
<file path=[Content_Types].xml><?xml version="1.0" encoding="utf-8"?>
<Types xmlns="http://schemas.openxmlformats.org/package/2006/content-types"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66" d="100"/>
          <a:sy n="66" d="100"/>
        </p:scale>
        <p:origin x="468" y="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363B13-40A0-4A5B-8F55-457DB7614FC7}" type="datetimeFigureOut">
              <a:rPr lang="en-US" smtClean="0"/>
              <a:t>6/20/2018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0A3367-8FE5-4442-B6CB-640F827D3B9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70505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363B13-40A0-4A5B-8F55-457DB7614FC7}" type="datetimeFigureOut">
              <a:rPr lang="en-US" smtClean="0"/>
              <a:t>6/20/2018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0A3367-8FE5-4442-B6CB-640F827D3B9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3915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363B13-40A0-4A5B-8F55-457DB7614FC7}" type="datetimeFigureOut">
              <a:rPr lang="en-US" smtClean="0"/>
              <a:t>6/20/2018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0A3367-8FE5-4442-B6CB-640F827D3B9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25846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363B13-40A0-4A5B-8F55-457DB7614FC7}" type="datetimeFigureOut">
              <a:rPr lang="en-US" smtClean="0"/>
              <a:t>6/20/2018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0A3367-8FE5-4442-B6CB-640F827D3B9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11651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363B13-40A0-4A5B-8F55-457DB7614FC7}" type="datetimeFigureOut">
              <a:rPr lang="en-US" smtClean="0"/>
              <a:t>6/20/2018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0A3367-8FE5-4442-B6CB-640F827D3B9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00282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363B13-40A0-4A5B-8F55-457DB7614FC7}" type="datetimeFigureOut">
              <a:rPr lang="en-US" smtClean="0"/>
              <a:t>6/20/2018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0A3367-8FE5-4442-B6CB-640F827D3B9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59046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363B13-40A0-4A5B-8F55-457DB7614FC7}" type="datetimeFigureOut">
              <a:rPr lang="en-US" smtClean="0"/>
              <a:t>6/20/2018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0A3367-8FE5-4442-B6CB-640F827D3B9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37943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363B13-40A0-4A5B-8F55-457DB7614FC7}" type="datetimeFigureOut">
              <a:rPr lang="en-US" smtClean="0"/>
              <a:t>6/20/2018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0A3367-8FE5-4442-B6CB-640F827D3B9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08096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363B13-40A0-4A5B-8F55-457DB7614FC7}" type="datetimeFigureOut">
              <a:rPr lang="en-US" smtClean="0"/>
              <a:t>6/20/2018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0A3367-8FE5-4442-B6CB-640F827D3B9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79374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363B13-40A0-4A5B-8F55-457DB7614FC7}" type="datetimeFigureOut">
              <a:rPr lang="en-US" smtClean="0"/>
              <a:t>6/20/2018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0A3367-8FE5-4442-B6CB-640F827D3B9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30949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363B13-40A0-4A5B-8F55-457DB7614FC7}" type="datetimeFigureOut">
              <a:rPr lang="en-US" smtClean="0"/>
              <a:t>6/20/2018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0A3367-8FE5-4442-B6CB-640F827D3B9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46599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內容版面配置區 1"/>
          <p:cNvSpPr>
            <a:spLocks noGrp="1"/>
          </p:cNvSpPr>
          <p:nvPr>
            <p:ph/>
          </p:nvPr>
        </p:nvSpPr>
        <p:spPr>
          <a:xfrm>
            <a:off x="318040" y="328616"/>
            <a:ext cx="8573874" cy="5837237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3" name="投影片編號版面配置區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F88DA6-5B6A-420B-B58C-8B7145BA340E}" type="slidenum">
              <a:rPr lang="zh-TW" altLang="en-US">
                <a:solidFill>
                  <a:srgbClr val="000000">
                    <a:tint val="75000"/>
                  </a:srgbClr>
                </a:solidFill>
              </a:rPr>
              <a:pPr>
                <a:defRPr/>
              </a:pPr>
              <a:t>‹#›</a:t>
            </a:fld>
            <a:endParaRPr lang="zh-TW" altLang="en-US" dirty="0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8433932"/>
      </p:ext>
    </p:extLst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363B13-40A0-4A5B-8F55-457DB7614FC7}" type="datetimeFigureOut">
              <a:rPr lang="en-US" smtClean="0"/>
              <a:t>6/20/2018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0A3367-8FE5-4442-B6CB-640F827D3B9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67234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image" Target="../media/image1.wmf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40"/>
          <p:cNvSpPr>
            <a:spLocks/>
          </p:cNvSpPr>
          <p:nvPr/>
        </p:nvSpPr>
        <p:spPr bwMode="auto">
          <a:xfrm>
            <a:off x="1980054" y="357188"/>
            <a:ext cx="6913326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321" tIns="45653" rIns="91321" bIns="45653"/>
          <a:lstStyle>
            <a:lvl1pPr eaLnBrk="0" hangingPunct="0">
              <a:spcBef>
                <a:spcPct val="20000"/>
              </a:spcBef>
              <a:buFont typeface="Arial" charset="0"/>
              <a:defRPr kumimoji="1" sz="2800">
                <a:solidFill>
                  <a:schemeClr val="tx1"/>
                </a:solidFill>
                <a:latin typeface="Arial" charset="0"/>
                <a:ea typeface="微軟正黑體" pitchFamily="34" charset="-12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kumimoji="1" sz="28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kumimoji="1" sz="24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9pPr>
          </a:lstStyle>
          <a:p>
            <a:pPr algn="r">
              <a:spcBef>
                <a:spcPct val="0"/>
              </a:spcBef>
              <a:buFontTx/>
              <a:buNone/>
            </a:pPr>
            <a:r>
              <a:rPr lang="en-US" altLang="zh-TW" dirty="0">
                <a:solidFill>
                  <a:srgbClr val="0087DC"/>
                </a:solidFill>
                <a:ea typeface="新細明體" charset="-120"/>
              </a:rPr>
              <a:t>AS300 </a:t>
            </a:r>
            <a:r>
              <a:rPr lang="ru-RU" altLang="zh-TW" dirty="0">
                <a:solidFill>
                  <a:srgbClr val="0087DC"/>
                </a:solidFill>
                <a:ea typeface="新細明體" charset="-120"/>
              </a:rPr>
              <a:t>против </a:t>
            </a:r>
            <a:r>
              <a:rPr lang="en-US" altLang="zh-TW" dirty="0">
                <a:solidFill>
                  <a:srgbClr val="0087DC"/>
                </a:solidFill>
                <a:ea typeface="新細明體" charset="-120"/>
              </a:rPr>
              <a:t>AS200</a:t>
            </a:r>
          </a:p>
        </p:txBody>
      </p:sp>
      <p:sp>
        <p:nvSpPr>
          <p:cNvPr id="16387" name="Text Box 6"/>
          <p:cNvSpPr txBox="1">
            <a:spLocks noChangeArrowheads="1"/>
          </p:cNvSpPr>
          <p:nvPr/>
        </p:nvSpPr>
        <p:spPr bwMode="auto">
          <a:xfrm>
            <a:off x="8798914" y="6581776"/>
            <a:ext cx="200695" cy="2067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67627" tIns="33813" rIns="67627" bIns="33813">
            <a:spAutoFit/>
          </a:bodyPr>
          <a:lstStyle>
            <a:lvl1pPr defTabSz="793750" eaLnBrk="0" hangingPunct="0">
              <a:spcBef>
                <a:spcPct val="20000"/>
              </a:spcBef>
              <a:buFont typeface="Arial" charset="0"/>
              <a:defRPr kumimoji="1" sz="2800">
                <a:solidFill>
                  <a:schemeClr val="tx1"/>
                </a:solidFill>
                <a:latin typeface="Arial" charset="0"/>
                <a:ea typeface="微軟正黑體" pitchFamily="34" charset="-120"/>
                <a:cs typeface="Arial" charset="0"/>
              </a:defRPr>
            </a:lvl1pPr>
            <a:lvl2pPr marL="742950" indent="-285750" defTabSz="793750" eaLnBrk="0" hangingPunct="0">
              <a:spcBef>
                <a:spcPct val="20000"/>
              </a:spcBef>
              <a:buFont typeface="Arial" charset="0"/>
              <a:buChar char="–"/>
              <a:defRPr kumimoji="1" sz="28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2pPr>
            <a:lvl3pPr marL="1143000" indent="-228600" defTabSz="793750" eaLnBrk="0" hangingPunct="0">
              <a:spcBef>
                <a:spcPct val="20000"/>
              </a:spcBef>
              <a:buFont typeface="Arial" charset="0"/>
              <a:buChar char="•"/>
              <a:defRPr kumimoji="1" sz="24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3pPr>
            <a:lvl4pPr marL="1600200" indent="-228600" defTabSz="793750" eaLnBrk="0" hangingPunct="0">
              <a:spcBef>
                <a:spcPct val="20000"/>
              </a:spcBef>
              <a:buFont typeface="Arial" charset="0"/>
              <a:buChar char="–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4pPr>
            <a:lvl5pPr marL="2057400" indent="-228600" defTabSz="793750" eaLnBrk="0" hangingPunct="0">
              <a:spcBef>
                <a:spcPct val="20000"/>
              </a:spcBef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5pPr>
            <a:lvl6pPr marL="2514600" indent="-228600" defTabSz="79375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6pPr>
            <a:lvl7pPr marL="2971800" indent="-228600" defTabSz="79375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7pPr>
            <a:lvl8pPr marL="3429000" indent="-228600" defTabSz="79375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8pPr>
            <a:lvl9pPr marL="3886200" indent="-228600" defTabSz="79375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9pPr>
          </a:lstStyle>
          <a:p>
            <a:pPr algn="ctr" eaLnBrk="1" fontAlgn="ctr" hangingPunct="1">
              <a:spcBef>
                <a:spcPct val="0"/>
              </a:spcBef>
              <a:buFontTx/>
              <a:buNone/>
            </a:pPr>
            <a:fld id="{A0170F4F-024B-4672-8664-42A153FE81B4}" type="slidenum">
              <a:rPr lang="en-US" altLang="zh-TW" sz="900">
                <a:solidFill>
                  <a:srgbClr val="000000"/>
                </a:solidFill>
                <a:ea typeface="新細明體" charset="-120"/>
              </a:rPr>
              <a:pPr algn="ctr" eaLnBrk="1" fontAlgn="ctr" hangingPunct="1">
                <a:spcBef>
                  <a:spcPct val="0"/>
                </a:spcBef>
                <a:buFontTx/>
                <a:buNone/>
              </a:pPr>
              <a:t>1</a:t>
            </a:fld>
            <a:endParaRPr lang="en-US" altLang="zh-TW" sz="900">
              <a:solidFill>
                <a:srgbClr val="000000"/>
              </a:solidFill>
              <a:ea typeface="新細明體" charset="-120"/>
            </a:endParaRPr>
          </a:p>
        </p:txBody>
      </p:sp>
      <p:pic>
        <p:nvPicPr>
          <p:cNvPr id="16388" name="圖片 1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660549" y="2819400"/>
            <a:ext cx="2981070" cy="396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9" name="圖片 3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345135" y="2803525"/>
            <a:ext cx="3306437" cy="397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90" name="文字方塊 29"/>
          <p:cNvSpPr txBox="1">
            <a:spLocks noChangeArrowheads="1"/>
          </p:cNvSpPr>
          <p:nvPr/>
        </p:nvSpPr>
        <p:spPr bwMode="auto">
          <a:xfrm>
            <a:off x="561353" y="914401"/>
            <a:ext cx="7616854" cy="153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77927" tIns="38964" rIns="77927" bIns="38964">
            <a:spAutoFit/>
          </a:bodyPr>
          <a:lstStyle>
            <a:lvl1pPr marL="285750" indent="-285750" eaLnBrk="0" hangingPunct="0">
              <a:spcBef>
                <a:spcPct val="20000"/>
              </a:spcBef>
              <a:buFont typeface="Arial" charset="0"/>
              <a:defRPr kumimoji="1" sz="2800">
                <a:solidFill>
                  <a:schemeClr val="tx1"/>
                </a:solidFill>
                <a:latin typeface="Arial" charset="0"/>
                <a:ea typeface="微軟正黑體" pitchFamily="34" charset="-12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kumimoji="1" sz="28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kumimoji="1" sz="24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9pPr>
          </a:lstStyle>
          <a:p>
            <a:pPr eaLnBrk="1" hangingPunct="1">
              <a:spcBef>
                <a:spcPts val="511"/>
              </a:spcBef>
              <a:buFont typeface="Wingdings" pitchFamily="2" charset="2"/>
              <a:buChar char="Ø"/>
            </a:pPr>
            <a:r>
              <a:rPr lang="ru-RU" altLang="zh-TW" sz="1800" b="1" dirty="0">
                <a:solidFill>
                  <a:srgbClr val="000000"/>
                </a:solidFill>
              </a:rPr>
              <a:t>Внешний вид</a:t>
            </a:r>
            <a:endParaRPr lang="en-US" altLang="zh-TW" sz="1800" b="1" dirty="0">
              <a:solidFill>
                <a:srgbClr val="000000"/>
              </a:solidFill>
            </a:endParaRPr>
          </a:p>
          <a:p>
            <a:pPr lvl="1" eaLnBrk="1" hangingPunct="1">
              <a:spcBef>
                <a:spcPts val="511"/>
              </a:spcBef>
              <a:buFont typeface="Arial" charset="0"/>
              <a:buChar char="•"/>
            </a:pPr>
            <a:r>
              <a:rPr lang="ru-RU" altLang="zh-TW" sz="1500" dirty="0">
                <a:solidFill>
                  <a:srgbClr val="000000"/>
                </a:solidFill>
                <a:ea typeface="微軟正黑體" pitchFamily="34" charset="-120"/>
              </a:rPr>
              <a:t>Ширина</a:t>
            </a:r>
            <a:r>
              <a:rPr lang="en-US" altLang="zh-TW" sz="1500" dirty="0">
                <a:solidFill>
                  <a:srgbClr val="000000"/>
                </a:solidFill>
                <a:ea typeface="微軟正黑體" pitchFamily="34" charset="-120"/>
              </a:rPr>
              <a:t> :               AS300 = 80mm        </a:t>
            </a:r>
            <a:r>
              <a:rPr lang="ru-RU" altLang="zh-TW" sz="1500" dirty="0">
                <a:solidFill>
                  <a:srgbClr val="000000"/>
                </a:solidFill>
                <a:ea typeface="微軟正黑體" pitchFamily="34" charset="-120"/>
              </a:rPr>
              <a:t>против</a:t>
            </a:r>
            <a:r>
              <a:rPr lang="en-US" altLang="zh-TW" sz="1500" dirty="0">
                <a:solidFill>
                  <a:srgbClr val="000000"/>
                </a:solidFill>
                <a:ea typeface="微軟正黑體" pitchFamily="34" charset="-120"/>
              </a:rPr>
              <a:t>    AS200 = 88mm</a:t>
            </a:r>
          </a:p>
          <a:p>
            <a:pPr lvl="1" eaLnBrk="1" hangingPunct="1">
              <a:spcBef>
                <a:spcPts val="511"/>
              </a:spcBef>
              <a:buFont typeface="Arial" charset="0"/>
              <a:buChar char="•"/>
            </a:pPr>
            <a:r>
              <a:rPr lang="ru-RU" altLang="zh-TW" sz="1500" dirty="0" err="1">
                <a:solidFill>
                  <a:srgbClr val="000000"/>
                </a:solidFill>
                <a:ea typeface="微軟正黑體" pitchFamily="34" charset="-120"/>
              </a:rPr>
              <a:t>Клеммники</a:t>
            </a:r>
            <a:r>
              <a:rPr lang="ru-RU" altLang="zh-TW" sz="1500" dirty="0">
                <a:solidFill>
                  <a:srgbClr val="000000"/>
                </a:solidFill>
                <a:ea typeface="微軟正黑體" pitchFamily="34" charset="-120"/>
              </a:rPr>
              <a:t> </a:t>
            </a:r>
            <a:r>
              <a:rPr lang="en-US" altLang="zh-TW" sz="1500" dirty="0">
                <a:solidFill>
                  <a:srgbClr val="000000"/>
                </a:solidFill>
                <a:ea typeface="微軟正黑體" pitchFamily="34" charset="-120"/>
              </a:rPr>
              <a:t>: AS300 </a:t>
            </a:r>
            <a:r>
              <a:rPr lang="ru-RU" altLang="zh-TW" sz="1500" dirty="0">
                <a:solidFill>
                  <a:srgbClr val="000000"/>
                </a:solidFill>
                <a:ea typeface="微軟正黑體" pitchFamily="34" charset="-120"/>
              </a:rPr>
              <a:t>высокой плотности против</a:t>
            </a:r>
            <a:r>
              <a:rPr lang="en-US" altLang="zh-TW" sz="1500" dirty="0">
                <a:solidFill>
                  <a:srgbClr val="000000"/>
                </a:solidFill>
                <a:ea typeface="微軟正黑體" pitchFamily="34" charset="-120"/>
              </a:rPr>
              <a:t>    AS200  </a:t>
            </a:r>
            <a:r>
              <a:rPr lang="ru-RU" altLang="zh-TW" sz="1500" dirty="0">
                <a:solidFill>
                  <a:srgbClr val="000000"/>
                </a:solidFill>
                <a:ea typeface="微軟正黑體" pitchFamily="34" charset="-120"/>
              </a:rPr>
              <a:t>пружинные</a:t>
            </a:r>
            <a:endParaRPr lang="en-US" altLang="zh-TW" sz="1500" dirty="0">
              <a:solidFill>
                <a:srgbClr val="000000"/>
              </a:solidFill>
              <a:ea typeface="微軟正黑體" pitchFamily="34" charset="-120"/>
            </a:endParaRPr>
          </a:p>
          <a:p>
            <a:pPr lvl="1" eaLnBrk="1" hangingPunct="1">
              <a:spcBef>
                <a:spcPts val="511"/>
              </a:spcBef>
              <a:buFont typeface="Arial" charset="0"/>
              <a:buChar char="•"/>
            </a:pPr>
            <a:r>
              <a:rPr lang="ru-RU" altLang="zh-TW" sz="1500" dirty="0">
                <a:solidFill>
                  <a:srgbClr val="000000"/>
                </a:solidFill>
                <a:ea typeface="微軟正黑體" pitchFamily="34" charset="-120"/>
              </a:rPr>
              <a:t>Слоты для функциональных карт</a:t>
            </a:r>
            <a:r>
              <a:rPr lang="en-US" altLang="zh-TW" sz="1500" dirty="0">
                <a:solidFill>
                  <a:srgbClr val="000000"/>
                </a:solidFill>
                <a:ea typeface="微軟正黑體" pitchFamily="34" charset="-120"/>
              </a:rPr>
              <a:t>:  AS300 </a:t>
            </a:r>
            <a:r>
              <a:rPr lang="ru-RU" altLang="zh-TW" sz="1500" dirty="0">
                <a:solidFill>
                  <a:srgbClr val="000000"/>
                </a:solidFill>
                <a:ea typeface="微軟正黑體" pitchFamily="34" charset="-120"/>
              </a:rPr>
              <a:t>2 </a:t>
            </a:r>
            <a:r>
              <a:rPr lang="ru-RU" altLang="zh-TW" sz="1500" dirty="0" err="1">
                <a:solidFill>
                  <a:srgbClr val="000000"/>
                </a:solidFill>
                <a:ea typeface="微軟正黑體" pitchFamily="34" charset="-120"/>
              </a:rPr>
              <a:t>шт</a:t>
            </a:r>
            <a:r>
              <a:rPr lang="en-US" altLang="zh-TW" sz="1500" dirty="0">
                <a:solidFill>
                  <a:srgbClr val="000000"/>
                </a:solidFill>
                <a:ea typeface="微軟正黑體" pitchFamily="34" charset="-120"/>
              </a:rPr>
              <a:t>  </a:t>
            </a:r>
            <a:r>
              <a:rPr lang="ru-RU" altLang="zh-TW" sz="1500" dirty="0">
                <a:solidFill>
                  <a:srgbClr val="000000"/>
                </a:solidFill>
                <a:ea typeface="微軟正黑體" pitchFamily="34" charset="-120"/>
              </a:rPr>
              <a:t>против</a:t>
            </a:r>
            <a:r>
              <a:rPr lang="en-US" altLang="zh-TW" sz="1500" dirty="0">
                <a:solidFill>
                  <a:srgbClr val="000000"/>
                </a:solidFill>
                <a:ea typeface="微軟正黑體" pitchFamily="34" charset="-120"/>
              </a:rPr>
              <a:t>  AS200 </a:t>
            </a:r>
            <a:r>
              <a:rPr lang="ru-RU" altLang="zh-TW" sz="1500" dirty="0">
                <a:solidFill>
                  <a:srgbClr val="000000"/>
                </a:solidFill>
                <a:ea typeface="微軟正黑體" pitchFamily="34" charset="-120"/>
              </a:rPr>
              <a:t>нет</a:t>
            </a:r>
            <a:endParaRPr lang="en-US" altLang="zh-TW" sz="1500" dirty="0">
              <a:solidFill>
                <a:srgbClr val="000000"/>
              </a:solidFill>
              <a:ea typeface="微軟正黑體" pitchFamily="34" charset="-120"/>
            </a:endParaRPr>
          </a:p>
          <a:p>
            <a:pPr lvl="1" eaLnBrk="1" hangingPunct="1">
              <a:spcBef>
                <a:spcPts val="511"/>
              </a:spcBef>
              <a:buFont typeface="Arial" charset="0"/>
              <a:buChar char="•"/>
            </a:pPr>
            <a:r>
              <a:rPr lang="ru-RU" altLang="zh-TW" sz="1500" dirty="0" err="1">
                <a:solidFill>
                  <a:srgbClr val="000000"/>
                </a:solidFill>
                <a:ea typeface="微軟正黑體" pitchFamily="34" charset="-120"/>
              </a:rPr>
              <a:t>Программно</a:t>
            </a:r>
            <a:r>
              <a:rPr lang="ru-RU" altLang="zh-TW" sz="1500" dirty="0">
                <a:solidFill>
                  <a:srgbClr val="000000"/>
                </a:solidFill>
                <a:ea typeface="微軟正黑體" pitchFamily="34" charset="-120"/>
              </a:rPr>
              <a:t> опрашиваемый переключатель </a:t>
            </a:r>
            <a:r>
              <a:rPr lang="en-US" altLang="zh-TW" sz="1500" dirty="0">
                <a:solidFill>
                  <a:srgbClr val="000000"/>
                </a:solidFill>
                <a:ea typeface="微軟正黑體" pitchFamily="34" charset="-120"/>
              </a:rPr>
              <a:t>VR :  AS300 </a:t>
            </a:r>
            <a:r>
              <a:rPr lang="ru-RU" altLang="zh-TW" sz="1500" dirty="0">
                <a:solidFill>
                  <a:srgbClr val="000000"/>
                </a:solidFill>
                <a:ea typeface="微軟正黑體" pitchFamily="34" charset="-120"/>
              </a:rPr>
              <a:t>против</a:t>
            </a:r>
            <a:r>
              <a:rPr lang="en-US" altLang="zh-TW" sz="1500" dirty="0">
                <a:solidFill>
                  <a:srgbClr val="000000"/>
                </a:solidFill>
                <a:ea typeface="微軟正黑體" pitchFamily="34" charset="-120"/>
              </a:rPr>
              <a:t> AS200 </a:t>
            </a:r>
            <a:r>
              <a:rPr lang="ru-RU" altLang="zh-TW" sz="1500" dirty="0">
                <a:solidFill>
                  <a:srgbClr val="000000"/>
                </a:solidFill>
                <a:ea typeface="微軟正黑體" pitchFamily="34" charset="-120"/>
              </a:rPr>
              <a:t>нет</a:t>
            </a:r>
            <a:endParaRPr lang="en-US" altLang="zh-TW" sz="1500" dirty="0">
              <a:solidFill>
                <a:srgbClr val="000000"/>
              </a:solidFill>
              <a:ea typeface="微軟正黑體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896462921"/>
      </p:ext>
    </p:extLst>
  </p:cSld>
  <p:clrMapOvr>
    <a:masterClrMapping/>
  </p:clrMapOvr>
  <p:transition spd="med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40"/>
          <p:cNvSpPr>
            <a:spLocks/>
          </p:cNvSpPr>
          <p:nvPr/>
        </p:nvSpPr>
        <p:spPr bwMode="auto">
          <a:xfrm>
            <a:off x="1980054" y="151355"/>
            <a:ext cx="6913326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321" tIns="45653" rIns="91321" bIns="45653"/>
          <a:lstStyle>
            <a:lvl1pPr eaLnBrk="0" hangingPunct="0">
              <a:spcBef>
                <a:spcPct val="20000"/>
              </a:spcBef>
              <a:buFont typeface="Arial" charset="0"/>
              <a:defRPr kumimoji="1" sz="2800">
                <a:solidFill>
                  <a:schemeClr val="tx1"/>
                </a:solidFill>
                <a:latin typeface="Arial" charset="0"/>
                <a:ea typeface="微軟正黑體" pitchFamily="34" charset="-12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kumimoji="1" sz="28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kumimoji="1" sz="24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9pPr>
          </a:lstStyle>
          <a:p>
            <a:pPr algn="r">
              <a:spcBef>
                <a:spcPct val="0"/>
              </a:spcBef>
              <a:buFontTx/>
              <a:buNone/>
            </a:pPr>
            <a:r>
              <a:rPr lang="en-US" altLang="zh-TW" dirty="0">
                <a:solidFill>
                  <a:srgbClr val="0087DC"/>
                </a:solidFill>
                <a:ea typeface="新細明體" charset="-120"/>
              </a:rPr>
              <a:t>AS300 </a:t>
            </a:r>
            <a:r>
              <a:rPr lang="ru-RU" altLang="zh-TW" dirty="0">
                <a:solidFill>
                  <a:srgbClr val="0087DC"/>
                </a:solidFill>
                <a:ea typeface="新細明體" charset="-120"/>
              </a:rPr>
              <a:t>против </a:t>
            </a:r>
            <a:r>
              <a:rPr lang="en-US" altLang="zh-TW" dirty="0">
                <a:solidFill>
                  <a:srgbClr val="0087DC"/>
                </a:solidFill>
                <a:ea typeface="新細明體" charset="-120"/>
              </a:rPr>
              <a:t>AS200</a:t>
            </a:r>
          </a:p>
        </p:txBody>
      </p:sp>
      <p:sp>
        <p:nvSpPr>
          <p:cNvPr id="15363" name="Text Box 6"/>
          <p:cNvSpPr txBox="1">
            <a:spLocks noChangeArrowheads="1"/>
          </p:cNvSpPr>
          <p:nvPr/>
        </p:nvSpPr>
        <p:spPr bwMode="auto">
          <a:xfrm>
            <a:off x="8798914" y="6581776"/>
            <a:ext cx="200695" cy="2067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67627" tIns="33813" rIns="67627" bIns="33813">
            <a:spAutoFit/>
          </a:bodyPr>
          <a:lstStyle>
            <a:lvl1pPr defTabSz="793750" eaLnBrk="0" hangingPunct="0">
              <a:spcBef>
                <a:spcPct val="20000"/>
              </a:spcBef>
              <a:buFont typeface="Arial" charset="0"/>
              <a:defRPr kumimoji="1" sz="2800">
                <a:solidFill>
                  <a:schemeClr val="tx1"/>
                </a:solidFill>
                <a:latin typeface="Arial" charset="0"/>
                <a:ea typeface="微軟正黑體" pitchFamily="34" charset="-120"/>
                <a:cs typeface="Arial" charset="0"/>
              </a:defRPr>
            </a:lvl1pPr>
            <a:lvl2pPr marL="742950" indent="-285750" defTabSz="793750" eaLnBrk="0" hangingPunct="0">
              <a:spcBef>
                <a:spcPct val="20000"/>
              </a:spcBef>
              <a:buFont typeface="Arial" charset="0"/>
              <a:buChar char="–"/>
              <a:defRPr kumimoji="1" sz="28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2pPr>
            <a:lvl3pPr marL="1143000" indent="-228600" defTabSz="793750" eaLnBrk="0" hangingPunct="0">
              <a:spcBef>
                <a:spcPct val="20000"/>
              </a:spcBef>
              <a:buFont typeface="Arial" charset="0"/>
              <a:buChar char="•"/>
              <a:defRPr kumimoji="1" sz="24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3pPr>
            <a:lvl4pPr marL="1600200" indent="-228600" defTabSz="793750" eaLnBrk="0" hangingPunct="0">
              <a:spcBef>
                <a:spcPct val="20000"/>
              </a:spcBef>
              <a:buFont typeface="Arial" charset="0"/>
              <a:buChar char="–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4pPr>
            <a:lvl5pPr marL="2057400" indent="-228600" defTabSz="793750" eaLnBrk="0" hangingPunct="0">
              <a:spcBef>
                <a:spcPct val="20000"/>
              </a:spcBef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5pPr>
            <a:lvl6pPr marL="2514600" indent="-228600" defTabSz="79375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6pPr>
            <a:lvl7pPr marL="2971800" indent="-228600" defTabSz="79375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7pPr>
            <a:lvl8pPr marL="3429000" indent="-228600" defTabSz="79375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8pPr>
            <a:lvl9pPr marL="3886200" indent="-228600" defTabSz="79375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  <a:cs typeface="Arial" charset="0"/>
              </a:defRPr>
            </a:lvl9pPr>
          </a:lstStyle>
          <a:p>
            <a:pPr algn="ctr" eaLnBrk="1" fontAlgn="ctr" hangingPunct="1">
              <a:spcBef>
                <a:spcPct val="0"/>
              </a:spcBef>
              <a:buFontTx/>
              <a:buNone/>
            </a:pPr>
            <a:fld id="{A5EF0342-4FE0-4921-A8D2-6A53EA2019CB}" type="slidenum">
              <a:rPr lang="en-US" altLang="zh-TW" sz="900">
                <a:solidFill>
                  <a:srgbClr val="000000"/>
                </a:solidFill>
                <a:ea typeface="新細明體" charset="-120"/>
              </a:rPr>
              <a:pPr algn="ctr" eaLnBrk="1" fontAlgn="ctr" hangingPunct="1">
                <a:spcBef>
                  <a:spcPct val="0"/>
                </a:spcBef>
                <a:buFontTx/>
                <a:buNone/>
              </a:pPr>
              <a:t>2</a:t>
            </a:fld>
            <a:endParaRPr lang="en-US" altLang="zh-TW" sz="900">
              <a:solidFill>
                <a:srgbClr val="000000"/>
              </a:solidFill>
              <a:ea typeface="新細明體" charset="-120"/>
            </a:endParaRPr>
          </a:p>
        </p:txBody>
      </p:sp>
      <p:graphicFrame>
        <p:nvGraphicFramePr>
          <p:cNvPr id="5" name="Group 2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2414345"/>
              </p:ext>
            </p:extLst>
          </p:nvPr>
        </p:nvGraphicFramePr>
        <p:xfrm>
          <a:off x="539552" y="151355"/>
          <a:ext cx="8259362" cy="6731689"/>
        </p:xfrm>
        <a:graphic>
          <a:graphicData uri="http://schemas.openxmlformats.org/drawingml/2006/table">
            <a:tbl>
              <a:tblPr/>
              <a:tblGrid>
                <a:gridCol w="155446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759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638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486257">
                  <a:extLst>
                    <a:ext uri="{9D8B030D-6E8A-4147-A177-3AD203B41FA5}">
                      <a16:colId xmlns:a16="http://schemas.microsoft.com/office/drawing/2014/main" val="1080339664"/>
                    </a:ext>
                  </a:extLst>
                </a:gridCol>
                <a:gridCol w="133034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89464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749667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229775">
                <a:tc rowSpan="2" gridSpan="4"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Arial" charset="0"/>
                          <a:ea typeface="微軟正黑體" pitchFamily="34" charset="-120"/>
                          <a:cs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buFont typeface="Arial" charset="0"/>
                        <a:defRPr kumimoji="1" sz="2000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zh-TW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 Unicode MS" panose="020B0604020202020204" pitchFamily="34" charset="-120"/>
                          <a:ea typeface="Arial Unicode MS" panose="020B0604020202020204" pitchFamily="34" charset="-120"/>
                          <a:cs typeface="Arial Unicode MS" panose="020B0604020202020204" pitchFamily="34" charset="-120"/>
                        </a:rPr>
                        <a:t>Спецификация</a:t>
                      </a:r>
                      <a:endParaRPr kumimoji="0" lang="zh-TW" altLang="zh-TW" sz="15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 Unicode MS" panose="020B0604020202020204" pitchFamily="34" charset="-120"/>
                        <a:ea typeface="Arial Unicode MS" panose="020B0604020202020204" pitchFamily="34" charset="-120"/>
                        <a:cs typeface="Arial Unicode MS" panose="020B0604020202020204" pitchFamily="34" charset="-120"/>
                      </a:endParaRPr>
                    </a:p>
                  </a:txBody>
                  <a:tcPr marL="10041" marR="10041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TW" altLang="zh-TW" sz="15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 Unicode MS" panose="020B0604020202020204" pitchFamily="34" charset="-120"/>
                        <a:ea typeface="Arial Unicode MS" panose="020B0604020202020204" pitchFamily="34" charset="-120"/>
                        <a:cs typeface="Arial Unicode MS" panose="020B0604020202020204" pitchFamily="34" charset="-120"/>
                      </a:endParaRPr>
                    </a:p>
                  </a:txBody>
                  <a:tcPr marL="10041" marR="10041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gridSpan="3"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Arial" charset="0"/>
                          <a:ea typeface="微軟正黑體" pitchFamily="34" charset="-120"/>
                          <a:cs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buFont typeface="Arial" charset="0"/>
                        <a:defRPr kumimoji="1" sz="2000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zh-TW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新細明體" charset="-120"/>
                          <a:cs typeface="Arial" charset="0"/>
                        </a:rPr>
                        <a:t>Серия </a:t>
                      </a:r>
                      <a:endParaRPr kumimoji="0" lang="zh-TW" altLang="zh-TW" sz="15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ea typeface="新細明體" charset="-120"/>
                        <a:cs typeface="Arial" charset="0"/>
                      </a:endParaRPr>
                    </a:p>
                  </a:txBody>
                  <a:tcPr marL="10041" marR="10041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29789">
                <a:tc gridSpan="4"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UA"/>
                    </a:p>
                  </a:txBody>
                  <a:tcPr/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Arial" charset="0"/>
                          <a:ea typeface="微軟正黑體" pitchFamily="34" charset="-120"/>
                          <a:cs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buFont typeface="Arial" charset="0"/>
                        <a:defRPr kumimoji="1" sz="2000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 Unicode MS" panose="020B0604020202020204" pitchFamily="34" charset="-120"/>
                          <a:ea typeface="Arial Unicode MS" panose="020B0604020202020204" pitchFamily="34" charset="-120"/>
                          <a:cs typeface="Arial Unicode MS" panose="020B0604020202020204" pitchFamily="34" charset="-120"/>
                        </a:rPr>
                        <a:t>AS332T-A</a:t>
                      </a:r>
                      <a:endParaRPr kumimoji="0" lang="zh-TW" altLang="zh-TW" sz="15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 Unicode MS" panose="020B0604020202020204" pitchFamily="34" charset="-120"/>
                        <a:ea typeface="Arial Unicode MS" panose="020B0604020202020204" pitchFamily="34" charset="-120"/>
                        <a:cs typeface="Arial Unicode MS" panose="020B0604020202020204" pitchFamily="34" charset="-120"/>
                      </a:endParaRPr>
                    </a:p>
                  </a:txBody>
                  <a:tcPr marL="10041" marR="10041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 Unicode MS" panose="020B0604020202020204" pitchFamily="34" charset="-120"/>
                          <a:ea typeface="Arial Unicode MS" panose="020B0604020202020204" pitchFamily="34" charset="-120"/>
                          <a:cs typeface="Arial Unicode MS" panose="020B0604020202020204" pitchFamily="34" charset="-120"/>
                        </a:rPr>
                        <a:t>AS</a:t>
                      </a:r>
                      <a:r>
                        <a:rPr kumimoji="0" lang="zh-TW" altLang="zh-TW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 Unicode MS" panose="020B0604020202020204" pitchFamily="34" charset="-120"/>
                          <a:ea typeface="Arial Unicode MS" panose="020B0604020202020204" pitchFamily="34" charset="-120"/>
                          <a:cs typeface="Arial Unicode MS" panose="020B0604020202020204" pitchFamily="34" charset="-120"/>
                        </a:rPr>
                        <a:t>2</a:t>
                      </a:r>
                      <a:r>
                        <a:rPr kumimoji="0" lang="en-US" altLang="zh-TW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 Unicode MS" panose="020B0604020202020204" pitchFamily="34" charset="-120"/>
                          <a:ea typeface="Arial Unicode MS" panose="020B0604020202020204" pitchFamily="34" charset="-120"/>
                          <a:cs typeface="Arial Unicode MS" panose="020B0604020202020204" pitchFamily="34" charset="-120"/>
                        </a:rPr>
                        <a:t>28T-A</a:t>
                      </a:r>
                      <a:endParaRPr kumimoji="0" lang="zh-TW" altLang="zh-TW" sz="15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 Unicode MS" panose="020B0604020202020204" pitchFamily="34" charset="-120"/>
                        <a:ea typeface="Arial Unicode MS" panose="020B0604020202020204" pitchFamily="34" charset="-120"/>
                        <a:cs typeface="Arial Unicode MS" panose="020B0604020202020204" pitchFamily="34" charset="-120"/>
                      </a:endParaRPr>
                    </a:p>
                  </a:txBody>
                  <a:tcPr marL="10041" marR="10041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 Unicode MS" panose="020B0604020202020204" pitchFamily="34" charset="-120"/>
                          <a:ea typeface="Arial Unicode MS" panose="020B0604020202020204" pitchFamily="34" charset="-120"/>
                          <a:cs typeface="Arial Unicode MS" panose="020B0604020202020204" pitchFamily="34" charset="-120"/>
                        </a:rPr>
                        <a:t>AS218TX-A</a:t>
                      </a:r>
                      <a:endParaRPr kumimoji="0" lang="zh-TW" altLang="zh-TW" sz="15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 Unicode MS" panose="020B0604020202020204" pitchFamily="34" charset="-120"/>
                        <a:ea typeface="Arial Unicode MS" panose="020B0604020202020204" pitchFamily="34" charset="-120"/>
                        <a:cs typeface="Arial Unicode MS" panose="020B0604020202020204" pitchFamily="34" charset="-120"/>
                      </a:endParaRPr>
                    </a:p>
                  </a:txBody>
                  <a:tcPr marL="10041" marR="10041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83816">
                <a:tc gridSpan="4"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Arial" charset="0"/>
                          <a:ea typeface="微軟正黑體" pitchFamily="34" charset="-120"/>
                          <a:cs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buFont typeface="Arial" charset="0"/>
                        <a:defRPr kumimoji="1" sz="2000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zh-TW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 Unicode MS" panose="020B0604020202020204" pitchFamily="34" charset="-120"/>
                          <a:ea typeface="Arial Unicode MS" panose="020B0604020202020204" pitchFamily="34" charset="-120"/>
                          <a:cs typeface="Arial Unicode MS" panose="020B0604020202020204" pitchFamily="34" charset="-120"/>
                        </a:rPr>
                        <a:t>Языки программирования</a:t>
                      </a:r>
                      <a:endParaRPr kumimoji="0" lang="zh-TW" altLang="zh-TW" sz="15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 Unicode MS" panose="020B0604020202020204" pitchFamily="34" charset="-120"/>
                        <a:ea typeface="Arial Unicode MS" panose="020B0604020202020204" pitchFamily="34" charset="-120"/>
                        <a:cs typeface="Arial Unicode MS" panose="020B0604020202020204" pitchFamily="34" charset="-120"/>
                      </a:endParaRPr>
                    </a:p>
                  </a:txBody>
                  <a:tcPr marL="10041" marR="10041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TW" altLang="zh-TW" sz="15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 Unicode MS" panose="020B0604020202020204" pitchFamily="34" charset="-120"/>
                        <a:ea typeface="Arial Unicode MS" panose="020B0604020202020204" pitchFamily="34" charset="-120"/>
                        <a:cs typeface="Arial Unicode MS" panose="020B0604020202020204" pitchFamily="34" charset="-120"/>
                      </a:endParaRPr>
                    </a:p>
                  </a:txBody>
                  <a:tcPr marL="10041" marR="10041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gridSpan="3"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Arial" charset="0"/>
                          <a:ea typeface="微軟正黑體" pitchFamily="34" charset="-120"/>
                          <a:cs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buFont typeface="Arial" charset="0"/>
                        <a:defRPr kumimoji="1" sz="2000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 Unicode MS" panose="020B0604020202020204" pitchFamily="34" charset="-120"/>
                          <a:ea typeface="Arial Unicode MS" panose="020B0604020202020204" pitchFamily="34" charset="-120"/>
                          <a:cs typeface="Arial Unicode MS" panose="020B0604020202020204" pitchFamily="34" charset="-120"/>
                        </a:rPr>
                        <a:t>LD, SFC, FBC, ST</a:t>
                      </a:r>
                      <a:endParaRPr kumimoji="0" lang="zh-TW" altLang="zh-TW" sz="15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 Unicode MS" panose="020B0604020202020204" pitchFamily="34" charset="-120"/>
                        <a:ea typeface="Arial Unicode MS" panose="020B0604020202020204" pitchFamily="34" charset="-120"/>
                        <a:cs typeface="Arial Unicode MS" panose="020B0604020202020204" pitchFamily="34" charset="-120"/>
                      </a:endParaRPr>
                    </a:p>
                  </a:txBody>
                  <a:tcPr marL="10041" marR="10041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28600">
                <a:tc gridSpan="4"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Arial" charset="0"/>
                          <a:ea typeface="微軟正黑體" pitchFamily="34" charset="-120"/>
                          <a:cs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buFont typeface="Arial" charset="0"/>
                        <a:defRPr kumimoji="1" sz="2000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zh-TW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anose="020B0604020202020204" pitchFamily="34" charset="-120"/>
                          <a:ea typeface="Arial Unicode MS" panose="020B0604020202020204" pitchFamily="34" charset="-120"/>
                          <a:cs typeface="Arial Unicode MS" panose="020B0604020202020204" pitchFamily="34" charset="-120"/>
                        </a:rPr>
                        <a:t>Емкость программы</a:t>
                      </a:r>
                      <a:endParaRPr kumimoji="0" lang="zh-TW" altLang="zh-TW" sz="15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anose="020B0604020202020204" pitchFamily="34" charset="-120"/>
                        <a:ea typeface="Arial Unicode MS" panose="020B0604020202020204" pitchFamily="34" charset="-120"/>
                        <a:cs typeface="Arial Unicode MS" panose="020B0604020202020204" pitchFamily="34" charset="-120"/>
                      </a:endParaRPr>
                    </a:p>
                  </a:txBody>
                  <a:tcPr marL="10041" marR="10041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TW" altLang="zh-TW" sz="15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anose="020B0604020202020204" pitchFamily="34" charset="-120"/>
                        <a:ea typeface="Arial Unicode MS" panose="020B0604020202020204" pitchFamily="34" charset="-120"/>
                        <a:cs typeface="Arial Unicode MS" panose="020B0604020202020204" pitchFamily="34" charset="-120"/>
                      </a:endParaRPr>
                    </a:p>
                  </a:txBody>
                  <a:tcPr marL="10041" marR="10041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Arial" charset="0"/>
                          <a:ea typeface="微軟正黑體" pitchFamily="34" charset="-120"/>
                          <a:cs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buFont typeface="Arial" charset="0"/>
                        <a:defRPr kumimoji="1" sz="2000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anose="020B0604020202020204" pitchFamily="34" charset="-120"/>
                          <a:ea typeface="Arial Unicode MS" panose="020B0604020202020204" pitchFamily="34" charset="-120"/>
                          <a:cs typeface="Arial Unicode MS" panose="020B0604020202020204" pitchFamily="34" charset="-120"/>
                        </a:rPr>
                        <a:t>　</a:t>
                      </a:r>
                      <a:r>
                        <a:rPr kumimoji="0" lang="en-US" altLang="zh-TW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anose="020B0604020202020204" pitchFamily="34" charset="-120"/>
                          <a:ea typeface="Arial Unicode MS" panose="020B0604020202020204" pitchFamily="34" charset="-120"/>
                          <a:cs typeface="Arial Unicode MS" panose="020B0604020202020204" pitchFamily="34" charset="-120"/>
                        </a:rPr>
                        <a:t>128K </a:t>
                      </a:r>
                      <a:r>
                        <a:rPr kumimoji="0" lang="ru-RU" altLang="zh-TW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anose="020B0604020202020204" pitchFamily="34" charset="-120"/>
                          <a:ea typeface="Arial Unicode MS" panose="020B0604020202020204" pitchFamily="34" charset="-120"/>
                          <a:cs typeface="Arial Unicode MS" panose="020B0604020202020204" pitchFamily="34" charset="-120"/>
                        </a:rPr>
                        <a:t>шагов</a:t>
                      </a:r>
                      <a:endParaRPr kumimoji="0" lang="zh-TW" altLang="zh-TW" sz="15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anose="020B0604020202020204" pitchFamily="34" charset="-120"/>
                        <a:ea typeface="Arial Unicode MS" panose="020B0604020202020204" pitchFamily="34" charset="-120"/>
                        <a:cs typeface="Arial Unicode MS" panose="020B0604020202020204" pitchFamily="34" charset="-120"/>
                      </a:endParaRPr>
                    </a:p>
                  </a:txBody>
                  <a:tcPr marL="10041" marR="10041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 Unicode MS" panose="020B0604020202020204" pitchFamily="34" charset="-120"/>
                          <a:ea typeface="Arial Unicode MS" panose="020B0604020202020204" pitchFamily="34" charset="-120"/>
                          <a:cs typeface="Arial Unicode MS" panose="020B0604020202020204" pitchFamily="34" charset="-120"/>
                        </a:rPr>
                        <a:t>64</a:t>
                      </a:r>
                      <a:r>
                        <a:rPr kumimoji="0" lang="zh-TW" altLang="zh-TW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 Unicode MS" panose="020B0604020202020204" pitchFamily="34" charset="-120"/>
                          <a:ea typeface="Arial Unicode MS" panose="020B0604020202020204" pitchFamily="34" charset="-120"/>
                          <a:cs typeface="Arial Unicode MS" panose="020B0604020202020204" pitchFamily="34" charset="-120"/>
                        </a:rPr>
                        <a:t>K</a:t>
                      </a:r>
                      <a:r>
                        <a:rPr kumimoji="0" lang="en-US" altLang="zh-TW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 Unicode MS" panose="020B0604020202020204" pitchFamily="34" charset="-120"/>
                          <a:ea typeface="Arial Unicode MS" panose="020B0604020202020204" pitchFamily="34" charset="-120"/>
                          <a:cs typeface="Arial Unicode MS" panose="020B0604020202020204" pitchFamily="34" charset="-120"/>
                        </a:rPr>
                        <a:t> </a:t>
                      </a:r>
                      <a:r>
                        <a:rPr kumimoji="0" lang="ru-RU" altLang="zh-TW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 Unicode MS" panose="020B0604020202020204" pitchFamily="34" charset="-120"/>
                          <a:ea typeface="Arial Unicode MS" panose="020B0604020202020204" pitchFamily="34" charset="-120"/>
                          <a:cs typeface="Arial Unicode MS" panose="020B0604020202020204" pitchFamily="34" charset="-120"/>
                        </a:rPr>
                        <a:t>шагов</a:t>
                      </a:r>
                      <a:endParaRPr kumimoji="0" lang="zh-TW" altLang="zh-TW" sz="1500" b="0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 Unicode MS" panose="020B0604020202020204" pitchFamily="34" charset="-120"/>
                        <a:ea typeface="Arial Unicode MS" panose="020B0604020202020204" pitchFamily="34" charset="-120"/>
                        <a:cs typeface="Arial Unicode MS" panose="020B0604020202020204" pitchFamily="34" charset="-120"/>
                      </a:endParaRPr>
                    </a:p>
                  </a:txBody>
                  <a:tcPr marL="10041" marR="10041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29789">
                <a:tc gridSpan="4"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Arial" charset="0"/>
                          <a:ea typeface="微軟正黑體" pitchFamily="34" charset="-120"/>
                          <a:cs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buFont typeface="Arial" charset="0"/>
                        <a:defRPr kumimoji="1" sz="2000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zh-TW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 Unicode MS" panose="020B0604020202020204" pitchFamily="34" charset="-120"/>
                          <a:ea typeface="Arial Unicode MS" panose="020B0604020202020204" pitchFamily="34" charset="-120"/>
                          <a:cs typeface="Arial Unicode MS" panose="020B0604020202020204" pitchFamily="34" charset="-120"/>
                        </a:rPr>
                        <a:t>Емкость данных</a:t>
                      </a:r>
                      <a:endParaRPr kumimoji="0" lang="zh-TW" altLang="zh-TW" sz="15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 Unicode MS" panose="020B0604020202020204" pitchFamily="34" charset="-120"/>
                        <a:ea typeface="Arial Unicode MS" panose="020B0604020202020204" pitchFamily="34" charset="-120"/>
                        <a:cs typeface="Arial Unicode MS" panose="020B0604020202020204" pitchFamily="34" charset="-120"/>
                      </a:endParaRPr>
                    </a:p>
                  </a:txBody>
                  <a:tcPr marL="10041" marR="10041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TW" altLang="zh-TW" sz="15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 Unicode MS" panose="020B0604020202020204" pitchFamily="34" charset="-120"/>
                        <a:ea typeface="Arial Unicode MS" panose="020B0604020202020204" pitchFamily="34" charset="-120"/>
                        <a:cs typeface="Arial Unicode MS" panose="020B0604020202020204" pitchFamily="34" charset="-120"/>
                      </a:endParaRPr>
                    </a:p>
                  </a:txBody>
                  <a:tcPr marL="10041" marR="10041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gridSpan="3"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Arial" charset="0"/>
                          <a:ea typeface="微軟正黑體" pitchFamily="34" charset="-120"/>
                          <a:cs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buFont typeface="Arial" charset="0"/>
                        <a:defRPr kumimoji="1" sz="2000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 Unicode MS" panose="020B0604020202020204" pitchFamily="34" charset="-120"/>
                          <a:ea typeface="Arial Unicode MS" panose="020B0604020202020204" pitchFamily="34" charset="-120"/>
                          <a:cs typeface="Arial Unicode MS" panose="020B0604020202020204" pitchFamily="34" charset="-120"/>
                        </a:rPr>
                        <a:t>　</a:t>
                      </a:r>
                      <a:r>
                        <a:rPr kumimoji="0" lang="en-US" altLang="zh-TW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 Unicode MS" panose="020B0604020202020204" pitchFamily="34" charset="-120"/>
                          <a:ea typeface="Arial Unicode MS" panose="020B0604020202020204" pitchFamily="34" charset="-120"/>
                          <a:cs typeface="Arial Unicode MS" panose="020B0604020202020204" pitchFamily="34" charset="-120"/>
                        </a:rPr>
                        <a:t>64K </a:t>
                      </a:r>
                      <a:r>
                        <a:rPr kumimoji="0" lang="ru-RU" altLang="zh-TW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 Unicode MS" panose="020B0604020202020204" pitchFamily="34" charset="-120"/>
                          <a:ea typeface="Arial Unicode MS" panose="020B0604020202020204" pitchFamily="34" charset="-120"/>
                          <a:cs typeface="Arial Unicode MS" panose="020B0604020202020204" pitchFamily="34" charset="-120"/>
                        </a:rPr>
                        <a:t>слов</a:t>
                      </a:r>
                      <a:endParaRPr kumimoji="0" lang="zh-TW" altLang="zh-TW" sz="15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 Unicode MS" panose="020B0604020202020204" pitchFamily="34" charset="-120"/>
                        <a:ea typeface="Arial Unicode MS" panose="020B0604020202020204" pitchFamily="34" charset="-120"/>
                        <a:cs typeface="Arial Unicode MS" panose="020B0604020202020204" pitchFamily="34" charset="-120"/>
                      </a:endParaRPr>
                    </a:p>
                  </a:txBody>
                  <a:tcPr marL="10041" marR="10041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29789">
                <a:tc gridSpan="4"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Arial" charset="0"/>
                          <a:ea typeface="微軟正黑體" pitchFamily="34" charset="-120"/>
                          <a:cs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buFont typeface="Arial" charset="0"/>
                        <a:defRPr kumimoji="1" sz="2000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zh-TW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anose="020B0604020202020204" pitchFamily="34" charset="-120"/>
                          <a:ea typeface="Arial Unicode MS" panose="020B0604020202020204" pitchFamily="34" charset="-120"/>
                          <a:cs typeface="Arial Unicode MS" panose="020B0604020202020204" pitchFamily="34" charset="-120"/>
                        </a:rPr>
                        <a:t>Расширенная память</a:t>
                      </a:r>
                      <a:endParaRPr kumimoji="0" lang="zh-TW" altLang="zh-TW" sz="15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anose="020B0604020202020204" pitchFamily="34" charset="-120"/>
                        <a:ea typeface="Arial Unicode MS" panose="020B0604020202020204" pitchFamily="34" charset="-120"/>
                        <a:cs typeface="Arial Unicode MS" panose="020B0604020202020204" pitchFamily="34" charset="-120"/>
                      </a:endParaRPr>
                    </a:p>
                  </a:txBody>
                  <a:tcPr marL="10041" marR="10041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TW" altLang="zh-TW" sz="15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anose="020B0604020202020204" pitchFamily="34" charset="-120"/>
                        <a:ea typeface="Arial Unicode MS" panose="020B0604020202020204" pitchFamily="34" charset="-120"/>
                        <a:cs typeface="Arial Unicode MS" panose="020B0604020202020204" pitchFamily="34" charset="-120"/>
                      </a:endParaRPr>
                    </a:p>
                  </a:txBody>
                  <a:tcPr marL="10041" marR="10041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Arial" charset="0"/>
                          <a:ea typeface="微軟正黑體" pitchFamily="34" charset="-120"/>
                          <a:cs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buFont typeface="Arial" charset="0"/>
                        <a:defRPr kumimoji="1" sz="2000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anose="020B0604020202020204" pitchFamily="34" charset="-120"/>
                          <a:ea typeface="Arial Unicode MS" panose="020B0604020202020204" pitchFamily="34" charset="-120"/>
                          <a:cs typeface="Arial Unicode MS" panose="020B0604020202020204" pitchFamily="34" charset="-120"/>
                        </a:rPr>
                        <a:t>　</a:t>
                      </a:r>
                      <a:r>
                        <a:rPr kumimoji="0" lang="en-US" altLang="zh-TW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anose="020B0604020202020204" pitchFamily="34" charset="-120"/>
                          <a:ea typeface="Arial Unicode MS" panose="020B0604020202020204" pitchFamily="34" charset="-120"/>
                          <a:cs typeface="Arial Unicode MS" panose="020B0604020202020204" pitchFamily="34" charset="-120"/>
                        </a:rPr>
                        <a:t>64K </a:t>
                      </a:r>
                      <a:r>
                        <a:rPr kumimoji="0" lang="ru-RU" altLang="zh-TW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anose="020B0604020202020204" pitchFamily="34" charset="-120"/>
                          <a:ea typeface="Arial Unicode MS" panose="020B0604020202020204" pitchFamily="34" charset="-120"/>
                          <a:cs typeface="Arial Unicode MS" panose="020B0604020202020204" pitchFamily="34" charset="-120"/>
                        </a:rPr>
                        <a:t>слов</a:t>
                      </a:r>
                      <a:endParaRPr kumimoji="0" lang="zh-TW" altLang="zh-TW" sz="15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anose="020B0604020202020204" pitchFamily="34" charset="-120"/>
                        <a:ea typeface="Arial Unicode MS" panose="020B0604020202020204" pitchFamily="34" charset="-120"/>
                        <a:cs typeface="Arial Unicode MS" panose="020B0604020202020204" pitchFamily="34" charset="-120"/>
                      </a:endParaRPr>
                    </a:p>
                  </a:txBody>
                  <a:tcPr marL="10041" marR="10041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29789">
                <a:tc gridSpan="4"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Arial" charset="0"/>
                          <a:ea typeface="微軟正黑體" pitchFamily="34" charset="-120"/>
                          <a:cs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buFont typeface="Arial" charset="0"/>
                        <a:defRPr kumimoji="1" sz="2000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zh-TW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 Unicode MS" panose="020B0604020202020204" pitchFamily="34" charset="-120"/>
                          <a:ea typeface="Arial Unicode MS" panose="020B0604020202020204" pitchFamily="34" charset="-120"/>
                          <a:cs typeface="Arial Unicode MS" panose="020B0604020202020204" pitchFamily="34" charset="-120"/>
                        </a:rPr>
                        <a:t>Карта памяти флэш</a:t>
                      </a:r>
                      <a:endParaRPr kumimoji="0" lang="zh-TW" altLang="zh-TW" sz="15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 Unicode MS" panose="020B0604020202020204" pitchFamily="34" charset="-120"/>
                        <a:ea typeface="Arial Unicode MS" panose="020B0604020202020204" pitchFamily="34" charset="-120"/>
                        <a:cs typeface="Arial Unicode MS" panose="020B0604020202020204" pitchFamily="34" charset="-120"/>
                      </a:endParaRPr>
                    </a:p>
                  </a:txBody>
                  <a:tcPr marL="10041" marR="10041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TW" altLang="zh-TW" sz="15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 Unicode MS" panose="020B0604020202020204" pitchFamily="34" charset="-120"/>
                        <a:ea typeface="Arial Unicode MS" panose="020B0604020202020204" pitchFamily="34" charset="-120"/>
                        <a:cs typeface="Arial Unicode MS" panose="020B0604020202020204" pitchFamily="34" charset="-120"/>
                      </a:endParaRPr>
                    </a:p>
                  </a:txBody>
                  <a:tcPr marL="10041" marR="10041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gridSpan="3"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Arial" charset="0"/>
                          <a:ea typeface="微軟正黑體" pitchFamily="34" charset="-120"/>
                          <a:cs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buFont typeface="Arial" charset="0"/>
                        <a:defRPr kumimoji="1" sz="2000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 Unicode MS" panose="020B0604020202020204" pitchFamily="34" charset="-120"/>
                          <a:ea typeface="Arial Unicode MS" panose="020B0604020202020204" pitchFamily="34" charset="-120"/>
                          <a:cs typeface="Arial Unicode MS" panose="020B0604020202020204" pitchFamily="34" charset="-120"/>
                        </a:rPr>
                        <a:t>　</a:t>
                      </a:r>
                      <a:r>
                        <a:rPr kumimoji="0" lang="ru-RU" altLang="zh-TW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 Unicode MS" panose="020B0604020202020204" pitchFamily="34" charset="-120"/>
                          <a:ea typeface="Arial Unicode MS" panose="020B0604020202020204" pitchFamily="34" charset="-120"/>
                          <a:cs typeface="Arial Unicode MS" panose="020B0604020202020204" pitchFamily="34" charset="-120"/>
                        </a:rPr>
                        <a:t>типа </a:t>
                      </a:r>
                      <a:r>
                        <a:rPr kumimoji="0" lang="en-US" altLang="zh-TW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 Unicode MS" panose="020B0604020202020204" pitchFamily="34" charset="-120"/>
                          <a:ea typeface="Arial Unicode MS" panose="020B0604020202020204" pitchFamily="34" charset="-120"/>
                          <a:cs typeface="Arial Unicode MS" panose="020B0604020202020204" pitchFamily="34" charset="-120"/>
                        </a:rPr>
                        <a:t>SD</a:t>
                      </a:r>
                      <a:endParaRPr kumimoji="0" lang="zh-TW" altLang="zh-TW" sz="15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 Unicode MS" panose="020B0604020202020204" pitchFamily="34" charset="-120"/>
                        <a:ea typeface="Arial Unicode MS" panose="020B0604020202020204" pitchFamily="34" charset="-120"/>
                        <a:cs typeface="Arial Unicode MS" panose="020B0604020202020204" pitchFamily="34" charset="-120"/>
                      </a:endParaRPr>
                    </a:p>
                  </a:txBody>
                  <a:tcPr marL="10041" marR="10041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29788">
                <a:tc rowSpan="2" gridSpan="3"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Arial" charset="0"/>
                          <a:ea typeface="微軟正黑體" pitchFamily="34" charset="-120"/>
                          <a:cs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buFont typeface="Arial" charset="0"/>
                        <a:defRPr kumimoji="1" sz="2000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zh-TW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anose="020B0604020202020204" pitchFamily="34" charset="-120"/>
                          <a:ea typeface="Arial Unicode MS" panose="020B0604020202020204" pitchFamily="34" charset="-120"/>
                          <a:cs typeface="Arial Unicode MS" panose="020B0604020202020204" pitchFamily="34" charset="-120"/>
                        </a:rPr>
                        <a:t>Высокоскоростные счетчики</a:t>
                      </a:r>
                      <a:endParaRPr kumimoji="0" lang="zh-TW" altLang="zh-TW" sz="15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anose="020B0604020202020204" pitchFamily="34" charset="-120"/>
                        <a:ea typeface="Arial Unicode MS" panose="020B0604020202020204" pitchFamily="34" charset="-120"/>
                        <a:cs typeface="Arial Unicode MS" panose="020B0604020202020204" pitchFamily="34" charset="-120"/>
                      </a:endParaRPr>
                    </a:p>
                  </a:txBody>
                  <a:tcPr marL="10041" marR="10041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anose="020B0604020202020204" pitchFamily="34" charset="-120"/>
                          <a:ea typeface="Arial Unicode MS" panose="020B0604020202020204" pitchFamily="34" charset="-120"/>
                          <a:cs typeface="Arial Unicode MS" panose="020B0604020202020204" pitchFamily="34" charset="-120"/>
                        </a:rPr>
                        <a:t>A/B phase</a:t>
                      </a:r>
                      <a:endParaRPr kumimoji="0" lang="zh-TW" altLang="zh-TW" sz="15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anose="020B0604020202020204" pitchFamily="34" charset="-120"/>
                        <a:ea typeface="Arial Unicode MS" panose="020B0604020202020204" pitchFamily="34" charset="-120"/>
                        <a:cs typeface="Arial Unicode MS" panose="020B0604020202020204" pitchFamily="34" charset="-120"/>
                      </a:endParaRPr>
                    </a:p>
                  </a:txBody>
                  <a:tcPr marL="10041" marR="10041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zh-TW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anose="020B0604020202020204" pitchFamily="34" charset="-120"/>
                          <a:ea typeface="Arial Unicode MS" panose="020B0604020202020204" pitchFamily="34" charset="-120"/>
                          <a:cs typeface="Arial Unicode MS" panose="020B0604020202020204" pitchFamily="34" charset="-120"/>
                        </a:rPr>
                        <a:t>Фазы </a:t>
                      </a:r>
                      <a:r>
                        <a:rPr kumimoji="0" lang="en-US" altLang="zh-TW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anose="020B0604020202020204" pitchFamily="34" charset="-120"/>
                          <a:ea typeface="Arial Unicode MS" panose="020B0604020202020204" pitchFamily="34" charset="-120"/>
                          <a:cs typeface="Arial Unicode MS" panose="020B0604020202020204" pitchFamily="34" charset="-120"/>
                        </a:rPr>
                        <a:t>A/B</a:t>
                      </a:r>
                      <a:endParaRPr kumimoji="0" lang="zh-TW" altLang="zh-TW" sz="15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anose="020B0604020202020204" pitchFamily="34" charset="-120"/>
                        <a:ea typeface="Arial Unicode MS" panose="020B0604020202020204" pitchFamily="34" charset="-120"/>
                        <a:cs typeface="Arial Unicode MS" panose="020B0604020202020204" pitchFamily="34" charset="-120"/>
                      </a:endParaRPr>
                    </a:p>
                  </a:txBody>
                  <a:tcPr marL="10041" marR="10041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Arial" charset="0"/>
                          <a:ea typeface="微軟正黑體" pitchFamily="34" charset="-120"/>
                          <a:cs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buFont typeface="Arial" charset="0"/>
                        <a:defRPr kumimoji="1" sz="2000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anose="020B0604020202020204" pitchFamily="34" charset="-120"/>
                          <a:ea typeface="Arial Unicode MS" panose="020B0604020202020204" pitchFamily="34" charset="-120"/>
                          <a:cs typeface="Arial Unicode MS" panose="020B0604020202020204" pitchFamily="34" charset="-120"/>
                        </a:rPr>
                        <a:t>　</a:t>
                      </a:r>
                      <a:r>
                        <a:rPr kumimoji="0" lang="en-US" altLang="zh-TW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anose="020B0604020202020204" pitchFamily="34" charset="-120"/>
                          <a:ea typeface="Arial Unicode MS" panose="020B0604020202020204" pitchFamily="34" charset="-120"/>
                          <a:cs typeface="Arial Unicode MS" panose="020B0604020202020204" pitchFamily="34" charset="-120"/>
                        </a:rPr>
                        <a:t>200K x 6</a:t>
                      </a:r>
                      <a:endParaRPr kumimoji="0" lang="zh-TW" altLang="zh-TW" sz="15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anose="020B0604020202020204" pitchFamily="34" charset="-120"/>
                        <a:ea typeface="Arial Unicode MS" panose="020B0604020202020204" pitchFamily="34" charset="-120"/>
                        <a:cs typeface="Arial Unicode MS" panose="020B0604020202020204" pitchFamily="34" charset="-120"/>
                      </a:endParaRPr>
                    </a:p>
                  </a:txBody>
                  <a:tcPr marL="10041" marR="10041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anose="020B0604020202020204" pitchFamily="34" charset="-120"/>
                          <a:ea typeface="Arial Unicode MS" panose="020B0604020202020204" pitchFamily="34" charset="-120"/>
                          <a:cs typeface="Arial Unicode MS" panose="020B0604020202020204" pitchFamily="34" charset="-120"/>
                        </a:rPr>
                        <a:t>2</a:t>
                      </a:r>
                      <a:r>
                        <a:rPr kumimoji="0" lang="zh-TW" altLang="zh-TW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anose="020B0604020202020204" pitchFamily="34" charset="-120"/>
                          <a:ea typeface="Arial Unicode MS" panose="020B0604020202020204" pitchFamily="34" charset="-120"/>
                          <a:cs typeface="Arial Unicode MS" panose="020B0604020202020204" pitchFamily="34" charset="-120"/>
                        </a:rPr>
                        <a:t>00K </a:t>
                      </a:r>
                      <a:r>
                        <a:rPr kumimoji="0" lang="zh-TW" altLang="zh-TW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 Unicode MS" panose="020B0604020202020204" pitchFamily="34" charset="-120"/>
                          <a:ea typeface="Arial Unicode MS" panose="020B0604020202020204" pitchFamily="34" charset="-120"/>
                          <a:cs typeface="Arial Unicode MS" panose="020B0604020202020204" pitchFamily="34" charset="-120"/>
                        </a:rPr>
                        <a:t>x </a:t>
                      </a:r>
                      <a:r>
                        <a:rPr kumimoji="0" lang="en-US" altLang="zh-TW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 Unicode MS" panose="020B0604020202020204" pitchFamily="34" charset="-120"/>
                          <a:ea typeface="Arial Unicode MS" panose="020B0604020202020204" pitchFamily="34" charset="-120"/>
                          <a:cs typeface="Arial Unicode MS" panose="020B0604020202020204" pitchFamily="34" charset="-120"/>
                        </a:rPr>
                        <a:t>4</a:t>
                      </a:r>
                      <a:endParaRPr kumimoji="0" lang="zh-TW" altLang="en-US" sz="1500" b="0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 Unicode MS" panose="020B0604020202020204" pitchFamily="34" charset="-120"/>
                        <a:ea typeface="Arial Unicode MS" panose="020B0604020202020204" pitchFamily="34" charset="-120"/>
                        <a:cs typeface="Arial Unicode MS" panose="020B0604020202020204" pitchFamily="34" charset="-120"/>
                      </a:endParaRPr>
                    </a:p>
                  </a:txBody>
                  <a:tcPr marL="10041" marR="10041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TW" alt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新細明體" charset="-120"/>
                        <a:cs typeface="Arial" charset="0"/>
                      </a:endParaRPr>
                    </a:p>
                  </a:txBody>
                  <a:tcPr marL="10876" marR="10876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29788">
                <a:tc gridSpan="3"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anose="020B0604020202020204" pitchFamily="34" charset="-120"/>
                          <a:ea typeface="Arial Unicode MS" panose="020B0604020202020204" pitchFamily="34" charset="-120"/>
                          <a:cs typeface="Arial Unicode MS" panose="020B0604020202020204" pitchFamily="34" charset="-120"/>
                        </a:rPr>
                        <a:t>One Phase</a:t>
                      </a:r>
                      <a:endParaRPr kumimoji="0" lang="zh-TW" altLang="zh-TW" sz="15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anose="020B0604020202020204" pitchFamily="34" charset="-120"/>
                        <a:ea typeface="Arial Unicode MS" panose="020B0604020202020204" pitchFamily="34" charset="-120"/>
                        <a:cs typeface="Arial Unicode MS" panose="020B0604020202020204" pitchFamily="34" charset="-120"/>
                      </a:endParaRPr>
                    </a:p>
                  </a:txBody>
                  <a:tcPr marL="10041" marR="10041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zh-TW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anose="020B0604020202020204" pitchFamily="34" charset="-120"/>
                          <a:ea typeface="Arial Unicode MS" panose="020B0604020202020204" pitchFamily="34" charset="-120"/>
                          <a:cs typeface="Arial Unicode MS" panose="020B0604020202020204" pitchFamily="34" charset="-120"/>
                        </a:rPr>
                        <a:t>однофазные</a:t>
                      </a:r>
                      <a:endParaRPr kumimoji="0" lang="zh-TW" altLang="zh-TW" sz="15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anose="020B0604020202020204" pitchFamily="34" charset="-120"/>
                        <a:ea typeface="Arial Unicode MS" panose="020B0604020202020204" pitchFamily="34" charset="-120"/>
                        <a:cs typeface="Arial Unicode MS" panose="020B0604020202020204" pitchFamily="34" charset="-120"/>
                      </a:endParaRPr>
                    </a:p>
                  </a:txBody>
                  <a:tcPr marL="10041" marR="10041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TW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anose="020B0604020202020204" pitchFamily="34" charset="-120"/>
                          <a:ea typeface="Arial Unicode MS" panose="020B0604020202020204" pitchFamily="34" charset="-120"/>
                          <a:cs typeface="Arial Unicode MS" panose="020B0604020202020204" pitchFamily="34" charset="-120"/>
                        </a:rPr>
                        <a:t>200K x 12</a:t>
                      </a:r>
                      <a:endParaRPr kumimoji="0" lang="zh-TW" altLang="zh-TW" sz="15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anose="020B0604020202020204" pitchFamily="34" charset="-120"/>
                        <a:ea typeface="Arial Unicode MS" panose="020B0604020202020204" pitchFamily="34" charset="-120"/>
                        <a:cs typeface="Arial Unicode MS" panose="020B0604020202020204" pitchFamily="34" charset="-120"/>
                      </a:endParaRPr>
                    </a:p>
                  </a:txBody>
                  <a:tcPr marL="10041" marR="10041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TW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anose="020B0604020202020204" pitchFamily="34" charset="-120"/>
                          <a:ea typeface="Arial Unicode MS" panose="020B0604020202020204" pitchFamily="34" charset="-120"/>
                          <a:cs typeface="Arial Unicode MS" panose="020B0604020202020204" pitchFamily="34" charset="-120"/>
                        </a:rPr>
                        <a:t>20</a:t>
                      </a:r>
                      <a:r>
                        <a:rPr kumimoji="0" lang="zh-TW" altLang="zh-TW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anose="020B0604020202020204" pitchFamily="34" charset="-120"/>
                          <a:ea typeface="Arial Unicode MS" panose="020B0604020202020204" pitchFamily="34" charset="-120"/>
                          <a:cs typeface="Arial Unicode MS" panose="020B0604020202020204" pitchFamily="34" charset="-120"/>
                        </a:rPr>
                        <a:t>0K </a:t>
                      </a:r>
                      <a:r>
                        <a:rPr kumimoji="0" lang="zh-TW" altLang="zh-TW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 Unicode MS" panose="020B0604020202020204" pitchFamily="34" charset="-120"/>
                          <a:ea typeface="Arial Unicode MS" panose="020B0604020202020204" pitchFamily="34" charset="-120"/>
                          <a:cs typeface="Arial Unicode MS" panose="020B0604020202020204" pitchFamily="34" charset="-120"/>
                        </a:rPr>
                        <a:t>x </a:t>
                      </a:r>
                      <a:r>
                        <a:rPr kumimoji="0" lang="en-US" altLang="zh-TW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 Unicode MS" panose="020B0604020202020204" pitchFamily="34" charset="-120"/>
                          <a:ea typeface="Arial Unicode MS" panose="020B0604020202020204" pitchFamily="34" charset="-120"/>
                          <a:cs typeface="Arial Unicode MS" panose="020B0604020202020204" pitchFamily="34" charset="-120"/>
                        </a:rPr>
                        <a:t>8</a:t>
                      </a:r>
                      <a:endParaRPr kumimoji="0" lang="zh-TW" altLang="zh-TW" sz="1500" b="0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 Unicode MS" panose="020B0604020202020204" pitchFamily="34" charset="-120"/>
                        <a:ea typeface="Arial Unicode MS" panose="020B0604020202020204" pitchFamily="34" charset="-120"/>
                        <a:cs typeface="Arial Unicode MS" panose="020B0604020202020204" pitchFamily="34" charset="-120"/>
                      </a:endParaRPr>
                    </a:p>
                  </a:txBody>
                  <a:tcPr marL="10041" marR="10041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zh-TW" altLang="zh-TW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新細明體" charset="-120"/>
                        <a:cs typeface="Arial" charset="0"/>
                      </a:endParaRPr>
                    </a:p>
                  </a:txBody>
                  <a:tcPr marL="10876" marR="10876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29788">
                <a:tc rowSpan="2" gridSpan="3"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Arial" charset="0"/>
                          <a:ea typeface="微軟正黑體" pitchFamily="34" charset="-120"/>
                          <a:cs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buFont typeface="Arial" charset="0"/>
                        <a:defRPr kumimoji="1" sz="2000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zh-TW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 Unicode MS" panose="020B0604020202020204" pitchFamily="34" charset="-120"/>
                          <a:ea typeface="Arial Unicode MS" panose="020B0604020202020204" pitchFamily="34" charset="-120"/>
                          <a:cs typeface="Arial Unicode MS" panose="020B0604020202020204" pitchFamily="34" charset="-120"/>
                        </a:rPr>
                        <a:t>Импульсные выходы</a:t>
                      </a:r>
                      <a:endParaRPr kumimoji="0" lang="zh-TW" altLang="zh-TW" sz="15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 Unicode MS" panose="020B0604020202020204" pitchFamily="34" charset="-120"/>
                        <a:ea typeface="Arial Unicode MS" panose="020B0604020202020204" pitchFamily="34" charset="-120"/>
                        <a:cs typeface="Arial Unicode MS" panose="020B0604020202020204" pitchFamily="34" charset="-120"/>
                      </a:endParaRPr>
                    </a:p>
                  </a:txBody>
                  <a:tcPr marL="10041" marR="10041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 Unicode MS" panose="020B0604020202020204" pitchFamily="34" charset="-120"/>
                          <a:ea typeface="Arial Unicode MS" panose="020B0604020202020204" pitchFamily="34" charset="-120"/>
                          <a:cs typeface="Arial Unicode MS" panose="020B0604020202020204" pitchFamily="34" charset="-120"/>
                        </a:rPr>
                        <a:t>Pulse / </a:t>
                      </a:r>
                      <a:r>
                        <a:rPr kumimoji="0" lang="en-US" altLang="zh-TW" sz="15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 Unicode MS" panose="020B0604020202020204" pitchFamily="34" charset="-120"/>
                          <a:ea typeface="Arial Unicode MS" panose="020B0604020202020204" pitchFamily="34" charset="-120"/>
                          <a:cs typeface="Arial Unicode MS" panose="020B0604020202020204" pitchFamily="34" charset="-120"/>
                        </a:rPr>
                        <a:t>Dir</a:t>
                      </a:r>
                      <a:endParaRPr kumimoji="0" lang="zh-TW" altLang="zh-TW" sz="15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 Unicode MS" panose="020B0604020202020204" pitchFamily="34" charset="-120"/>
                        <a:ea typeface="Arial Unicode MS" panose="020B0604020202020204" pitchFamily="34" charset="-120"/>
                        <a:cs typeface="Arial Unicode MS" panose="020B0604020202020204" pitchFamily="34" charset="-120"/>
                      </a:endParaRPr>
                    </a:p>
                  </a:txBody>
                  <a:tcPr marL="10041" marR="10041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zh-TW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 Unicode MS" panose="020B0604020202020204" pitchFamily="34" charset="-120"/>
                          <a:ea typeface="Arial Unicode MS" panose="020B0604020202020204" pitchFamily="34" charset="-120"/>
                          <a:cs typeface="Arial Unicode MS" panose="020B0604020202020204" pitchFamily="34" charset="-120"/>
                        </a:rPr>
                        <a:t>Импульс</a:t>
                      </a:r>
                      <a:r>
                        <a:rPr kumimoji="0" lang="en-US" altLang="zh-TW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 Unicode MS" panose="020B0604020202020204" pitchFamily="34" charset="-120"/>
                          <a:ea typeface="Arial Unicode MS" panose="020B0604020202020204" pitchFamily="34" charset="-120"/>
                          <a:cs typeface="Arial Unicode MS" panose="020B0604020202020204" pitchFamily="34" charset="-120"/>
                        </a:rPr>
                        <a:t> / </a:t>
                      </a:r>
                      <a:r>
                        <a:rPr kumimoji="0" lang="ru-RU" altLang="zh-TW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 Unicode MS" panose="020B0604020202020204" pitchFamily="34" charset="-120"/>
                          <a:ea typeface="Arial Unicode MS" panose="020B0604020202020204" pitchFamily="34" charset="-120"/>
                          <a:cs typeface="Arial Unicode MS" panose="020B0604020202020204" pitchFamily="34" charset="-120"/>
                        </a:rPr>
                        <a:t>Направление</a:t>
                      </a:r>
                      <a:endParaRPr kumimoji="0" lang="zh-TW" altLang="zh-TW" sz="15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 Unicode MS" panose="020B0604020202020204" pitchFamily="34" charset="-120"/>
                        <a:ea typeface="Arial Unicode MS" panose="020B0604020202020204" pitchFamily="34" charset="-120"/>
                        <a:cs typeface="Arial Unicode MS" panose="020B0604020202020204" pitchFamily="34" charset="-120"/>
                      </a:endParaRPr>
                    </a:p>
                  </a:txBody>
                  <a:tcPr marL="10041" marR="10041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Arial" charset="0"/>
                          <a:ea typeface="微軟正黑體" pitchFamily="34" charset="-120"/>
                          <a:cs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buFont typeface="Arial" charset="0"/>
                        <a:defRPr kumimoji="1" sz="2000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 Unicode MS" panose="020B0604020202020204" pitchFamily="34" charset="-120"/>
                          <a:ea typeface="Arial Unicode MS" panose="020B0604020202020204" pitchFamily="34" charset="-120"/>
                          <a:cs typeface="Arial Unicode MS" panose="020B0604020202020204" pitchFamily="34" charset="-120"/>
                        </a:rPr>
                        <a:t>. 200K x 6</a:t>
                      </a:r>
                      <a:endParaRPr kumimoji="0" lang="zh-TW" altLang="zh-TW" sz="15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 Unicode MS" panose="020B0604020202020204" pitchFamily="34" charset="-120"/>
                        <a:ea typeface="Arial Unicode MS" panose="020B0604020202020204" pitchFamily="34" charset="-120"/>
                        <a:cs typeface="Arial Unicode MS" panose="020B0604020202020204" pitchFamily="34" charset="-120"/>
                      </a:endParaRPr>
                    </a:p>
                  </a:txBody>
                  <a:tcPr marL="10041" marR="10041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 Unicode MS" panose="020B0604020202020204" pitchFamily="34" charset="-120"/>
                          <a:ea typeface="Arial Unicode MS" panose="020B0604020202020204" pitchFamily="34" charset="-120"/>
                          <a:cs typeface="Arial Unicode MS" panose="020B0604020202020204" pitchFamily="34" charset="-120"/>
                        </a:rPr>
                        <a:t>2</a:t>
                      </a:r>
                      <a:r>
                        <a:rPr kumimoji="0" lang="zh-TW" altLang="zh-TW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 Unicode MS" panose="020B0604020202020204" pitchFamily="34" charset="-120"/>
                          <a:ea typeface="Arial Unicode MS" panose="020B0604020202020204" pitchFamily="34" charset="-120"/>
                          <a:cs typeface="Arial Unicode MS" panose="020B0604020202020204" pitchFamily="34" charset="-120"/>
                        </a:rPr>
                        <a:t>00K x </a:t>
                      </a:r>
                      <a:r>
                        <a:rPr kumimoji="0" lang="en-US" altLang="zh-TW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 Unicode MS" panose="020B0604020202020204" pitchFamily="34" charset="-120"/>
                          <a:ea typeface="Arial Unicode MS" panose="020B0604020202020204" pitchFamily="34" charset="-120"/>
                          <a:cs typeface="Arial Unicode MS" panose="020B0604020202020204" pitchFamily="34" charset="-120"/>
                        </a:rPr>
                        <a:t>6</a:t>
                      </a:r>
                      <a:endParaRPr kumimoji="0" lang="zh-TW" altLang="zh-TW" sz="15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 Unicode MS" panose="020B0604020202020204" pitchFamily="34" charset="-120"/>
                        <a:ea typeface="Arial Unicode MS" panose="020B0604020202020204" pitchFamily="34" charset="-120"/>
                        <a:cs typeface="Arial Unicode MS" panose="020B0604020202020204" pitchFamily="34" charset="-120"/>
                      </a:endParaRPr>
                    </a:p>
                  </a:txBody>
                  <a:tcPr marL="10041" marR="10041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 Unicode MS" panose="020B0604020202020204" pitchFamily="34" charset="-120"/>
                          <a:ea typeface="Arial Unicode MS" panose="020B0604020202020204" pitchFamily="34" charset="-120"/>
                          <a:cs typeface="Arial Unicode MS" panose="020B0604020202020204" pitchFamily="34" charset="-120"/>
                        </a:rPr>
                        <a:t>2</a:t>
                      </a:r>
                      <a:r>
                        <a:rPr kumimoji="0" lang="zh-TW" altLang="zh-TW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 Unicode MS" panose="020B0604020202020204" pitchFamily="34" charset="-120"/>
                          <a:ea typeface="Arial Unicode MS" panose="020B0604020202020204" pitchFamily="34" charset="-120"/>
                          <a:cs typeface="Arial Unicode MS" panose="020B0604020202020204" pitchFamily="34" charset="-120"/>
                        </a:rPr>
                        <a:t>00K </a:t>
                      </a:r>
                      <a:r>
                        <a:rPr kumimoji="0" lang="zh-TW" altLang="zh-TW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 Unicode MS" panose="020B0604020202020204" pitchFamily="34" charset="-120"/>
                          <a:ea typeface="Arial Unicode MS" panose="020B0604020202020204" pitchFamily="34" charset="-120"/>
                          <a:cs typeface="Arial Unicode MS" panose="020B0604020202020204" pitchFamily="34" charset="-120"/>
                        </a:rPr>
                        <a:t>x </a:t>
                      </a:r>
                      <a:r>
                        <a:rPr kumimoji="0" lang="en-US" altLang="zh-TW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 Unicode MS" panose="020B0604020202020204" pitchFamily="34" charset="-120"/>
                          <a:ea typeface="Arial Unicode MS" panose="020B0604020202020204" pitchFamily="34" charset="-120"/>
                          <a:cs typeface="Arial Unicode MS" panose="020B0604020202020204" pitchFamily="34" charset="-120"/>
                        </a:rPr>
                        <a:t>3</a:t>
                      </a:r>
                      <a:endParaRPr kumimoji="0" lang="zh-TW" altLang="en-US" sz="1500" b="0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 Unicode MS" panose="020B0604020202020204" pitchFamily="34" charset="-120"/>
                        <a:ea typeface="Arial Unicode MS" panose="020B0604020202020204" pitchFamily="34" charset="-120"/>
                        <a:cs typeface="Arial Unicode MS" panose="020B0604020202020204" pitchFamily="34" charset="-120"/>
                      </a:endParaRPr>
                    </a:p>
                  </a:txBody>
                  <a:tcPr marL="10041" marR="10041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29788">
                <a:tc gridSpan="3"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 Unicode MS" panose="020B0604020202020204" pitchFamily="34" charset="-120"/>
                          <a:ea typeface="Arial Unicode MS" panose="020B0604020202020204" pitchFamily="34" charset="-120"/>
                          <a:cs typeface="Arial Unicode MS" panose="020B0604020202020204" pitchFamily="34" charset="-120"/>
                        </a:rPr>
                        <a:t>Pulse</a:t>
                      </a:r>
                      <a:endParaRPr kumimoji="0" lang="zh-TW" altLang="zh-TW" sz="15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 Unicode MS" panose="020B0604020202020204" pitchFamily="34" charset="-120"/>
                        <a:ea typeface="Arial Unicode MS" panose="020B0604020202020204" pitchFamily="34" charset="-120"/>
                        <a:cs typeface="Arial Unicode MS" panose="020B0604020202020204" pitchFamily="34" charset="-120"/>
                      </a:endParaRPr>
                    </a:p>
                  </a:txBody>
                  <a:tcPr marL="10041" marR="10041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zh-TW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 Unicode MS" panose="020B0604020202020204" pitchFamily="34" charset="-120"/>
                          <a:ea typeface="Arial Unicode MS" panose="020B0604020202020204" pitchFamily="34" charset="-120"/>
                          <a:cs typeface="Arial Unicode MS" panose="020B0604020202020204" pitchFamily="34" charset="-120"/>
                        </a:rPr>
                        <a:t>Импульс</a:t>
                      </a:r>
                      <a:endParaRPr kumimoji="0" lang="zh-TW" altLang="zh-TW" sz="15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 Unicode MS" panose="020B0604020202020204" pitchFamily="34" charset="-120"/>
                        <a:ea typeface="Arial Unicode MS" panose="020B0604020202020204" pitchFamily="34" charset="-120"/>
                        <a:cs typeface="Arial Unicode MS" panose="020B0604020202020204" pitchFamily="34" charset="-120"/>
                      </a:endParaRPr>
                    </a:p>
                  </a:txBody>
                  <a:tcPr marL="10041" marR="10041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TW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 Unicode MS" panose="020B0604020202020204" pitchFamily="34" charset="-120"/>
                          <a:ea typeface="Arial Unicode MS" panose="020B0604020202020204" pitchFamily="34" charset="-120"/>
                          <a:cs typeface="Arial Unicode MS" panose="020B0604020202020204" pitchFamily="34" charset="-120"/>
                        </a:rPr>
                        <a:t>200K x 12</a:t>
                      </a:r>
                      <a:endParaRPr kumimoji="0" lang="zh-TW" altLang="zh-TW" sz="15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 Unicode MS" panose="020B0604020202020204" pitchFamily="34" charset="-120"/>
                        <a:ea typeface="Arial Unicode MS" panose="020B0604020202020204" pitchFamily="34" charset="-120"/>
                        <a:cs typeface="Arial Unicode MS" panose="020B0604020202020204" pitchFamily="34" charset="-120"/>
                      </a:endParaRPr>
                    </a:p>
                  </a:txBody>
                  <a:tcPr marL="10041" marR="10041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TW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 Unicode MS" panose="020B0604020202020204" pitchFamily="34" charset="-120"/>
                          <a:ea typeface="Arial Unicode MS" panose="020B0604020202020204" pitchFamily="34" charset="-120"/>
                          <a:cs typeface="Arial Unicode MS" panose="020B0604020202020204" pitchFamily="34" charset="-120"/>
                        </a:rPr>
                        <a:t>200K x 12</a:t>
                      </a:r>
                      <a:endParaRPr kumimoji="0" lang="zh-TW" altLang="zh-TW" sz="15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 Unicode MS" panose="020B0604020202020204" pitchFamily="34" charset="-120"/>
                        <a:ea typeface="Arial Unicode MS" panose="020B0604020202020204" pitchFamily="34" charset="-120"/>
                        <a:cs typeface="Arial Unicode MS" panose="020B0604020202020204" pitchFamily="34" charset="-120"/>
                      </a:endParaRPr>
                    </a:p>
                  </a:txBody>
                  <a:tcPr marL="10041" marR="10041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TW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 Unicode MS" panose="020B0604020202020204" pitchFamily="34" charset="-120"/>
                          <a:ea typeface="Arial Unicode MS" panose="020B0604020202020204" pitchFamily="34" charset="-120"/>
                          <a:cs typeface="Arial Unicode MS" panose="020B0604020202020204" pitchFamily="34" charset="-120"/>
                        </a:rPr>
                        <a:t>20</a:t>
                      </a:r>
                      <a:r>
                        <a:rPr kumimoji="0" lang="zh-TW" altLang="zh-TW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 Unicode MS" panose="020B0604020202020204" pitchFamily="34" charset="-120"/>
                          <a:ea typeface="Arial Unicode MS" panose="020B0604020202020204" pitchFamily="34" charset="-120"/>
                          <a:cs typeface="Arial Unicode MS" panose="020B0604020202020204" pitchFamily="34" charset="-120"/>
                        </a:rPr>
                        <a:t>0K </a:t>
                      </a:r>
                      <a:r>
                        <a:rPr kumimoji="0" lang="zh-TW" altLang="zh-TW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 Unicode MS" panose="020B0604020202020204" pitchFamily="34" charset="-120"/>
                          <a:ea typeface="Arial Unicode MS" panose="020B0604020202020204" pitchFamily="34" charset="-120"/>
                          <a:cs typeface="Arial Unicode MS" panose="020B0604020202020204" pitchFamily="34" charset="-120"/>
                        </a:rPr>
                        <a:t>x </a:t>
                      </a:r>
                      <a:r>
                        <a:rPr kumimoji="0" lang="en-US" altLang="zh-TW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 Unicode MS" panose="020B0604020202020204" pitchFamily="34" charset="-120"/>
                          <a:ea typeface="Arial Unicode MS" panose="020B0604020202020204" pitchFamily="34" charset="-120"/>
                          <a:cs typeface="Arial Unicode MS" panose="020B0604020202020204" pitchFamily="34" charset="-120"/>
                        </a:rPr>
                        <a:t>6</a:t>
                      </a:r>
                      <a:endParaRPr kumimoji="0" lang="zh-TW" altLang="zh-TW" sz="1500" b="0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 Unicode MS" panose="020B0604020202020204" pitchFamily="34" charset="-120"/>
                        <a:ea typeface="Arial Unicode MS" panose="020B0604020202020204" pitchFamily="34" charset="-120"/>
                        <a:cs typeface="Arial Unicode MS" panose="020B0604020202020204" pitchFamily="34" charset="-120"/>
                      </a:endParaRPr>
                    </a:p>
                  </a:txBody>
                  <a:tcPr marL="10041" marR="10041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29789">
                <a:tc gridSpan="4"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Arial" charset="0"/>
                          <a:ea typeface="微軟正黑體" pitchFamily="34" charset="-120"/>
                          <a:cs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buFont typeface="Arial" charset="0"/>
                        <a:defRPr kumimoji="1" sz="2000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zh-TW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anose="020B0604020202020204" pitchFamily="34" charset="-120"/>
                          <a:ea typeface="Arial Unicode MS" panose="020B0604020202020204" pitchFamily="34" charset="-120"/>
                          <a:cs typeface="Arial Unicode MS" panose="020B0604020202020204" pitchFamily="34" charset="-120"/>
                        </a:rPr>
                        <a:t>Встроенный аналоговый </a:t>
                      </a:r>
                      <a:r>
                        <a:rPr kumimoji="0" lang="en-US" altLang="zh-TW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anose="020B0604020202020204" pitchFamily="34" charset="-120"/>
                          <a:ea typeface="Arial Unicode MS" panose="020B0604020202020204" pitchFamily="34" charset="-120"/>
                          <a:cs typeface="Arial Unicode MS" panose="020B0604020202020204" pitchFamily="34" charset="-120"/>
                        </a:rPr>
                        <a:t>I/O</a:t>
                      </a:r>
                      <a:endParaRPr kumimoji="0" lang="zh-TW" altLang="zh-TW" sz="15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anose="020B0604020202020204" pitchFamily="34" charset="-120"/>
                        <a:ea typeface="Arial Unicode MS" panose="020B0604020202020204" pitchFamily="34" charset="-120"/>
                        <a:cs typeface="Arial Unicode MS" panose="020B0604020202020204" pitchFamily="34" charset="-120"/>
                      </a:endParaRPr>
                    </a:p>
                  </a:txBody>
                  <a:tcPr marL="10041" marR="10041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TW" altLang="zh-TW" sz="15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anose="020B0604020202020204" pitchFamily="34" charset="-120"/>
                        <a:ea typeface="Arial Unicode MS" panose="020B0604020202020204" pitchFamily="34" charset="-120"/>
                        <a:cs typeface="Arial Unicode MS" panose="020B0604020202020204" pitchFamily="34" charset="-120"/>
                      </a:endParaRPr>
                    </a:p>
                  </a:txBody>
                  <a:tcPr marL="10041" marR="10041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Arial" charset="0"/>
                          <a:ea typeface="微軟正黑體" pitchFamily="34" charset="-120"/>
                          <a:cs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buFont typeface="Arial" charset="0"/>
                        <a:defRPr kumimoji="1" sz="2000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anose="020B0604020202020204" pitchFamily="34" charset="-120"/>
                          <a:ea typeface="Arial Unicode MS" panose="020B0604020202020204" pitchFamily="34" charset="-120"/>
                          <a:cs typeface="Arial Unicode MS" panose="020B0604020202020204" pitchFamily="34" charset="-120"/>
                        </a:rPr>
                        <a:t>　</a:t>
                      </a:r>
                      <a:r>
                        <a:rPr kumimoji="0" lang="ru-RU" altLang="zh-TW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anose="020B0604020202020204" pitchFamily="34" charset="-120"/>
                          <a:ea typeface="Arial Unicode MS" panose="020B0604020202020204" pitchFamily="34" charset="-120"/>
                          <a:cs typeface="Arial Unicode MS" panose="020B0604020202020204" pitchFamily="34" charset="-120"/>
                        </a:rPr>
                        <a:t>Опция</a:t>
                      </a:r>
                      <a:endParaRPr kumimoji="0" lang="en-US" altLang="zh-TW" sz="15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anose="020B0604020202020204" pitchFamily="34" charset="-120"/>
                        <a:ea typeface="Arial Unicode MS" panose="020B0604020202020204" pitchFamily="34" charset="-120"/>
                        <a:cs typeface="Arial Unicode MS" panose="020B0604020202020204" pitchFamily="34" charset="-120"/>
                      </a:endParaRPr>
                    </a:p>
                  </a:txBody>
                  <a:tcPr marL="10041" marR="10041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altLang="zh-TW" sz="1500" dirty="0">
                          <a:latin typeface="Arial Unicode MS" panose="020B0604020202020204" pitchFamily="34" charset="-120"/>
                          <a:ea typeface="Arial Unicode MS" panose="020B0604020202020204" pitchFamily="34" charset="-120"/>
                          <a:cs typeface="Arial Unicode MS" panose="020B0604020202020204" pitchFamily="34" charset="-120"/>
                        </a:rPr>
                        <a:t>Нет</a:t>
                      </a:r>
                      <a:endParaRPr lang="zh-TW" altLang="en-US" sz="1500" dirty="0">
                        <a:latin typeface="Arial Unicode MS" panose="020B0604020202020204" pitchFamily="34" charset="-120"/>
                        <a:ea typeface="Arial Unicode MS" panose="020B0604020202020204" pitchFamily="34" charset="-120"/>
                        <a:cs typeface="Arial Unicode MS" panose="020B0604020202020204" pitchFamily="34" charset="-120"/>
                      </a:endParaRPr>
                    </a:p>
                  </a:txBody>
                  <a:tcPr marL="10041" marR="10041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TW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 Unicode MS" panose="020B0604020202020204" pitchFamily="34" charset="-120"/>
                          <a:ea typeface="Arial Unicode MS" panose="020B0604020202020204" pitchFamily="34" charset="-120"/>
                          <a:cs typeface="Arial Unicode MS" panose="020B0604020202020204" pitchFamily="34" charset="-120"/>
                        </a:rPr>
                        <a:t>2 AI / 2AO (12</a:t>
                      </a:r>
                      <a:r>
                        <a:rPr kumimoji="0" lang="ru-RU" altLang="zh-TW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 Unicode MS" panose="020B0604020202020204" pitchFamily="34" charset="-120"/>
                          <a:ea typeface="Arial Unicode MS" panose="020B0604020202020204" pitchFamily="34" charset="-120"/>
                          <a:cs typeface="Arial Unicode MS" panose="020B0604020202020204" pitchFamily="34" charset="-120"/>
                        </a:rPr>
                        <a:t>бит</a:t>
                      </a:r>
                      <a:r>
                        <a:rPr kumimoji="0" lang="en-US" altLang="zh-TW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 Unicode MS" panose="020B0604020202020204" pitchFamily="34" charset="-120"/>
                          <a:ea typeface="Arial Unicode MS" panose="020B0604020202020204" pitchFamily="34" charset="-120"/>
                          <a:cs typeface="Arial Unicode MS" panose="020B0604020202020204" pitchFamily="34" charset="-120"/>
                        </a:rPr>
                        <a:t>)</a:t>
                      </a:r>
                    </a:p>
                  </a:txBody>
                  <a:tcPr marL="10041" marR="10041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29789">
                <a:tc rowSpan="2" gridSpan="2"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Arial" charset="0"/>
                          <a:ea typeface="微軟正黑體" pitchFamily="34" charset="-120"/>
                          <a:cs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buFont typeface="Arial" charset="0"/>
                        <a:defRPr kumimoji="1" sz="2000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zh-TW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 Unicode MS" panose="020B0604020202020204" pitchFamily="34" charset="-120"/>
                          <a:ea typeface="Arial Unicode MS" panose="020B0604020202020204" pitchFamily="34" charset="-120"/>
                          <a:cs typeface="Arial Unicode MS" panose="020B0604020202020204" pitchFamily="34" charset="-120"/>
                        </a:rPr>
                        <a:t>Время выполнения</a:t>
                      </a:r>
                      <a:endParaRPr kumimoji="0" lang="zh-TW" altLang="zh-TW" sz="15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 Unicode MS" panose="020B0604020202020204" pitchFamily="34" charset="-120"/>
                        <a:ea typeface="Arial Unicode MS" panose="020B0604020202020204" pitchFamily="34" charset="-120"/>
                        <a:cs typeface="Arial Unicode MS" panose="020B0604020202020204" pitchFamily="34" charset="-120"/>
                      </a:endParaRPr>
                    </a:p>
                  </a:txBody>
                  <a:tcPr marL="10041" marR="10041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gridSpan="2"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Arial" charset="0"/>
                          <a:ea typeface="微軟正黑體" pitchFamily="34" charset="-120"/>
                          <a:cs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buFont typeface="Arial" charset="0"/>
                        <a:defRPr kumimoji="1" sz="2000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 Unicode MS" panose="020B0604020202020204" pitchFamily="34" charset="-120"/>
                          <a:ea typeface="Arial Unicode MS" panose="020B0604020202020204" pitchFamily="34" charset="-120"/>
                          <a:cs typeface="Arial Unicode MS" panose="020B0604020202020204" pitchFamily="34" charset="-120"/>
                        </a:rPr>
                        <a:t>LD</a:t>
                      </a:r>
                      <a:endParaRPr kumimoji="0" lang="zh-TW" altLang="zh-TW" sz="15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 Unicode MS" panose="020B0604020202020204" pitchFamily="34" charset="-120"/>
                        <a:ea typeface="Arial Unicode MS" panose="020B0604020202020204" pitchFamily="34" charset="-120"/>
                        <a:cs typeface="Arial Unicode MS" panose="020B0604020202020204" pitchFamily="34" charset="-120"/>
                      </a:endParaRPr>
                    </a:p>
                  </a:txBody>
                  <a:tcPr marL="10041" marR="10041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TW" altLang="zh-TW" sz="15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 Unicode MS" panose="020B0604020202020204" pitchFamily="34" charset="-120"/>
                        <a:ea typeface="Arial Unicode MS" panose="020B0604020202020204" pitchFamily="34" charset="-120"/>
                        <a:cs typeface="Arial Unicode MS" panose="020B0604020202020204" pitchFamily="34" charset="-120"/>
                      </a:endParaRPr>
                    </a:p>
                  </a:txBody>
                  <a:tcPr marL="10041" marR="10041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gridSpan="3"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Arial" charset="0"/>
                          <a:ea typeface="微軟正黑體" pitchFamily="34" charset="-120"/>
                          <a:cs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buFont typeface="Arial" charset="0"/>
                        <a:defRPr kumimoji="1" sz="2000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 Unicode MS" panose="020B0604020202020204" pitchFamily="34" charset="-120"/>
                          <a:ea typeface="Arial Unicode MS" panose="020B0604020202020204" pitchFamily="34" charset="-120"/>
                          <a:cs typeface="Arial Unicode MS" panose="020B0604020202020204" pitchFamily="34" charset="-120"/>
                        </a:rPr>
                        <a:t>　</a:t>
                      </a:r>
                      <a:r>
                        <a:rPr kumimoji="0" lang="en-US" altLang="zh-TW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 Unicode MS" panose="020B0604020202020204" pitchFamily="34" charset="-120"/>
                          <a:ea typeface="Arial Unicode MS" panose="020B0604020202020204" pitchFamily="34" charset="-120"/>
                          <a:cs typeface="Arial Unicode MS" panose="020B0604020202020204" pitchFamily="34" charset="-120"/>
                        </a:rPr>
                        <a:t>25ns</a:t>
                      </a:r>
                      <a:endParaRPr kumimoji="0" lang="zh-TW" altLang="zh-TW" sz="15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 Unicode MS" panose="020B0604020202020204" pitchFamily="34" charset="-120"/>
                        <a:ea typeface="Arial Unicode MS" panose="020B0604020202020204" pitchFamily="34" charset="-120"/>
                        <a:cs typeface="Arial Unicode MS" panose="020B0604020202020204" pitchFamily="34" charset="-120"/>
                      </a:endParaRPr>
                    </a:p>
                  </a:txBody>
                  <a:tcPr marL="10041" marR="10041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TW" altLang="zh-TW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新細明體" charset="-120"/>
                        <a:cs typeface="Arial" charset="0"/>
                      </a:endParaRPr>
                    </a:p>
                  </a:txBody>
                  <a:tcPr marL="10875" marR="10875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 marL="10875" marR="10875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29789">
                <a:tc gridSpan="2"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gridSpan="2"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Arial" charset="0"/>
                          <a:ea typeface="微軟正黑體" pitchFamily="34" charset="-120"/>
                          <a:cs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buFont typeface="Arial" charset="0"/>
                        <a:defRPr kumimoji="1" sz="2000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 Unicode MS" panose="020B0604020202020204" pitchFamily="34" charset="-120"/>
                          <a:ea typeface="Arial Unicode MS" panose="020B0604020202020204" pitchFamily="34" charset="-120"/>
                          <a:cs typeface="Arial Unicode MS" panose="020B0604020202020204" pitchFamily="34" charset="-120"/>
                        </a:rPr>
                        <a:t>MOV</a:t>
                      </a:r>
                      <a:endParaRPr kumimoji="0" lang="zh-TW" altLang="zh-TW" sz="15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 Unicode MS" panose="020B0604020202020204" pitchFamily="34" charset="-120"/>
                        <a:ea typeface="Arial Unicode MS" panose="020B0604020202020204" pitchFamily="34" charset="-120"/>
                        <a:cs typeface="Arial Unicode MS" panose="020B0604020202020204" pitchFamily="34" charset="-120"/>
                      </a:endParaRPr>
                    </a:p>
                  </a:txBody>
                  <a:tcPr marL="10041" marR="10041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TW" altLang="zh-TW" sz="15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 Unicode MS" panose="020B0604020202020204" pitchFamily="34" charset="-120"/>
                        <a:ea typeface="Arial Unicode MS" panose="020B0604020202020204" pitchFamily="34" charset="-120"/>
                        <a:cs typeface="Arial Unicode MS" panose="020B0604020202020204" pitchFamily="34" charset="-120"/>
                      </a:endParaRPr>
                    </a:p>
                  </a:txBody>
                  <a:tcPr marL="10041" marR="10041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gridSpan="3"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Arial" charset="0"/>
                          <a:ea typeface="微軟正黑體" pitchFamily="34" charset="-120"/>
                          <a:cs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buFont typeface="Arial" charset="0"/>
                        <a:defRPr kumimoji="1" sz="2000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 Unicode MS" panose="020B0604020202020204" pitchFamily="34" charset="-120"/>
                          <a:ea typeface="Arial Unicode MS" panose="020B0604020202020204" pitchFamily="34" charset="-120"/>
                          <a:cs typeface="Arial Unicode MS" panose="020B0604020202020204" pitchFamily="34" charset="-120"/>
                        </a:rPr>
                        <a:t>　</a:t>
                      </a:r>
                      <a:r>
                        <a:rPr kumimoji="0" lang="en-US" altLang="zh-TW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 Unicode MS" panose="020B0604020202020204" pitchFamily="34" charset="-120"/>
                          <a:ea typeface="Arial Unicode MS" panose="020B0604020202020204" pitchFamily="34" charset="-120"/>
                          <a:cs typeface="Arial Unicode MS" panose="020B0604020202020204" pitchFamily="34" charset="-120"/>
                        </a:rPr>
                        <a:t>150ns</a:t>
                      </a:r>
                      <a:endParaRPr kumimoji="0" lang="zh-TW" altLang="zh-TW" sz="15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 Unicode MS" panose="020B0604020202020204" pitchFamily="34" charset="-120"/>
                        <a:ea typeface="Arial Unicode MS" panose="020B0604020202020204" pitchFamily="34" charset="-120"/>
                        <a:cs typeface="Arial Unicode MS" panose="020B0604020202020204" pitchFamily="34" charset="-120"/>
                      </a:endParaRPr>
                    </a:p>
                  </a:txBody>
                  <a:tcPr marL="10041" marR="10041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TW" altLang="zh-TW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新細明體" charset="-120"/>
                        <a:cs typeface="Arial" charset="0"/>
                      </a:endParaRPr>
                    </a:p>
                  </a:txBody>
                  <a:tcPr marL="10875" marR="10875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 marL="10875" marR="10875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29789">
                <a:tc rowSpan="2" gridSpan="2"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Arial" charset="0"/>
                          <a:ea typeface="微軟正黑體" pitchFamily="34" charset="-120"/>
                          <a:cs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buFont typeface="Arial" charset="0"/>
                        <a:defRPr kumimoji="1" sz="2000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zh-TW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anose="020B0604020202020204" pitchFamily="34" charset="-120"/>
                          <a:ea typeface="Arial Unicode MS" panose="020B0604020202020204" pitchFamily="34" charset="-120"/>
                          <a:cs typeface="Arial Unicode MS" panose="020B0604020202020204" pitchFamily="34" charset="-120"/>
                        </a:rPr>
                        <a:t>Встроенный дискретный</a:t>
                      </a:r>
                      <a:r>
                        <a:rPr kumimoji="0" lang="en-US" altLang="zh-TW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anose="020B0604020202020204" pitchFamily="34" charset="-120"/>
                          <a:ea typeface="Arial Unicode MS" panose="020B0604020202020204" pitchFamily="34" charset="-120"/>
                          <a:cs typeface="Arial Unicode MS" panose="020B0604020202020204" pitchFamily="34" charset="-120"/>
                        </a:rPr>
                        <a:t> I/O</a:t>
                      </a:r>
                      <a:endParaRPr kumimoji="0" lang="zh-TW" altLang="zh-TW" sz="15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anose="020B0604020202020204" pitchFamily="34" charset="-120"/>
                        <a:ea typeface="Arial Unicode MS" panose="020B0604020202020204" pitchFamily="34" charset="-120"/>
                        <a:cs typeface="Arial Unicode MS" panose="020B0604020202020204" pitchFamily="34" charset="-120"/>
                      </a:endParaRPr>
                    </a:p>
                  </a:txBody>
                  <a:tcPr marL="10041" marR="10041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gridSpan="2"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Arial" charset="0"/>
                          <a:ea typeface="微軟正黑體" pitchFamily="34" charset="-120"/>
                          <a:cs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buFont typeface="Arial" charset="0"/>
                        <a:defRPr kumimoji="1" sz="2000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5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anose="020B0604020202020204" pitchFamily="34" charset="-120"/>
                          <a:ea typeface="Arial Unicode MS" panose="020B0604020202020204" pitchFamily="34" charset="-120"/>
                          <a:cs typeface="Arial Unicode MS" panose="020B0604020202020204" pitchFamily="34" charset="-120"/>
                        </a:rPr>
                        <a:t>Input</a:t>
                      </a:r>
                      <a:endParaRPr kumimoji="0" lang="zh-TW" altLang="zh-TW" sz="15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anose="020B0604020202020204" pitchFamily="34" charset="-120"/>
                        <a:ea typeface="Arial Unicode MS" panose="020B0604020202020204" pitchFamily="34" charset="-120"/>
                        <a:cs typeface="Arial Unicode MS" panose="020B0604020202020204" pitchFamily="34" charset="-120"/>
                      </a:endParaRPr>
                    </a:p>
                  </a:txBody>
                  <a:tcPr marL="10041" marR="10041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TW" altLang="zh-TW" sz="15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anose="020B0604020202020204" pitchFamily="34" charset="-120"/>
                        <a:ea typeface="Arial Unicode MS" panose="020B0604020202020204" pitchFamily="34" charset="-120"/>
                        <a:cs typeface="Arial Unicode MS" panose="020B0604020202020204" pitchFamily="34" charset="-120"/>
                      </a:endParaRPr>
                    </a:p>
                  </a:txBody>
                  <a:tcPr marL="10041" marR="10041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Arial" charset="0"/>
                          <a:ea typeface="微軟正黑體" pitchFamily="34" charset="-120"/>
                          <a:cs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buFont typeface="Arial" charset="0"/>
                        <a:defRPr kumimoji="1" sz="2000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5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anose="020B0604020202020204" pitchFamily="34" charset="-120"/>
                          <a:ea typeface="Arial Unicode MS" panose="020B0604020202020204" pitchFamily="34" charset="-120"/>
                          <a:cs typeface="Arial Unicode MS" panose="020B0604020202020204" pitchFamily="34" charset="-120"/>
                        </a:rPr>
                        <a:t>　</a:t>
                      </a:r>
                      <a:r>
                        <a:rPr kumimoji="0" lang="en-US" altLang="zh-TW" sz="15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anose="020B0604020202020204" pitchFamily="34" charset="-120"/>
                          <a:ea typeface="Arial Unicode MS" panose="020B0604020202020204" pitchFamily="34" charset="-120"/>
                          <a:cs typeface="Arial Unicode MS" panose="020B0604020202020204" pitchFamily="34" charset="-120"/>
                        </a:rPr>
                        <a:t>16</a:t>
                      </a:r>
                      <a:endParaRPr kumimoji="0" lang="zh-TW" altLang="zh-TW" sz="15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anose="020B0604020202020204" pitchFamily="34" charset="-120"/>
                        <a:ea typeface="Arial Unicode MS" panose="020B0604020202020204" pitchFamily="34" charset="-120"/>
                        <a:cs typeface="Arial Unicode MS" panose="020B0604020202020204" pitchFamily="34" charset="-120"/>
                      </a:endParaRPr>
                    </a:p>
                  </a:txBody>
                  <a:tcPr marL="10041" marR="10041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zh-TW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 Unicode MS" panose="020B0604020202020204" pitchFamily="34" charset="-120"/>
                          <a:ea typeface="Arial Unicode MS" panose="020B0604020202020204" pitchFamily="34" charset="-120"/>
                          <a:cs typeface="Arial Unicode MS" panose="020B0604020202020204" pitchFamily="34" charset="-120"/>
                        </a:rPr>
                        <a:t>1</a:t>
                      </a:r>
                      <a:r>
                        <a:rPr kumimoji="0" lang="en-US" altLang="zh-TW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 Unicode MS" panose="020B0604020202020204" pitchFamily="34" charset="-120"/>
                          <a:ea typeface="Arial Unicode MS" panose="020B0604020202020204" pitchFamily="34" charset="-120"/>
                          <a:cs typeface="Arial Unicode MS" panose="020B0604020202020204" pitchFamily="34" charset="-120"/>
                        </a:rPr>
                        <a:t>6</a:t>
                      </a:r>
                      <a:endParaRPr kumimoji="0" lang="zh-TW" altLang="zh-TW" sz="1500" b="0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 Unicode MS" panose="020B0604020202020204" pitchFamily="34" charset="-120"/>
                        <a:ea typeface="Arial Unicode MS" panose="020B0604020202020204" pitchFamily="34" charset="-120"/>
                        <a:cs typeface="Arial Unicode MS" panose="020B0604020202020204" pitchFamily="34" charset="-120"/>
                      </a:endParaRPr>
                    </a:p>
                  </a:txBody>
                  <a:tcPr marL="10041" marR="10041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 Unicode MS" panose="020B0604020202020204" pitchFamily="34" charset="-120"/>
                          <a:ea typeface="Arial Unicode MS" panose="020B0604020202020204" pitchFamily="34" charset="-120"/>
                          <a:cs typeface="Arial Unicode MS" panose="020B0604020202020204" pitchFamily="34" charset="-120"/>
                        </a:rPr>
                        <a:t>8</a:t>
                      </a:r>
                      <a:endParaRPr kumimoji="0" lang="zh-TW" altLang="zh-TW" sz="1500" b="0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 Unicode MS" panose="020B0604020202020204" pitchFamily="34" charset="-120"/>
                        <a:ea typeface="Arial Unicode MS" panose="020B0604020202020204" pitchFamily="34" charset="-120"/>
                        <a:cs typeface="Arial Unicode MS" panose="020B0604020202020204" pitchFamily="34" charset="-120"/>
                      </a:endParaRPr>
                    </a:p>
                  </a:txBody>
                  <a:tcPr marL="10041" marR="10041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229789">
                <a:tc gridSpan="2"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gridSpan="2"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Arial" charset="0"/>
                          <a:ea typeface="微軟正黑體" pitchFamily="34" charset="-120"/>
                          <a:cs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buFont typeface="Arial" charset="0"/>
                        <a:defRPr kumimoji="1" sz="2000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5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anose="020B0604020202020204" pitchFamily="34" charset="-120"/>
                          <a:ea typeface="Arial Unicode MS" panose="020B0604020202020204" pitchFamily="34" charset="-120"/>
                          <a:cs typeface="Arial Unicode MS" panose="020B0604020202020204" pitchFamily="34" charset="-120"/>
                        </a:rPr>
                        <a:t>Output</a:t>
                      </a:r>
                      <a:endParaRPr kumimoji="0" lang="zh-TW" altLang="zh-TW" sz="15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anose="020B0604020202020204" pitchFamily="34" charset="-120"/>
                        <a:ea typeface="Arial Unicode MS" panose="020B0604020202020204" pitchFamily="34" charset="-120"/>
                        <a:cs typeface="Arial Unicode MS" panose="020B0604020202020204" pitchFamily="34" charset="-120"/>
                      </a:endParaRPr>
                    </a:p>
                  </a:txBody>
                  <a:tcPr marL="10041" marR="10041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TW" altLang="zh-TW" sz="15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anose="020B0604020202020204" pitchFamily="34" charset="-120"/>
                        <a:ea typeface="Arial Unicode MS" panose="020B0604020202020204" pitchFamily="34" charset="-120"/>
                        <a:cs typeface="Arial Unicode MS" panose="020B0604020202020204" pitchFamily="34" charset="-120"/>
                      </a:endParaRPr>
                    </a:p>
                  </a:txBody>
                  <a:tcPr marL="10041" marR="10041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Arial" charset="0"/>
                          <a:ea typeface="微軟正黑體" pitchFamily="34" charset="-120"/>
                          <a:cs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buFont typeface="Arial" charset="0"/>
                        <a:defRPr kumimoji="1" sz="2000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anose="020B0604020202020204" pitchFamily="34" charset="-120"/>
                          <a:ea typeface="Arial Unicode MS" panose="020B0604020202020204" pitchFamily="34" charset="-120"/>
                          <a:cs typeface="Arial Unicode MS" panose="020B0604020202020204" pitchFamily="34" charset="-120"/>
                        </a:rPr>
                        <a:t>　</a:t>
                      </a:r>
                      <a:r>
                        <a:rPr kumimoji="0" lang="en-US" altLang="zh-TW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anose="020B0604020202020204" pitchFamily="34" charset="-120"/>
                          <a:ea typeface="Arial Unicode MS" panose="020B0604020202020204" pitchFamily="34" charset="-120"/>
                          <a:cs typeface="Arial Unicode MS" panose="020B0604020202020204" pitchFamily="34" charset="-120"/>
                        </a:rPr>
                        <a:t>16</a:t>
                      </a:r>
                      <a:endParaRPr kumimoji="0" lang="zh-TW" altLang="zh-TW" sz="15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anose="020B0604020202020204" pitchFamily="34" charset="-120"/>
                        <a:ea typeface="Arial Unicode MS" panose="020B0604020202020204" pitchFamily="34" charset="-120"/>
                        <a:cs typeface="Arial Unicode MS" panose="020B0604020202020204" pitchFamily="34" charset="-120"/>
                      </a:endParaRPr>
                    </a:p>
                  </a:txBody>
                  <a:tcPr marL="10041" marR="10041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zh-TW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 Unicode MS" panose="020B0604020202020204" pitchFamily="34" charset="-120"/>
                          <a:ea typeface="Arial Unicode MS" panose="020B0604020202020204" pitchFamily="34" charset="-120"/>
                          <a:cs typeface="Arial Unicode MS" panose="020B0604020202020204" pitchFamily="34" charset="-120"/>
                        </a:rPr>
                        <a:t>1</a:t>
                      </a:r>
                      <a:r>
                        <a:rPr kumimoji="0" lang="en-US" altLang="zh-TW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 Unicode MS" panose="020B0604020202020204" pitchFamily="34" charset="-120"/>
                          <a:ea typeface="Arial Unicode MS" panose="020B0604020202020204" pitchFamily="34" charset="-120"/>
                          <a:cs typeface="Arial Unicode MS" panose="020B0604020202020204" pitchFamily="34" charset="-120"/>
                        </a:rPr>
                        <a:t>2</a:t>
                      </a:r>
                      <a:endParaRPr kumimoji="0" lang="zh-TW" altLang="zh-TW" sz="1500" b="0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 Unicode MS" panose="020B0604020202020204" pitchFamily="34" charset="-120"/>
                        <a:ea typeface="Arial Unicode MS" panose="020B0604020202020204" pitchFamily="34" charset="-120"/>
                        <a:cs typeface="Arial Unicode MS" panose="020B0604020202020204" pitchFamily="34" charset="-120"/>
                      </a:endParaRPr>
                    </a:p>
                  </a:txBody>
                  <a:tcPr marL="10041" marR="10041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 Unicode MS" panose="020B0604020202020204" pitchFamily="34" charset="-120"/>
                          <a:ea typeface="Arial Unicode MS" panose="020B0604020202020204" pitchFamily="34" charset="-120"/>
                          <a:cs typeface="Arial Unicode MS" panose="020B0604020202020204" pitchFamily="34" charset="-120"/>
                        </a:rPr>
                        <a:t>6</a:t>
                      </a:r>
                      <a:endParaRPr kumimoji="0" lang="zh-TW" altLang="zh-TW" sz="1500" b="0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 Unicode MS" panose="020B0604020202020204" pitchFamily="34" charset="-120"/>
                        <a:ea typeface="Arial Unicode MS" panose="020B0604020202020204" pitchFamily="34" charset="-120"/>
                        <a:cs typeface="Arial Unicode MS" panose="020B0604020202020204" pitchFamily="34" charset="-120"/>
                      </a:endParaRPr>
                    </a:p>
                  </a:txBody>
                  <a:tcPr marL="10041" marR="10041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229789">
                <a:tc gridSpan="4"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Arial" charset="0"/>
                          <a:ea typeface="微軟正黑體" pitchFamily="34" charset="-120"/>
                          <a:cs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buFont typeface="Arial" charset="0"/>
                        <a:defRPr kumimoji="1" sz="2000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zh-TW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 Unicode MS" panose="020B0604020202020204" pitchFamily="34" charset="-120"/>
                          <a:ea typeface="Arial Unicode MS" panose="020B0604020202020204" pitchFamily="34" charset="-120"/>
                          <a:cs typeface="Arial Unicode MS" panose="020B0604020202020204" pitchFamily="34" charset="-120"/>
                        </a:rPr>
                        <a:t>Порт программирования</a:t>
                      </a:r>
                      <a:endParaRPr kumimoji="0" lang="zh-TW" altLang="zh-TW" sz="15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 Unicode MS" panose="020B0604020202020204" pitchFamily="34" charset="-120"/>
                        <a:ea typeface="Arial Unicode MS" panose="020B0604020202020204" pitchFamily="34" charset="-120"/>
                        <a:cs typeface="Arial Unicode MS" panose="020B0604020202020204" pitchFamily="34" charset="-120"/>
                      </a:endParaRPr>
                    </a:p>
                  </a:txBody>
                  <a:tcPr marL="10041" marR="10041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TW" altLang="zh-TW" sz="15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 Unicode MS" panose="020B0604020202020204" pitchFamily="34" charset="-120"/>
                        <a:ea typeface="Arial Unicode MS" panose="020B0604020202020204" pitchFamily="34" charset="-120"/>
                        <a:cs typeface="Arial Unicode MS" panose="020B0604020202020204" pitchFamily="34" charset="-120"/>
                      </a:endParaRPr>
                    </a:p>
                  </a:txBody>
                  <a:tcPr marL="10041" marR="10041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gridSpan="3"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Arial" charset="0"/>
                          <a:ea typeface="微軟正黑體" pitchFamily="34" charset="-120"/>
                          <a:cs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buFont typeface="Arial" charset="0"/>
                        <a:defRPr kumimoji="1" sz="2000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 Unicode MS" panose="020B0604020202020204" pitchFamily="34" charset="-120"/>
                          <a:ea typeface="Arial Unicode MS" panose="020B0604020202020204" pitchFamily="34" charset="-120"/>
                          <a:cs typeface="Arial Unicode MS" panose="020B0604020202020204" pitchFamily="34" charset="-120"/>
                        </a:rPr>
                        <a:t>　</a:t>
                      </a:r>
                      <a:r>
                        <a:rPr kumimoji="0" lang="en-US" altLang="zh-TW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 Unicode MS" panose="020B0604020202020204" pitchFamily="34" charset="-120"/>
                          <a:ea typeface="Arial Unicode MS" panose="020B0604020202020204" pitchFamily="34" charset="-120"/>
                          <a:cs typeface="Arial Unicode MS" panose="020B0604020202020204" pitchFamily="34" charset="-120"/>
                        </a:rPr>
                        <a:t>USB (</a:t>
                      </a:r>
                      <a:r>
                        <a:rPr kumimoji="0" lang="ru-RU" altLang="zh-TW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 Unicode MS" panose="020B0604020202020204" pitchFamily="34" charset="-120"/>
                          <a:ea typeface="Arial Unicode MS" panose="020B0604020202020204" pitchFamily="34" charset="-120"/>
                          <a:cs typeface="Arial Unicode MS" panose="020B0604020202020204" pitchFamily="34" charset="-120"/>
                        </a:rPr>
                        <a:t>тип </a:t>
                      </a:r>
                      <a:r>
                        <a:rPr kumimoji="0" lang="en-US" altLang="zh-TW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 Unicode MS" panose="020B0604020202020204" pitchFamily="34" charset="-120"/>
                          <a:ea typeface="Arial Unicode MS" panose="020B0604020202020204" pitchFamily="34" charset="-120"/>
                          <a:cs typeface="Arial Unicode MS" panose="020B0604020202020204" pitchFamily="34" charset="-120"/>
                        </a:rPr>
                        <a:t>Mini B )</a:t>
                      </a:r>
                      <a:endParaRPr kumimoji="0" lang="zh-TW" altLang="zh-TW" sz="15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 Unicode MS" panose="020B0604020202020204" pitchFamily="34" charset="-120"/>
                        <a:ea typeface="Arial Unicode MS" panose="020B0604020202020204" pitchFamily="34" charset="-120"/>
                        <a:cs typeface="Arial Unicode MS" panose="020B0604020202020204" pitchFamily="34" charset="-120"/>
                      </a:endParaRPr>
                    </a:p>
                  </a:txBody>
                  <a:tcPr marL="10041" marR="10041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TW" altLang="zh-TW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新細明體" charset="-120"/>
                        <a:cs typeface="Arial" charset="0"/>
                      </a:endParaRPr>
                    </a:p>
                  </a:txBody>
                  <a:tcPr marL="10875" marR="10875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 marL="10875" marR="10875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229789">
                <a:tc gridSpan="4"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Arial" charset="0"/>
                          <a:ea typeface="微軟正黑體" pitchFamily="34" charset="-120"/>
                          <a:cs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buFont typeface="Arial" charset="0"/>
                        <a:defRPr kumimoji="1" sz="2000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zh-TW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anose="020B0604020202020204" pitchFamily="34" charset="-120"/>
                          <a:ea typeface="Arial Unicode MS" panose="020B0604020202020204" pitchFamily="34" charset="-120"/>
                          <a:cs typeface="Arial Unicode MS" panose="020B0604020202020204" pitchFamily="34" charset="-120"/>
                        </a:rPr>
                        <a:t>Встроенные последовательные порты</a:t>
                      </a:r>
                      <a:endParaRPr kumimoji="0" lang="zh-TW" altLang="zh-TW" sz="15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anose="020B0604020202020204" pitchFamily="34" charset="-120"/>
                        <a:ea typeface="Arial Unicode MS" panose="020B0604020202020204" pitchFamily="34" charset="-120"/>
                        <a:cs typeface="Arial Unicode MS" panose="020B0604020202020204" pitchFamily="34" charset="-120"/>
                      </a:endParaRPr>
                    </a:p>
                  </a:txBody>
                  <a:tcPr marL="10041" marR="10041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TW" altLang="zh-TW" sz="15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anose="020B0604020202020204" pitchFamily="34" charset="-120"/>
                        <a:ea typeface="Arial Unicode MS" panose="020B0604020202020204" pitchFamily="34" charset="-120"/>
                        <a:cs typeface="Arial Unicode MS" panose="020B0604020202020204" pitchFamily="34" charset="-120"/>
                      </a:endParaRPr>
                    </a:p>
                  </a:txBody>
                  <a:tcPr marL="10041" marR="10041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Arial" charset="0"/>
                          <a:ea typeface="微軟正黑體" pitchFamily="34" charset="-120"/>
                          <a:cs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buFont typeface="Arial" charset="0"/>
                        <a:defRPr kumimoji="1" sz="2000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anose="020B0604020202020204" pitchFamily="34" charset="-120"/>
                          <a:ea typeface="Arial Unicode MS" panose="020B0604020202020204" pitchFamily="34" charset="-120"/>
                          <a:cs typeface="Arial Unicode MS" panose="020B0604020202020204" pitchFamily="34" charset="-120"/>
                        </a:rPr>
                        <a:t>　</a:t>
                      </a:r>
                      <a:r>
                        <a:rPr kumimoji="0" lang="en-US" altLang="zh-TW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anose="020B0604020202020204" pitchFamily="34" charset="-120"/>
                          <a:ea typeface="Arial Unicode MS" panose="020B0604020202020204" pitchFamily="34" charset="-120"/>
                          <a:cs typeface="Arial Unicode MS" panose="020B0604020202020204" pitchFamily="34" charset="-120"/>
                        </a:rPr>
                        <a:t>RS485 x 2</a:t>
                      </a:r>
                      <a:endParaRPr kumimoji="0" lang="zh-TW" altLang="zh-TW" sz="15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anose="020B0604020202020204" pitchFamily="34" charset="-120"/>
                        <a:ea typeface="Arial Unicode MS" panose="020B0604020202020204" pitchFamily="34" charset="-120"/>
                        <a:cs typeface="Arial Unicode MS" panose="020B0604020202020204" pitchFamily="34" charset="-120"/>
                      </a:endParaRPr>
                    </a:p>
                  </a:txBody>
                  <a:tcPr marL="10041" marR="10041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TW" altLang="zh-TW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新細明體" charset="-120"/>
                        <a:cs typeface="Arial" charset="0"/>
                      </a:endParaRPr>
                    </a:p>
                  </a:txBody>
                  <a:tcPr marL="10875" marR="10875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 marL="10875" marR="10875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229789">
                <a:tc gridSpan="4"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Arial" charset="0"/>
                          <a:ea typeface="微軟正黑體" pitchFamily="34" charset="-120"/>
                          <a:cs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buFont typeface="Arial" charset="0"/>
                        <a:defRPr kumimoji="1" sz="2000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zh-TW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 Unicode MS" panose="020B0604020202020204" pitchFamily="34" charset="-120"/>
                          <a:ea typeface="Arial Unicode MS" panose="020B0604020202020204" pitchFamily="34" charset="-120"/>
                          <a:cs typeface="Arial Unicode MS" panose="020B0604020202020204" pitchFamily="34" charset="-120"/>
                        </a:rPr>
                        <a:t>Встроенная сеть</a:t>
                      </a:r>
                      <a:endParaRPr kumimoji="0" lang="zh-TW" altLang="zh-TW" sz="15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 Unicode MS" panose="020B0604020202020204" pitchFamily="34" charset="-120"/>
                        <a:ea typeface="Arial Unicode MS" panose="020B0604020202020204" pitchFamily="34" charset="-120"/>
                        <a:cs typeface="Arial Unicode MS" panose="020B0604020202020204" pitchFamily="34" charset="-120"/>
                      </a:endParaRPr>
                    </a:p>
                  </a:txBody>
                  <a:tcPr marL="10041" marR="10041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TW" altLang="zh-TW" sz="15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 Unicode MS" panose="020B0604020202020204" pitchFamily="34" charset="-120"/>
                        <a:ea typeface="Arial Unicode MS" panose="020B0604020202020204" pitchFamily="34" charset="-120"/>
                        <a:cs typeface="Arial Unicode MS" panose="020B0604020202020204" pitchFamily="34" charset="-120"/>
                      </a:endParaRPr>
                    </a:p>
                  </a:txBody>
                  <a:tcPr marL="10041" marR="10041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Arial" charset="0"/>
                          <a:ea typeface="微軟正黑體" pitchFamily="34" charset="-120"/>
                          <a:cs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buFont typeface="Arial" charset="0"/>
                        <a:defRPr kumimoji="1" sz="2000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 Unicode MS" panose="020B0604020202020204" pitchFamily="34" charset="-120"/>
                          <a:ea typeface="Arial Unicode MS" panose="020B0604020202020204" pitchFamily="34" charset="-120"/>
                          <a:cs typeface="Arial Unicode MS" panose="020B0604020202020204" pitchFamily="34" charset="-120"/>
                        </a:rPr>
                        <a:t>　</a:t>
                      </a:r>
                      <a:r>
                        <a:rPr kumimoji="0" lang="en-US" altLang="zh-TW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 Unicode MS" panose="020B0604020202020204" pitchFamily="34" charset="-120"/>
                          <a:ea typeface="Arial Unicode MS" panose="020B0604020202020204" pitchFamily="34" charset="-120"/>
                          <a:cs typeface="Arial Unicode MS" panose="020B0604020202020204" pitchFamily="34" charset="-120"/>
                        </a:rPr>
                        <a:t>Ethernet</a:t>
                      </a:r>
                      <a:endParaRPr kumimoji="0" lang="zh-TW" altLang="zh-TW" sz="15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 Unicode MS" panose="020B0604020202020204" pitchFamily="34" charset="-120"/>
                        <a:ea typeface="Arial Unicode MS" panose="020B0604020202020204" pitchFamily="34" charset="-120"/>
                        <a:cs typeface="Arial Unicode MS" panose="020B0604020202020204" pitchFamily="34" charset="-120"/>
                      </a:endParaRPr>
                    </a:p>
                  </a:txBody>
                  <a:tcPr marL="10041" marR="10041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 Unicode MS" panose="020B0604020202020204" pitchFamily="34" charset="-120"/>
                          <a:ea typeface="Arial Unicode MS" panose="020B0604020202020204" pitchFamily="34" charset="-120"/>
                          <a:cs typeface="Arial Unicode MS" panose="020B0604020202020204" pitchFamily="34" charset="-120"/>
                        </a:rPr>
                        <a:t>Ethernet, </a:t>
                      </a:r>
                      <a:r>
                        <a:rPr kumimoji="0" lang="en-US" altLang="zh-TW" sz="15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 Unicode MS" panose="020B0604020202020204" pitchFamily="34" charset="-120"/>
                          <a:ea typeface="Arial Unicode MS" panose="020B0604020202020204" pitchFamily="34" charset="-120"/>
                          <a:cs typeface="Arial Unicode MS" panose="020B0604020202020204" pitchFamily="34" charset="-120"/>
                        </a:rPr>
                        <a:t>CANopen</a:t>
                      </a:r>
                      <a:endParaRPr kumimoji="0" lang="zh-TW" altLang="zh-TW" sz="1500" b="0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 Unicode MS" panose="020B0604020202020204" pitchFamily="34" charset="-120"/>
                        <a:ea typeface="Arial Unicode MS" panose="020B0604020202020204" pitchFamily="34" charset="-120"/>
                        <a:cs typeface="Arial Unicode MS" panose="020B0604020202020204" pitchFamily="34" charset="-120"/>
                      </a:endParaRPr>
                    </a:p>
                  </a:txBody>
                  <a:tcPr marL="10041" marR="10041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 marL="10875" marR="10875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  <a:tr h="457200">
                <a:tc rowSpan="2"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Arial" charset="0"/>
                          <a:ea typeface="微軟正黑體" pitchFamily="34" charset="-120"/>
                          <a:cs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buFont typeface="Arial" charset="0"/>
                        <a:defRPr kumimoji="1" sz="2000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anose="020B0604020202020204" pitchFamily="34" charset="-120"/>
                          <a:ea typeface="Arial Unicode MS" panose="020B0604020202020204" pitchFamily="34" charset="-120"/>
                          <a:cs typeface="Arial Unicode MS" panose="020B0604020202020204" pitchFamily="34" charset="-120"/>
                        </a:rPr>
                        <a:t>Ethernet </a:t>
                      </a:r>
                      <a:r>
                        <a:rPr kumimoji="0" lang="ru-RU" altLang="zh-TW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anose="020B0604020202020204" pitchFamily="34" charset="-120"/>
                          <a:ea typeface="Arial Unicode MS" panose="020B0604020202020204" pitchFamily="34" charset="-120"/>
                          <a:cs typeface="Arial Unicode MS" panose="020B0604020202020204" pitchFamily="34" charset="-120"/>
                        </a:rPr>
                        <a:t>протокол</a:t>
                      </a:r>
                      <a:endParaRPr kumimoji="0" lang="zh-TW" altLang="zh-TW" sz="15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anose="020B0604020202020204" pitchFamily="34" charset="-120"/>
                        <a:ea typeface="Arial Unicode MS" panose="020B0604020202020204" pitchFamily="34" charset="-120"/>
                        <a:cs typeface="Arial Unicode MS" panose="020B0604020202020204" pitchFamily="34" charset="-120"/>
                      </a:endParaRPr>
                    </a:p>
                  </a:txBody>
                  <a:tcPr marL="10041" marR="10041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anose="020B0604020202020204" pitchFamily="34" charset="-120"/>
                          <a:ea typeface="Arial Unicode MS" panose="020B0604020202020204" pitchFamily="34" charset="-120"/>
                          <a:cs typeface="Arial Unicode MS" panose="020B0604020202020204" pitchFamily="34" charset="-120"/>
                        </a:rPr>
                        <a:t>MODBUS TCP</a:t>
                      </a:r>
                      <a:endParaRPr kumimoji="0" lang="zh-TW" altLang="zh-TW" sz="15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anose="020B0604020202020204" pitchFamily="34" charset="-120"/>
                        <a:ea typeface="Arial Unicode MS" panose="020B0604020202020204" pitchFamily="34" charset="-120"/>
                        <a:cs typeface="Arial Unicode MS" panose="020B0604020202020204" pitchFamily="34" charset="-120"/>
                      </a:endParaRPr>
                    </a:p>
                  </a:txBody>
                  <a:tcPr marL="10041" marR="10041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Arial" charset="0"/>
                          <a:ea typeface="微軟正黑體" pitchFamily="34" charset="-120"/>
                          <a:cs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buFont typeface="Arial" charset="0"/>
                        <a:defRPr kumimoji="1" sz="2000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TW" altLang="zh-TW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新細明體" charset="-120"/>
                        <a:cs typeface="Arial" charset="0"/>
                      </a:endParaRPr>
                    </a:p>
                  </a:txBody>
                  <a:tcPr marL="10875" marR="10875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TW" altLang="zh-TW" sz="15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anose="020B0604020202020204" pitchFamily="34" charset="-120"/>
                        <a:ea typeface="Arial Unicode MS" panose="020B0604020202020204" pitchFamily="34" charset="-120"/>
                        <a:cs typeface="Arial Unicode MS" panose="020B0604020202020204" pitchFamily="34" charset="-120"/>
                      </a:endParaRPr>
                    </a:p>
                  </a:txBody>
                  <a:tcPr marL="10041" marR="10041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Arial" charset="0"/>
                          <a:ea typeface="微軟正黑體" pitchFamily="34" charset="-120"/>
                          <a:cs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buFont typeface="Arial" charset="0"/>
                        <a:defRPr kumimoji="1" sz="2000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anose="020B0604020202020204" pitchFamily="34" charset="-120"/>
                          <a:ea typeface="Arial Unicode MS" panose="020B0604020202020204" pitchFamily="34" charset="-120"/>
                          <a:cs typeface="Arial Unicode MS" panose="020B0604020202020204" pitchFamily="34" charset="-120"/>
                        </a:rPr>
                        <a:t>　</a:t>
                      </a:r>
                      <a:r>
                        <a:rPr kumimoji="0" lang="en-US" altLang="zh-TW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anose="020B0604020202020204" pitchFamily="34" charset="-120"/>
                          <a:ea typeface="Arial Unicode MS" panose="020B0604020202020204" pitchFamily="34" charset="-120"/>
                          <a:cs typeface="Arial Unicode MS" panose="020B0604020202020204" pitchFamily="34" charset="-120"/>
                        </a:rPr>
                        <a:t>Client:32 / Server:32</a:t>
                      </a:r>
                      <a:endParaRPr kumimoji="0" lang="zh-TW" altLang="zh-TW" sz="15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anose="020B0604020202020204" pitchFamily="34" charset="-120"/>
                        <a:ea typeface="Arial Unicode MS" panose="020B0604020202020204" pitchFamily="34" charset="-120"/>
                        <a:cs typeface="Arial Unicode MS" panose="020B0604020202020204" pitchFamily="34" charset="-120"/>
                      </a:endParaRPr>
                    </a:p>
                  </a:txBody>
                  <a:tcPr marL="10041" marR="10041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TW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 Unicode MS" panose="020B0604020202020204" pitchFamily="34" charset="-120"/>
                          <a:ea typeface="Arial Unicode MS" panose="020B0604020202020204" pitchFamily="34" charset="-120"/>
                          <a:cs typeface="Arial Unicode MS" panose="020B0604020202020204" pitchFamily="34" charset="-120"/>
                        </a:rPr>
                        <a:t>Client:16 / Server:16</a:t>
                      </a:r>
                      <a:endParaRPr kumimoji="0" lang="zh-TW" altLang="zh-TW" sz="1500" b="0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 Unicode MS" panose="020B0604020202020204" pitchFamily="34" charset="-120"/>
                        <a:ea typeface="Arial Unicode MS" panose="020B0604020202020204" pitchFamily="34" charset="-120"/>
                        <a:cs typeface="Arial Unicode MS" panose="020B0604020202020204" pitchFamily="34" charset="-120"/>
                      </a:endParaRPr>
                    </a:p>
                  </a:txBody>
                  <a:tcPr marL="10041" marR="10041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 marL="10875" marR="10875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9"/>
                  </a:ext>
                </a:extLst>
              </a:tr>
              <a:tr h="457200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anose="020B0604020202020204" pitchFamily="34" charset="-120"/>
                          <a:ea typeface="Arial Unicode MS" panose="020B0604020202020204" pitchFamily="34" charset="-120"/>
                          <a:cs typeface="Arial Unicode MS" panose="020B0604020202020204" pitchFamily="34" charset="-120"/>
                        </a:rPr>
                        <a:t>Ethernet/IP</a:t>
                      </a:r>
                      <a:endParaRPr kumimoji="0" lang="zh-TW" altLang="zh-TW" sz="15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anose="020B0604020202020204" pitchFamily="34" charset="-120"/>
                        <a:ea typeface="Arial Unicode MS" panose="020B0604020202020204" pitchFamily="34" charset="-120"/>
                        <a:cs typeface="Arial Unicode MS" panose="020B0604020202020204" pitchFamily="34" charset="-120"/>
                      </a:endParaRPr>
                    </a:p>
                  </a:txBody>
                  <a:tcPr marL="10041" marR="10041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Arial" charset="0"/>
                          <a:ea typeface="微軟正黑體" pitchFamily="34" charset="-120"/>
                          <a:cs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buFont typeface="Arial" charset="0"/>
                        <a:defRPr kumimoji="1" sz="2000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TW" altLang="zh-TW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新細明體" charset="-120"/>
                        <a:cs typeface="Arial" charset="0"/>
                      </a:endParaRPr>
                    </a:p>
                  </a:txBody>
                  <a:tcPr marL="10875" marR="10875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TW" altLang="zh-TW" sz="15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anose="020B0604020202020204" pitchFamily="34" charset="-120"/>
                        <a:ea typeface="Arial Unicode MS" panose="020B0604020202020204" pitchFamily="34" charset="-120"/>
                        <a:cs typeface="Arial Unicode MS" panose="020B0604020202020204" pitchFamily="34" charset="-120"/>
                      </a:endParaRPr>
                    </a:p>
                  </a:txBody>
                  <a:tcPr marL="10041" marR="10041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Arial" charset="0"/>
                          <a:ea typeface="微軟正黑體" pitchFamily="34" charset="-120"/>
                          <a:cs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buFont typeface="Arial" charset="0"/>
                        <a:defRPr kumimoji="1" sz="2000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anose="020B0604020202020204" pitchFamily="34" charset="-120"/>
                          <a:ea typeface="Arial Unicode MS" panose="020B0604020202020204" pitchFamily="34" charset="-120"/>
                          <a:cs typeface="Arial Unicode MS" panose="020B0604020202020204" pitchFamily="34" charset="-120"/>
                        </a:rPr>
                        <a:t>Scanner / Adapter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anose="020B0604020202020204" pitchFamily="34" charset="-120"/>
                          <a:ea typeface="Arial Unicode MS" panose="020B0604020202020204" pitchFamily="34" charset="-120"/>
                          <a:cs typeface="Arial Unicode MS" panose="020B0604020202020204" pitchFamily="34" charset="-120"/>
                        </a:rPr>
                        <a:t>CIP: 32</a:t>
                      </a:r>
                      <a:endParaRPr kumimoji="0" lang="zh-TW" altLang="zh-TW" sz="15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anose="020B0604020202020204" pitchFamily="34" charset="-120"/>
                        <a:ea typeface="Arial Unicode MS" panose="020B0604020202020204" pitchFamily="34" charset="-120"/>
                        <a:cs typeface="Arial Unicode MS" panose="020B0604020202020204" pitchFamily="34" charset="-120"/>
                      </a:endParaRPr>
                    </a:p>
                  </a:txBody>
                  <a:tcPr marL="10041" marR="10041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anose="020B0604020202020204" pitchFamily="34" charset="-120"/>
                          <a:ea typeface="Arial Unicode MS" panose="020B0604020202020204" pitchFamily="34" charset="-120"/>
                          <a:cs typeface="Arial Unicode MS" panose="020B0604020202020204" pitchFamily="34" charset="-120"/>
                        </a:rPr>
                        <a:t>Scanner / Adapter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 Unicode MS" panose="020B0604020202020204" pitchFamily="34" charset="-120"/>
                          <a:ea typeface="Arial Unicode MS" panose="020B0604020202020204" pitchFamily="34" charset="-120"/>
                          <a:cs typeface="Arial Unicode MS" panose="020B0604020202020204" pitchFamily="34" charset="-120"/>
                        </a:rPr>
                        <a:t>CIP: 16</a:t>
                      </a:r>
                      <a:endParaRPr kumimoji="0" lang="zh-TW" altLang="zh-TW" sz="1500" b="0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 Unicode MS" panose="020B0604020202020204" pitchFamily="34" charset="-120"/>
                        <a:ea typeface="Arial Unicode MS" panose="020B0604020202020204" pitchFamily="34" charset="-120"/>
                        <a:cs typeface="Arial Unicode MS" panose="020B0604020202020204" pitchFamily="34" charset="-120"/>
                      </a:endParaRPr>
                    </a:p>
                  </a:txBody>
                  <a:tcPr marL="10041" marR="10041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 marL="10875" marR="10875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20"/>
                  </a:ext>
                </a:extLst>
              </a:tr>
              <a:tr h="257855">
                <a:tc gridSpan="4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zh-TW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 Unicode MS" panose="020B0604020202020204" pitchFamily="34" charset="-120"/>
                          <a:ea typeface="Arial Unicode MS" panose="020B0604020202020204" pitchFamily="34" charset="-120"/>
                          <a:cs typeface="Arial Unicode MS" panose="020B0604020202020204" pitchFamily="34" charset="-120"/>
                        </a:rPr>
                        <a:t>Слоты для функциональных карт</a:t>
                      </a:r>
                      <a:endParaRPr kumimoji="0" lang="zh-TW" altLang="zh-TW" sz="15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 Unicode MS" panose="020B0604020202020204" pitchFamily="34" charset="-120"/>
                        <a:ea typeface="Arial Unicode MS" panose="020B0604020202020204" pitchFamily="34" charset="-120"/>
                        <a:cs typeface="Arial Unicode MS" panose="020B0604020202020204" pitchFamily="34" charset="-120"/>
                      </a:endParaRPr>
                    </a:p>
                  </a:txBody>
                  <a:tcPr marL="10041" marR="10041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TW" altLang="zh-TW" sz="15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 Unicode MS" panose="020B0604020202020204" pitchFamily="34" charset="-120"/>
                        <a:ea typeface="Arial Unicode MS" panose="020B0604020202020204" pitchFamily="34" charset="-120"/>
                        <a:cs typeface="Arial Unicode MS" panose="020B0604020202020204" pitchFamily="34" charset="-120"/>
                      </a:endParaRPr>
                    </a:p>
                  </a:txBody>
                  <a:tcPr marL="10041" marR="10041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 Unicode MS" panose="020B0604020202020204" pitchFamily="34" charset="-120"/>
                          <a:ea typeface="Arial Unicode MS" panose="020B0604020202020204" pitchFamily="34" charset="-120"/>
                          <a:cs typeface="Arial Unicode MS" panose="020B0604020202020204" pitchFamily="34" charset="-120"/>
                        </a:rPr>
                        <a:t>2 </a:t>
                      </a:r>
                      <a:r>
                        <a:rPr kumimoji="0" lang="ru-RU" altLang="zh-TW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 Unicode MS" panose="020B0604020202020204" pitchFamily="34" charset="-120"/>
                          <a:ea typeface="Arial Unicode MS" panose="020B0604020202020204" pitchFamily="34" charset="-120"/>
                          <a:cs typeface="Arial Unicode MS" panose="020B0604020202020204" pitchFamily="34" charset="-120"/>
                        </a:rPr>
                        <a:t>порта</a:t>
                      </a:r>
                      <a:endParaRPr kumimoji="0" lang="zh-TW" altLang="zh-TW" sz="15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 Unicode MS" panose="020B0604020202020204" pitchFamily="34" charset="-120"/>
                        <a:ea typeface="Arial Unicode MS" panose="020B0604020202020204" pitchFamily="34" charset="-120"/>
                        <a:cs typeface="Arial Unicode MS" panose="020B0604020202020204" pitchFamily="34" charset="-120"/>
                      </a:endParaRPr>
                    </a:p>
                  </a:txBody>
                  <a:tcPr marL="10041" marR="10041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altLang="zh-TW" sz="1500" dirty="0">
                          <a:solidFill>
                            <a:srgbClr val="FF0000"/>
                          </a:solidFill>
                          <a:latin typeface="Arial Unicode MS" panose="020B0604020202020204" pitchFamily="34" charset="-120"/>
                          <a:ea typeface="Arial Unicode MS" panose="020B0604020202020204" pitchFamily="34" charset="-120"/>
                          <a:cs typeface="Arial Unicode MS" panose="020B0604020202020204" pitchFamily="34" charset="-120"/>
                        </a:rPr>
                        <a:t>Нет</a:t>
                      </a:r>
                      <a:endParaRPr lang="zh-TW" altLang="en-US" sz="1500" dirty="0">
                        <a:solidFill>
                          <a:srgbClr val="FF0000"/>
                        </a:solidFill>
                        <a:latin typeface="Arial Unicode MS" panose="020B0604020202020204" pitchFamily="34" charset="-120"/>
                        <a:ea typeface="Arial Unicode MS" panose="020B0604020202020204" pitchFamily="34" charset="-120"/>
                        <a:cs typeface="Arial Unicode MS" panose="020B0604020202020204" pitchFamily="34" charset="-120"/>
                      </a:endParaRPr>
                    </a:p>
                  </a:txBody>
                  <a:tcPr marL="10041" marR="10041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zh-TW" altLang="en-US" sz="1400" dirty="0"/>
                    </a:p>
                  </a:txBody>
                  <a:tcPr marL="10875" marR="10875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21"/>
                  </a:ext>
                </a:extLst>
              </a:tr>
              <a:tr h="229789">
                <a:tc gridSpan="4"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Arial" charset="0"/>
                          <a:ea typeface="微軟正黑體" pitchFamily="34" charset="-120"/>
                          <a:cs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buFont typeface="Arial" charset="0"/>
                        <a:defRPr kumimoji="1" sz="2000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zh-TW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anose="020B0604020202020204" pitchFamily="34" charset="-120"/>
                          <a:ea typeface="Arial Unicode MS" panose="020B0604020202020204" pitchFamily="34" charset="-120"/>
                          <a:cs typeface="Arial Unicode MS" panose="020B0604020202020204" pitchFamily="34" charset="-120"/>
                        </a:rPr>
                        <a:t>Клеммы</a:t>
                      </a:r>
                      <a:endParaRPr kumimoji="0" lang="zh-TW" altLang="zh-TW" sz="15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anose="020B0604020202020204" pitchFamily="34" charset="-120"/>
                        <a:ea typeface="Arial Unicode MS" panose="020B0604020202020204" pitchFamily="34" charset="-120"/>
                        <a:cs typeface="Arial Unicode MS" panose="020B0604020202020204" pitchFamily="34" charset="-120"/>
                      </a:endParaRPr>
                    </a:p>
                  </a:txBody>
                  <a:tcPr marL="10041" marR="10041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TW" altLang="zh-TW" sz="15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anose="020B0604020202020204" pitchFamily="34" charset="-120"/>
                        <a:ea typeface="Arial Unicode MS" panose="020B0604020202020204" pitchFamily="34" charset="-120"/>
                        <a:cs typeface="Arial Unicode MS" panose="020B0604020202020204" pitchFamily="34" charset="-120"/>
                      </a:endParaRPr>
                    </a:p>
                  </a:txBody>
                  <a:tcPr marL="10041" marR="10041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Arial" charset="0"/>
                          <a:ea typeface="微軟正黑體" pitchFamily="34" charset="-120"/>
                          <a:cs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buFont typeface="Arial" charset="0"/>
                        <a:defRPr kumimoji="1" sz="2400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buFont typeface="Arial" charset="0"/>
                        <a:defRPr kumimoji="1" sz="2000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新細明體" charset="-12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anose="020B0604020202020204" pitchFamily="34" charset="-120"/>
                          <a:ea typeface="Arial Unicode MS" panose="020B0604020202020204" pitchFamily="34" charset="-120"/>
                          <a:cs typeface="Arial Unicode MS" panose="020B0604020202020204" pitchFamily="34" charset="-120"/>
                        </a:rPr>
                        <a:t>　</a:t>
                      </a:r>
                      <a:r>
                        <a:rPr kumimoji="0" lang="ru-RU" altLang="zh-TW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anose="020B0604020202020204" pitchFamily="34" charset="-120"/>
                          <a:ea typeface="Arial Unicode MS" panose="020B0604020202020204" pitchFamily="34" charset="-120"/>
                          <a:cs typeface="Arial Unicode MS" panose="020B0604020202020204" pitchFamily="34" charset="-120"/>
                        </a:rPr>
                        <a:t>Высокой плотности</a:t>
                      </a:r>
                      <a:endParaRPr kumimoji="0" lang="zh-TW" altLang="zh-TW" sz="15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anose="020B0604020202020204" pitchFamily="34" charset="-120"/>
                        <a:ea typeface="Arial Unicode MS" panose="020B0604020202020204" pitchFamily="34" charset="-120"/>
                        <a:cs typeface="Arial Unicode MS" panose="020B0604020202020204" pitchFamily="34" charset="-120"/>
                      </a:endParaRPr>
                    </a:p>
                  </a:txBody>
                  <a:tcPr marL="10041" marR="10041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zh-TW" sz="15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 Unicode MS" panose="020B0604020202020204" pitchFamily="34" charset="-120"/>
                          <a:ea typeface="Arial Unicode MS" panose="020B0604020202020204" pitchFamily="34" charset="-120"/>
                          <a:cs typeface="Arial Unicode MS" panose="020B0604020202020204" pitchFamily="34" charset="-120"/>
                        </a:rPr>
                        <a:t>Пружинные</a:t>
                      </a:r>
                      <a:endParaRPr kumimoji="0" lang="zh-TW" altLang="zh-TW" sz="1500" b="0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 Unicode MS" panose="020B0604020202020204" pitchFamily="34" charset="-120"/>
                        <a:ea typeface="Arial Unicode MS" panose="020B0604020202020204" pitchFamily="34" charset="-120"/>
                        <a:cs typeface="Arial Unicode MS" panose="020B0604020202020204" pitchFamily="34" charset="-120"/>
                      </a:endParaRPr>
                    </a:p>
                  </a:txBody>
                  <a:tcPr marL="10041" marR="10041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 marL="10875" marR="10875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2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35493019"/>
      </p:ext>
    </p:extLst>
  </p:cSld>
  <p:clrMapOvr>
    <a:masterClrMapping/>
  </p:clrMapOvr>
  <p:transition spd="med"/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62</TotalTime>
  <Words>200</Words>
  <Application>Microsoft Office PowerPoint</Application>
  <PresentationFormat>Экран (4:3)</PresentationFormat>
  <Paragraphs>81</Paragraphs>
  <Slides>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</vt:i4>
      </vt:variant>
    </vt:vector>
  </HeadingPairs>
  <TitlesOfParts>
    <vt:vector size="9" baseType="lpstr">
      <vt:lpstr>微軟正黑體</vt:lpstr>
      <vt:lpstr>新細明體</vt:lpstr>
      <vt:lpstr>Arial</vt:lpstr>
      <vt:lpstr>Arial Unicode MS</vt:lpstr>
      <vt:lpstr>Calibri</vt:lpstr>
      <vt:lpstr>Wingdings</vt:lpstr>
      <vt:lpstr>Office Theme</vt:lpstr>
      <vt:lpstr>Презентация PowerPoint</vt:lpstr>
      <vt:lpstr>Презентация PowerPoint</vt:lpstr>
    </vt:vector>
  </TitlesOfParts>
  <Company>Delta Energy Systems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Pere Roura</dc:creator>
  <cp:lastModifiedBy>Igor</cp:lastModifiedBy>
  <cp:revision>6</cp:revision>
  <dcterms:created xsi:type="dcterms:W3CDTF">2017-05-03T13:59:04Z</dcterms:created>
  <dcterms:modified xsi:type="dcterms:W3CDTF">2018-06-20T06:05:38Z</dcterms:modified>
</cp:coreProperties>
</file>