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  <p:sldMasterId id="2147483708" r:id="rId2"/>
    <p:sldMasterId id="2147483714" r:id="rId3"/>
    <p:sldMasterId id="2147483727" r:id="rId4"/>
  </p:sldMasterIdLst>
  <p:notesMasterIdLst>
    <p:notesMasterId r:id="rId80"/>
  </p:notesMasterIdLst>
  <p:handoutMasterIdLst>
    <p:handoutMasterId r:id="rId81"/>
  </p:handoutMasterIdLst>
  <p:sldIdLst>
    <p:sldId id="315" r:id="rId5"/>
    <p:sldId id="553" r:id="rId6"/>
    <p:sldId id="556" r:id="rId7"/>
    <p:sldId id="557" r:id="rId8"/>
    <p:sldId id="458" r:id="rId9"/>
    <p:sldId id="459" r:id="rId10"/>
    <p:sldId id="546" r:id="rId11"/>
    <p:sldId id="545" r:id="rId12"/>
    <p:sldId id="460" r:id="rId13"/>
    <p:sldId id="461" r:id="rId14"/>
    <p:sldId id="558" r:id="rId15"/>
    <p:sldId id="516" r:id="rId16"/>
    <p:sldId id="517" r:id="rId17"/>
    <p:sldId id="463" r:id="rId18"/>
    <p:sldId id="464" r:id="rId19"/>
    <p:sldId id="465" r:id="rId20"/>
    <p:sldId id="466" r:id="rId21"/>
    <p:sldId id="547" r:id="rId22"/>
    <p:sldId id="548" r:id="rId23"/>
    <p:sldId id="559" r:id="rId24"/>
    <p:sldId id="538" r:id="rId25"/>
    <p:sldId id="539" r:id="rId26"/>
    <p:sldId id="540" r:id="rId27"/>
    <p:sldId id="541" r:id="rId28"/>
    <p:sldId id="542" r:id="rId29"/>
    <p:sldId id="543" r:id="rId30"/>
    <p:sldId id="544" r:id="rId31"/>
    <p:sldId id="560" r:id="rId32"/>
    <p:sldId id="470" r:id="rId33"/>
    <p:sldId id="471" r:id="rId34"/>
    <p:sldId id="472" r:id="rId35"/>
    <p:sldId id="473" r:id="rId36"/>
    <p:sldId id="474" r:id="rId37"/>
    <p:sldId id="475" r:id="rId38"/>
    <p:sldId id="476" r:id="rId39"/>
    <p:sldId id="519" r:id="rId40"/>
    <p:sldId id="521" r:id="rId41"/>
    <p:sldId id="522" r:id="rId42"/>
    <p:sldId id="477" r:id="rId43"/>
    <p:sldId id="478" r:id="rId44"/>
    <p:sldId id="479" r:id="rId45"/>
    <p:sldId id="480" r:id="rId46"/>
    <p:sldId id="481" r:id="rId47"/>
    <p:sldId id="482" r:id="rId48"/>
    <p:sldId id="483" r:id="rId49"/>
    <p:sldId id="484" r:id="rId50"/>
    <p:sldId id="485" r:id="rId51"/>
    <p:sldId id="552" r:id="rId52"/>
    <p:sldId id="561" r:id="rId53"/>
    <p:sldId id="486" r:id="rId54"/>
    <p:sldId id="487" r:id="rId55"/>
    <p:sldId id="488" r:id="rId56"/>
    <p:sldId id="489" r:id="rId57"/>
    <p:sldId id="490" r:id="rId58"/>
    <p:sldId id="491" r:id="rId59"/>
    <p:sldId id="492" r:id="rId60"/>
    <p:sldId id="562" r:id="rId61"/>
    <p:sldId id="494" r:id="rId62"/>
    <p:sldId id="495" r:id="rId63"/>
    <p:sldId id="497" r:id="rId64"/>
    <p:sldId id="496" r:id="rId65"/>
    <p:sldId id="498" r:id="rId66"/>
    <p:sldId id="499" r:id="rId67"/>
    <p:sldId id="500" r:id="rId68"/>
    <p:sldId id="550" r:id="rId69"/>
    <p:sldId id="551" r:id="rId70"/>
    <p:sldId id="549" r:id="rId71"/>
    <p:sldId id="504" r:id="rId72"/>
    <p:sldId id="533" r:id="rId73"/>
    <p:sldId id="534" r:id="rId74"/>
    <p:sldId id="535" r:id="rId75"/>
    <p:sldId id="536" r:id="rId76"/>
    <p:sldId id="508" r:id="rId77"/>
    <p:sldId id="509" r:id="rId78"/>
    <p:sldId id="555" r:id="rId79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5F5F5F"/>
    <a:srgbClr val="0087DC"/>
    <a:srgbClr val="28AAE1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17" autoAdjust="0"/>
    <p:restoredTop sz="94660"/>
  </p:normalViewPr>
  <p:slideViewPr>
    <p:cSldViewPr>
      <p:cViewPr varScale="1">
        <p:scale>
          <a:sx n="107" d="100"/>
          <a:sy n="107" d="100"/>
        </p:scale>
        <p:origin x="1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904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theme" Target="theme/theme1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notesMaster" Target="notesMasters/notesMaster1.xml"/><Relationship Id="rId85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61" Type="http://schemas.openxmlformats.org/officeDocument/2006/relationships/slide" Target="slides/slide57.xml"/><Relationship Id="rId82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image" Target="../media/image63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image" Target="../media/image6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12BA3D-0F9B-477A-9BCD-88B14429BFE3}" type="doc">
      <dgm:prSet loTypeId="urn:microsoft.com/office/officeart/2005/8/layout/pyramid1" loCatId="pyramid" qsTypeId="urn:microsoft.com/office/officeart/2005/8/quickstyle/simple5" qsCatId="simple" csTypeId="urn:microsoft.com/office/officeart/2005/8/colors/colorful3" csCatId="colorful" phldr="1"/>
      <dgm:spPr/>
    </dgm:pt>
    <dgm:pt modelId="{9C38CDD2-986B-474E-90F1-A3C40D0B56DE}">
      <dgm:prSet custT="1"/>
      <dgm:spPr/>
      <dgm:t>
        <a:bodyPr/>
        <a:lstStyle/>
        <a:p>
          <a:r>
            <a:rPr lang="ru-RU" altLang="zh-TW" sz="1800" dirty="0">
              <a:solidFill>
                <a:schemeClr val="bg1"/>
              </a:solidFill>
            </a:rPr>
            <a:t>ПО </a:t>
          </a:r>
          <a:r>
            <a:rPr lang="en-US" altLang="zh-TW" sz="1800" dirty="0">
              <a:solidFill>
                <a:schemeClr val="bg1"/>
              </a:solidFill>
            </a:rPr>
            <a:t> Delta</a:t>
          </a:r>
          <a:endParaRPr lang="zh-TW" altLang="en-US" sz="1800" dirty="0">
            <a:solidFill>
              <a:schemeClr val="bg1"/>
            </a:solidFill>
          </a:endParaRPr>
        </a:p>
      </dgm:t>
    </dgm:pt>
    <dgm:pt modelId="{3A5E45C3-91DB-40CA-9EB1-CC03E448E619}" type="parTrans" cxnId="{D309C2F1-5F05-417F-9D3A-CF5A66D81654}">
      <dgm:prSet/>
      <dgm:spPr/>
      <dgm:t>
        <a:bodyPr/>
        <a:lstStyle/>
        <a:p>
          <a:endParaRPr lang="zh-TW" altLang="en-US"/>
        </a:p>
      </dgm:t>
    </dgm:pt>
    <dgm:pt modelId="{44A5BC1C-2BB2-4B2C-BF51-6BC09BA755D5}" type="sibTrans" cxnId="{D309C2F1-5F05-417F-9D3A-CF5A66D81654}">
      <dgm:prSet/>
      <dgm:spPr/>
      <dgm:t>
        <a:bodyPr/>
        <a:lstStyle/>
        <a:p>
          <a:endParaRPr lang="zh-TW" altLang="en-US"/>
        </a:p>
      </dgm:t>
    </dgm:pt>
    <dgm:pt modelId="{1A2FA0F3-E501-4BAD-B766-1C83F44D87B0}">
      <dgm:prSet custT="1"/>
      <dgm:spPr/>
      <dgm:t>
        <a:bodyPr/>
        <a:lstStyle/>
        <a:p>
          <a:r>
            <a:rPr lang="ru-RU" altLang="zh-TW" sz="1200" dirty="0"/>
            <a:t>Пользовательское ПО и «железо»</a:t>
          </a:r>
          <a:endParaRPr lang="zh-TW" altLang="en-US" sz="1200" dirty="0"/>
        </a:p>
      </dgm:t>
    </dgm:pt>
    <dgm:pt modelId="{1E233437-767A-4170-9204-C483EDAA0411}" type="parTrans" cxnId="{CAD6F944-8713-4671-BA4E-96E0FE0F12D2}">
      <dgm:prSet/>
      <dgm:spPr/>
      <dgm:t>
        <a:bodyPr/>
        <a:lstStyle/>
        <a:p>
          <a:endParaRPr lang="zh-TW" altLang="en-US"/>
        </a:p>
      </dgm:t>
    </dgm:pt>
    <dgm:pt modelId="{28C4A570-8F0B-4AF6-BDB2-C785122A6CAC}" type="sibTrans" cxnId="{CAD6F944-8713-4671-BA4E-96E0FE0F12D2}">
      <dgm:prSet/>
      <dgm:spPr/>
      <dgm:t>
        <a:bodyPr/>
        <a:lstStyle/>
        <a:p>
          <a:endParaRPr lang="zh-TW" altLang="en-US"/>
        </a:p>
      </dgm:t>
    </dgm:pt>
    <dgm:pt modelId="{63594C19-B7AD-4781-A850-A2116699A643}">
      <dgm:prSet custT="1"/>
      <dgm:spPr/>
      <dgm:t>
        <a:bodyPr/>
        <a:lstStyle/>
        <a:p>
          <a:r>
            <a:rPr lang="ru-RU" altLang="zh-TW" sz="1200" dirty="0">
              <a:solidFill>
                <a:srgbClr val="FF0000"/>
              </a:solidFill>
            </a:rPr>
            <a:t>  </a:t>
          </a:r>
          <a:br>
            <a:rPr lang="ru-RU" altLang="zh-TW" sz="1200" dirty="0">
              <a:solidFill>
                <a:srgbClr val="FF0000"/>
              </a:solidFill>
            </a:rPr>
          </a:br>
          <a:r>
            <a:rPr lang="ru-RU" altLang="zh-TW" sz="1200" dirty="0">
              <a:solidFill>
                <a:srgbClr val="FF0000"/>
              </a:solidFill>
            </a:rPr>
            <a:t>ПО 3-их лиц</a:t>
          </a:r>
          <a:endParaRPr lang="zh-TW" altLang="en-US" sz="1200" dirty="0">
            <a:solidFill>
              <a:srgbClr val="FF0000"/>
            </a:solidFill>
          </a:endParaRPr>
        </a:p>
      </dgm:t>
    </dgm:pt>
    <dgm:pt modelId="{2F91FFDD-C058-4B19-9C30-58A57B434781}" type="parTrans" cxnId="{9818C93C-04B2-4EBB-960E-591D158CB8D5}">
      <dgm:prSet/>
      <dgm:spPr/>
      <dgm:t>
        <a:bodyPr/>
        <a:lstStyle/>
        <a:p>
          <a:endParaRPr lang="zh-TW" altLang="en-US"/>
        </a:p>
      </dgm:t>
    </dgm:pt>
    <dgm:pt modelId="{7DFBEEB5-ADDB-4BEE-95A4-D59F1D941B4A}" type="sibTrans" cxnId="{9818C93C-04B2-4EBB-960E-591D158CB8D5}">
      <dgm:prSet/>
      <dgm:spPr/>
      <dgm:t>
        <a:bodyPr/>
        <a:lstStyle/>
        <a:p>
          <a:endParaRPr lang="zh-TW" altLang="en-US"/>
        </a:p>
      </dgm:t>
    </dgm:pt>
    <dgm:pt modelId="{FB6183C2-FA43-4BBB-8D9F-981D9E7838DC}" type="pres">
      <dgm:prSet presAssocID="{5E12BA3D-0F9B-477A-9BCD-88B14429BFE3}" presName="Name0" presStyleCnt="0">
        <dgm:presLayoutVars>
          <dgm:dir/>
          <dgm:animLvl val="lvl"/>
          <dgm:resizeHandles val="exact"/>
        </dgm:presLayoutVars>
      </dgm:prSet>
      <dgm:spPr/>
    </dgm:pt>
    <dgm:pt modelId="{55DD022C-2484-4FAF-820E-CD79823E987F}" type="pres">
      <dgm:prSet presAssocID="{63594C19-B7AD-4781-A850-A2116699A643}" presName="Name8" presStyleCnt="0"/>
      <dgm:spPr/>
    </dgm:pt>
    <dgm:pt modelId="{9D845264-EFFC-4529-8F43-4AEB96CF523F}" type="pres">
      <dgm:prSet presAssocID="{63594C19-B7AD-4781-A850-A2116699A643}" presName="level" presStyleLbl="node1" presStyleIdx="0" presStyleCnt="3" custScaleY="102791" custLinFactNeighborX="-1818" custLinFactNeighborY="-13857">
        <dgm:presLayoutVars>
          <dgm:chMax val="1"/>
          <dgm:bulletEnabled val="1"/>
        </dgm:presLayoutVars>
      </dgm:prSet>
      <dgm:spPr/>
    </dgm:pt>
    <dgm:pt modelId="{8E4005FE-7A0F-4580-85F4-C17EC9BBF0D6}" type="pres">
      <dgm:prSet presAssocID="{63594C19-B7AD-4781-A850-A2116699A643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3AD642E-5421-4A2C-8398-183BF6F66227}" type="pres">
      <dgm:prSet presAssocID="{1A2FA0F3-E501-4BAD-B766-1C83F44D87B0}" presName="Name8" presStyleCnt="0"/>
      <dgm:spPr/>
    </dgm:pt>
    <dgm:pt modelId="{7085BD08-4B1B-4B38-BD57-424DF97ECCDE}" type="pres">
      <dgm:prSet presAssocID="{1A2FA0F3-E501-4BAD-B766-1C83F44D87B0}" presName="level" presStyleLbl="node1" presStyleIdx="1" presStyleCnt="3" custScaleX="98911" custScaleY="125153">
        <dgm:presLayoutVars>
          <dgm:chMax val="1"/>
          <dgm:bulletEnabled val="1"/>
        </dgm:presLayoutVars>
      </dgm:prSet>
      <dgm:spPr/>
    </dgm:pt>
    <dgm:pt modelId="{E2867C62-2D20-4578-8E7E-7FEF699A1C18}" type="pres">
      <dgm:prSet presAssocID="{1A2FA0F3-E501-4BAD-B766-1C83F44D87B0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1F49334-367F-4542-AD49-F42BABE3418B}" type="pres">
      <dgm:prSet presAssocID="{9C38CDD2-986B-474E-90F1-A3C40D0B56DE}" presName="Name8" presStyleCnt="0"/>
      <dgm:spPr/>
    </dgm:pt>
    <dgm:pt modelId="{4C57BEBA-C490-48EF-9648-DF4AA13ED40E}" type="pres">
      <dgm:prSet presAssocID="{9C38CDD2-986B-474E-90F1-A3C40D0B56DE}" presName="level" presStyleLbl="node1" presStyleIdx="2" presStyleCnt="3" custScaleY="101228" custLinFactNeighborX="320" custLinFactNeighborY="-3275">
        <dgm:presLayoutVars>
          <dgm:chMax val="1"/>
          <dgm:bulletEnabled val="1"/>
        </dgm:presLayoutVars>
      </dgm:prSet>
      <dgm:spPr/>
    </dgm:pt>
    <dgm:pt modelId="{69840E0E-28FE-4DBA-8E3A-8A7CBBE6460D}" type="pres">
      <dgm:prSet presAssocID="{9C38CDD2-986B-474E-90F1-A3C40D0B56DE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3C0F3211-8A35-4939-938C-D53FA13F1BBA}" type="presOf" srcId="{9C38CDD2-986B-474E-90F1-A3C40D0B56DE}" destId="{4C57BEBA-C490-48EF-9648-DF4AA13ED40E}" srcOrd="0" destOrd="0" presId="urn:microsoft.com/office/officeart/2005/8/layout/pyramid1"/>
    <dgm:cxn modelId="{D93B2A23-0D9A-490A-B2EB-F1CC4C412791}" type="presOf" srcId="{63594C19-B7AD-4781-A850-A2116699A643}" destId="{8E4005FE-7A0F-4580-85F4-C17EC9BBF0D6}" srcOrd="1" destOrd="0" presId="urn:microsoft.com/office/officeart/2005/8/layout/pyramid1"/>
    <dgm:cxn modelId="{ECC9EC30-277A-433F-A345-21C30708FCDA}" type="presOf" srcId="{9C38CDD2-986B-474E-90F1-A3C40D0B56DE}" destId="{69840E0E-28FE-4DBA-8E3A-8A7CBBE6460D}" srcOrd="1" destOrd="0" presId="urn:microsoft.com/office/officeart/2005/8/layout/pyramid1"/>
    <dgm:cxn modelId="{CA30CB35-D7C1-4E70-8B26-86EE3D3D80DF}" type="presOf" srcId="{63594C19-B7AD-4781-A850-A2116699A643}" destId="{9D845264-EFFC-4529-8F43-4AEB96CF523F}" srcOrd="0" destOrd="0" presId="urn:microsoft.com/office/officeart/2005/8/layout/pyramid1"/>
    <dgm:cxn modelId="{4255003C-2B74-4FDA-A362-0507E68D1869}" type="presOf" srcId="{1A2FA0F3-E501-4BAD-B766-1C83F44D87B0}" destId="{7085BD08-4B1B-4B38-BD57-424DF97ECCDE}" srcOrd="0" destOrd="0" presId="urn:microsoft.com/office/officeart/2005/8/layout/pyramid1"/>
    <dgm:cxn modelId="{9818C93C-04B2-4EBB-960E-591D158CB8D5}" srcId="{5E12BA3D-0F9B-477A-9BCD-88B14429BFE3}" destId="{63594C19-B7AD-4781-A850-A2116699A643}" srcOrd="0" destOrd="0" parTransId="{2F91FFDD-C058-4B19-9C30-58A57B434781}" sibTransId="{7DFBEEB5-ADDB-4BEE-95A4-D59F1D941B4A}"/>
    <dgm:cxn modelId="{CAD6F944-8713-4671-BA4E-96E0FE0F12D2}" srcId="{5E12BA3D-0F9B-477A-9BCD-88B14429BFE3}" destId="{1A2FA0F3-E501-4BAD-B766-1C83F44D87B0}" srcOrd="1" destOrd="0" parTransId="{1E233437-767A-4170-9204-C483EDAA0411}" sibTransId="{28C4A570-8F0B-4AF6-BDB2-C785122A6CAC}"/>
    <dgm:cxn modelId="{24AEC9BF-52CF-472D-95DD-5F2668A09C37}" type="presOf" srcId="{5E12BA3D-0F9B-477A-9BCD-88B14429BFE3}" destId="{FB6183C2-FA43-4BBB-8D9F-981D9E7838DC}" srcOrd="0" destOrd="0" presId="urn:microsoft.com/office/officeart/2005/8/layout/pyramid1"/>
    <dgm:cxn modelId="{4A3CE9C8-3A12-4ADF-98A5-095E14D478AE}" type="presOf" srcId="{1A2FA0F3-E501-4BAD-B766-1C83F44D87B0}" destId="{E2867C62-2D20-4578-8E7E-7FEF699A1C18}" srcOrd="1" destOrd="0" presId="urn:microsoft.com/office/officeart/2005/8/layout/pyramid1"/>
    <dgm:cxn modelId="{D309C2F1-5F05-417F-9D3A-CF5A66D81654}" srcId="{5E12BA3D-0F9B-477A-9BCD-88B14429BFE3}" destId="{9C38CDD2-986B-474E-90F1-A3C40D0B56DE}" srcOrd="2" destOrd="0" parTransId="{3A5E45C3-91DB-40CA-9EB1-CC03E448E619}" sibTransId="{44A5BC1C-2BB2-4B2C-BF51-6BC09BA755D5}"/>
    <dgm:cxn modelId="{9428D4DF-0B31-4A04-B451-C411A3D3A16A}" type="presParOf" srcId="{FB6183C2-FA43-4BBB-8D9F-981D9E7838DC}" destId="{55DD022C-2484-4FAF-820E-CD79823E987F}" srcOrd="0" destOrd="0" presId="urn:microsoft.com/office/officeart/2005/8/layout/pyramid1"/>
    <dgm:cxn modelId="{99790E2D-53B6-4544-8796-FA87BC0DDE2C}" type="presParOf" srcId="{55DD022C-2484-4FAF-820E-CD79823E987F}" destId="{9D845264-EFFC-4529-8F43-4AEB96CF523F}" srcOrd="0" destOrd="0" presId="urn:microsoft.com/office/officeart/2005/8/layout/pyramid1"/>
    <dgm:cxn modelId="{3407EFEF-624C-4077-84AE-BFDEDB48973E}" type="presParOf" srcId="{55DD022C-2484-4FAF-820E-CD79823E987F}" destId="{8E4005FE-7A0F-4580-85F4-C17EC9BBF0D6}" srcOrd="1" destOrd="0" presId="urn:microsoft.com/office/officeart/2005/8/layout/pyramid1"/>
    <dgm:cxn modelId="{FB88EA89-BC03-45F8-B0E0-9631932DE4FD}" type="presParOf" srcId="{FB6183C2-FA43-4BBB-8D9F-981D9E7838DC}" destId="{43AD642E-5421-4A2C-8398-183BF6F66227}" srcOrd="1" destOrd="0" presId="urn:microsoft.com/office/officeart/2005/8/layout/pyramid1"/>
    <dgm:cxn modelId="{AF4014DF-76D2-46E6-8B11-73A871AC2F50}" type="presParOf" srcId="{43AD642E-5421-4A2C-8398-183BF6F66227}" destId="{7085BD08-4B1B-4B38-BD57-424DF97ECCDE}" srcOrd="0" destOrd="0" presId="urn:microsoft.com/office/officeart/2005/8/layout/pyramid1"/>
    <dgm:cxn modelId="{5769D0DF-F9A7-401A-BF61-AF8195DD5115}" type="presParOf" srcId="{43AD642E-5421-4A2C-8398-183BF6F66227}" destId="{E2867C62-2D20-4578-8E7E-7FEF699A1C18}" srcOrd="1" destOrd="0" presId="urn:microsoft.com/office/officeart/2005/8/layout/pyramid1"/>
    <dgm:cxn modelId="{4EF9569A-F04B-482E-ABE4-F1174EEC0F34}" type="presParOf" srcId="{FB6183C2-FA43-4BBB-8D9F-981D9E7838DC}" destId="{B1F49334-367F-4542-AD49-F42BABE3418B}" srcOrd="2" destOrd="0" presId="urn:microsoft.com/office/officeart/2005/8/layout/pyramid1"/>
    <dgm:cxn modelId="{C26893F6-3C2A-4766-AE92-E888CCC47A39}" type="presParOf" srcId="{B1F49334-367F-4542-AD49-F42BABE3418B}" destId="{4C57BEBA-C490-48EF-9648-DF4AA13ED40E}" srcOrd="0" destOrd="0" presId="urn:microsoft.com/office/officeart/2005/8/layout/pyramid1"/>
    <dgm:cxn modelId="{CC4EFB46-E926-4A21-A8AB-77B1913B654D}" type="presParOf" srcId="{B1F49334-367F-4542-AD49-F42BABE3418B}" destId="{69840E0E-28FE-4DBA-8E3A-8A7CBBE6460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2A3904-5B12-4BAD-B633-5033C49CB567}" type="doc">
      <dgm:prSet loTypeId="urn:microsoft.com/office/officeart/2005/8/layout/cycle7" loCatId="cycle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3943DA72-67D5-46ED-977E-CA3D5840B359}">
      <dgm:prSet phldrT="[文本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zh-CN" altLang="en-US" dirty="0"/>
        </a:p>
      </dgm:t>
    </dgm:pt>
    <dgm:pt modelId="{9A1E1A49-F68F-4053-BE58-DE7668B6EE0D}" type="parTrans" cxnId="{6E7CBE28-62BC-4B48-A36B-C16BFACA5AC0}">
      <dgm:prSet/>
      <dgm:spPr/>
      <dgm:t>
        <a:bodyPr/>
        <a:lstStyle/>
        <a:p>
          <a:endParaRPr lang="zh-CN" altLang="en-US"/>
        </a:p>
      </dgm:t>
    </dgm:pt>
    <dgm:pt modelId="{15035F4C-A58E-48FE-9E32-AF433C18CA58}" type="sibTrans" cxnId="{6E7CBE28-62BC-4B48-A36B-C16BFACA5AC0}">
      <dgm:prSet/>
      <dgm:spPr/>
      <dgm:t>
        <a:bodyPr/>
        <a:lstStyle/>
        <a:p>
          <a:endParaRPr lang="zh-CN" altLang="en-US"/>
        </a:p>
      </dgm:t>
    </dgm:pt>
    <dgm:pt modelId="{CC15250E-A696-404D-9FD8-311383167352}">
      <dgm:prSet phldrT="[文本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zh-CN" altLang="en-US" dirty="0"/>
        </a:p>
      </dgm:t>
    </dgm:pt>
    <dgm:pt modelId="{691ECA1D-2985-4D12-8B89-8F5B646F8243}" type="parTrans" cxnId="{8494E479-4829-460E-8D59-BB47A8E4E9A5}">
      <dgm:prSet/>
      <dgm:spPr/>
      <dgm:t>
        <a:bodyPr/>
        <a:lstStyle/>
        <a:p>
          <a:endParaRPr lang="zh-CN" altLang="en-US"/>
        </a:p>
      </dgm:t>
    </dgm:pt>
    <dgm:pt modelId="{643FD401-874F-4F39-BA7E-E9F5A9EB49D0}" type="sibTrans" cxnId="{8494E479-4829-460E-8D59-BB47A8E4E9A5}">
      <dgm:prSet/>
      <dgm:spPr/>
      <dgm:t>
        <a:bodyPr/>
        <a:lstStyle/>
        <a:p>
          <a:r>
            <a:rPr lang="en-US" altLang="zh-CN" b="1" dirty="0"/>
            <a:t>TCP/IP </a:t>
          </a:r>
          <a:r>
            <a:rPr lang="ru-RU" altLang="zh-CN" b="1" dirty="0"/>
            <a:t>протокол</a:t>
          </a:r>
          <a:endParaRPr lang="zh-CN" altLang="en-US" b="1" dirty="0"/>
        </a:p>
      </dgm:t>
    </dgm:pt>
    <dgm:pt modelId="{A43CFC78-6AFF-4821-A2CB-6BC40B567220}" type="pres">
      <dgm:prSet presAssocID="{1E2A3904-5B12-4BAD-B633-5033C49CB567}" presName="Name0" presStyleCnt="0">
        <dgm:presLayoutVars>
          <dgm:dir/>
          <dgm:resizeHandles val="exact"/>
        </dgm:presLayoutVars>
      </dgm:prSet>
      <dgm:spPr/>
    </dgm:pt>
    <dgm:pt modelId="{C80AEB79-07C2-4AC5-90BF-5E3139D5C377}" type="pres">
      <dgm:prSet presAssocID="{3943DA72-67D5-46ED-977E-CA3D5840B359}" presName="node" presStyleLbl="node1" presStyleIdx="0" presStyleCnt="2" custScaleX="56513" custScaleY="99120" custRadScaleRad="161125" custRadScaleInc="-59913">
        <dgm:presLayoutVars>
          <dgm:bulletEnabled val="1"/>
        </dgm:presLayoutVars>
      </dgm:prSet>
      <dgm:spPr/>
    </dgm:pt>
    <dgm:pt modelId="{AB540FCD-2EC8-4270-944D-74A6E3903D3B}" type="pres">
      <dgm:prSet presAssocID="{15035F4C-A58E-48FE-9E32-AF433C18CA58}" presName="sibTrans" presStyleLbl="sibTrans2D1" presStyleIdx="0" presStyleCnt="2"/>
      <dgm:spPr/>
    </dgm:pt>
    <dgm:pt modelId="{866E17C1-7CCC-4CC3-A3F3-B08A03AEE374}" type="pres">
      <dgm:prSet presAssocID="{15035F4C-A58E-48FE-9E32-AF433C18CA58}" presName="connectorText" presStyleLbl="sibTrans2D1" presStyleIdx="0" presStyleCnt="2"/>
      <dgm:spPr/>
    </dgm:pt>
    <dgm:pt modelId="{8098C213-AB90-406A-964E-DC361D599BA0}" type="pres">
      <dgm:prSet presAssocID="{CC15250E-A696-404D-9FD8-311383167352}" presName="node" presStyleLbl="node1" presStyleIdx="1" presStyleCnt="2" custScaleX="51686" custScaleY="77492" custRadScaleRad="150874" custRadScaleInc="-143299">
        <dgm:presLayoutVars>
          <dgm:bulletEnabled val="1"/>
        </dgm:presLayoutVars>
      </dgm:prSet>
      <dgm:spPr/>
    </dgm:pt>
    <dgm:pt modelId="{5C8157F9-F8F1-4EB5-AAEC-3B05C78493DD}" type="pres">
      <dgm:prSet presAssocID="{643FD401-874F-4F39-BA7E-E9F5A9EB49D0}" presName="sibTrans" presStyleLbl="sibTrans2D1" presStyleIdx="1" presStyleCnt="2"/>
      <dgm:spPr/>
    </dgm:pt>
    <dgm:pt modelId="{7052733F-F59B-4132-81EB-D55314FAD6DD}" type="pres">
      <dgm:prSet presAssocID="{643FD401-874F-4F39-BA7E-E9F5A9EB49D0}" presName="connectorText" presStyleLbl="sibTrans2D1" presStyleIdx="1" presStyleCnt="2"/>
      <dgm:spPr/>
    </dgm:pt>
  </dgm:ptLst>
  <dgm:cxnLst>
    <dgm:cxn modelId="{18486604-D556-4ED4-A56C-13C3CCC603D4}" type="presOf" srcId="{1E2A3904-5B12-4BAD-B633-5033C49CB567}" destId="{A43CFC78-6AFF-4821-A2CB-6BC40B567220}" srcOrd="0" destOrd="0" presId="urn:microsoft.com/office/officeart/2005/8/layout/cycle7"/>
    <dgm:cxn modelId="{083C2F23-7D53-4B86-B2EE-1479E6E8E426}" type="presOf" srcId="{643FD401-874F-4F39-BA7E-E9F5A9EB49D0}" destId="{7052733F-F59B-4132-81EB-D55314FAD6DD}" srcOrd="1" destOrd="0" presId="urn:microsoft.com/office/officeart/2005/8/layout/cycle7"/>
    <dgm:cxn modelId="{6E7CBE28-62BC-4B48-A36B-C16BFACA5AC0}" srcId="{1E2A3904-5B12-4BAD-B633-5033C49CB567}" destId="{3943DA72-67D5-46ED-977E-CA3D5840B359}" srcOrd="0" destOrd="0" parTransId="{9A1E1A49-F68F-4053-BE58-DE7668B6EE0D}" sibTransId="{15035F4C-A58E-48FE-9E32-AF433C18CA58}"/>
    <dgm:cxn modelId="{8494E479-4829-460E-8D59-BB47A8E4E9A5}" srcId="{1E2A3904-5B12-4BAD-B633-5033C49CB567}" destId="{CC15250E-A696-404D-9FD8-311383167352}" srcOrd="1" destOrd="0" parTransId="{691ECA1D-2985-4D12-8B89-8F5B646F8243}" sibTransId="{643FD401-874F-4F39-BA7E-E9F5A9EB49D0}"/>
    <dgm:cxn modelId="{8CE4A387-44D3-4E78-AAB9-C3DF7BD52742}" type="presOf" srcId="{CC15250E-A696-404D-9FD8-311383167352}" destId="{8098C213-AB90-406A-964E-DC361D599BA0}" srcOrd="0" destOrd="0" presId="urn:microsoft.com/office/officeart/2005/8/layout/cycle7"/>
    <dgm:cxn modelId="{9F08758D-6E09-4CB8-93F0-9E0D373FCF62}" type="presOf" srcId="{15035F4C-A58E-48FE-9E32-AF433C18CA58}" destId="{866E17C1-7CCC-4CC3-A3F3-B08A03AEE374}" srcOrd="1" destOrd="0" presId="urn:microsoft.com/office/officeart/2005/8/layout/cycle7"/>
    <dgm:cxn modelId="{B9A26E9C-DD61-4FD2-AFAC-54FE1EDEE362}" type="presOf" srcId="{3943DA72-67D5-46ED-977E-CA3D5840B359}" destId="{C80AEB79-07C2-4AC5-90BF-5E3139D5C377}" srcOrd="0" destOrd="0" presId="urn:microsoft.com/office/officeart/2005/8/layout/cycle7"/>
    <dgm:cxn modelId="{34A703BB-4FD1-4130-8775-6E6B13C7B3A5}" type="presOf" srcId="{643FD401-874F-4F39-BA7E-E9F5A9EB49D0}" destId="{5C8157F9-F8F1-4EB5-AAEC-3B05C78493DD}" srcOrd="0" destOrd="0" presId="urn:microsoft.com/office/officeart/2005/8/layout/cycle7"/>
    <dgm:cxn modelId="{5CF67FDC-5EED-4115-979A-A52FFBB252CE}" type="presOf" srcId="{15035F4C-A58E-48FE-9E32-AF433C18CA58}" destId="{AB540FCD-2EC8-4270-944D-74A6E3903D3B}" srcOrd="0" destOrd="0" presId="urn:microsoft.com/office/officeart/2005/8/layout/cycle7"/>
    <dgm:cxn modelId="{4D0D993B-A087-47B7-B1B2-2EF2D925B743}" type="presParOf" srcId="{A43CFC78-6AFF-4821-A2CB-6BC40B567220}" destId="{C80AEB79-07C2-4AC5-90BF-5E3139D5C377}" srcOrd="0" destOrd="0" presId="urn:microsoft.com/office/officeart/2005/8/layout/cycle7"/>
    <dgm:cxn modelId="{E8BAC503-C85F-4E7E-AB32-8B2DE9D26531}" type="presParOf" srcId="{A43CFC78-6AFF-4821-A2CB-6BC40B567220}" destId="{AB540FCD-2EC8-4270-944D-74A6E3903D3B}" srcOrd="1" destOrd="0" presId="urn:microsoft.com/office/officeart/2005/8/layout/cycle7"/>
    <dgm:cxn modelId="{E85B1FD5-AAFB-4432-890A-8FAE827C875D}" type="presParOf" srcId="{AB540FCD-2EC8-4270-944D-74A6E3903D3B}" destId="{866E17C1-7CCC-4CC3-A3F3-B08A03AEE374}" srcOrd="0" destOrd="0" presId="urn:microsoft.com/office/officeart/2005/8/layout/cycle7"/>
    <dgm:cxn modelId="{A2D8B2E4-60FA-47B9-9462-4C3A1975C6D9}" type="presParOf" srcId="{A43CFC78-6AFF-4821-A2CB-6BC40B567220}" destId="{8098C213-AB90-406A-964E-DC361D599BA0}" srcOrd="2" destOrd="0" presId="urn:microsoft.com/office/officeart/2005/8/layout/cycle7"/>
    <dgm:cxn modelId="{130BF106-D119-4A1D-A09E-2100A7E22DB3}" type="presParOf" srcId="{A43CFC78-6AFF-4821-A2CB-6BC40B567220}" destId="{5C8157F9-F8F1-4EB5-AAEC-3B05C78493DD}" srcOrd="3" destOrd="0" presId="urn:microsoft.com/office/officeart/2005/8/layout/cycle7"/>
    <dgm:cxn modelId="{6D113371-C031-4503-A422-30F9E960B6C6}" type="presParOf" srcId="{5C8157F9-F8F1-4EB5-AAEC-3B05C78493DD}" destId="{7052733F-F59B-4132-81EB-D55314FAD6DD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845264-EFFC-4529-8F43-4AEB96CF523F}">
      <dsp:nvSpPr>
        <dsp:cNvPr id="0" name=""/>
        <dsp:cNvSpPr/>
      </dsp:nvSpPr>
      <dsp:spPr>
        <a:xfrm>
          <a:off x="1123541" y="0"/>
          <a:ext cx="1037442" cy="810139"/>
        </a:xfrm>
        <a:prstGeom prst="trapezoid">
          <a:avLst>
            <a:gd name="adj" fmla="val 64029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zh-TW" sz="1200" kern="1200" dirty="0">
              <a:solidFill>
                <a:srgbClr val="FF0000"/>
              </a:solidFill>
            </a:rPr>
            <a:t>  </a:t>
          </a:r>
          <a:br>
            <a:rPr lang="ru-RU" altLang="zh-TW" sz="1200" kern="1200" dirty="0">
              <a:solidFill>
                <a:srgbClr val="FF0000"/>
              </a:solidFill>
            </a:rPr>
          </a:br>
          <a:r>
            <a:rPr lang="ru-RU" altLang="zh-TW" sz="1200" kern="1200" dirty="0">
              <a:solidFill>
                <a:srgbClr val="FF0000"/>
              </a:solidFill>
            </a:rPr>
            <a:t>ПО 3-их лиц</a:t>
          </a:r>
          <a:endParaRPr lang="zh-TW" altLang="en-US" sz="1200" kern="1200" dirty="0">
            <a:solidFill>
              <a:srgbClr val="FF0000"/>
            </a:solidFill>
          </a:endParaRPr>
        </a:p>
      </dsp:txBody>
      <dsp:txXfrm>
        <a:off x="1123541" y="0"/>
        <a:ext cx="1037442" cy="810139"/>
      </dsp:txXfrm>
    </dsp:sp>
    <dsp:sp modelId="{7085BD08-4B1B-4B38-BD57-424DF97ECCDE}">
      <dsp:nvSpPr>
        <dsp:cNvPr id="0" name=""/>
        <dsp:cNvSpPr/>
      </dsp:nvSpPr>
      <dsp:spPr>
        <a:xfrm>
          <a:off x="523360" y="810139"/>
          <a:ext cx="2275525" cy="986383"/>
        </a:xfrm>
        <a:prstGeom prst="trapezoid">
          <a:avLst>
            <a:gd name="adj" fmla="val 64029"/>
          </a:avLst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zh-TW" sz="1200" kern="1200" dirty="0"/>
            <a:t>Пользовательское ПО и «железо»</a:t>
          </a:r>
          <a:endParaRPr lang="zh-TW" altLang="en-US" sz="1200" kern="1200" dirty="0"/>
        </a:p>
      </dsp:txBody>
      <dsp:txXfrm>
        <a:off x="921577" y="810139"/>
        <a:ext cx="1479091" cy="986383"/>
      </dsp:txXfrm>
    </dsp:sp>
    <dsp:sp modelId="{4C57BEBA-C490-48EF-9648-DF4AA13ED40E}">
      <dsp:nvSpPr>
        <dsp:cNvPr id="0" name=""/>
        <dsp:cNvSpPr/>
      </dsp:nvSpPr>
      <dsp:spPr>
        <a:xfrm>
          <a:off x="0" y="1770711"/>
          <a:ext cx="3322246" cy="797820"/>
        </a:xfrm>
        <a:prstGeom prst="trapezoid">
          <a:avLst>
            <a:gd name="adj" fmla="val 64029"/>
          </a:avLst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zh-TW" sz="1800" kern="1200" dirty="0">
              <a:solidFill>
                <a:schemeClr val="bg1"/>
              </a:solidFill>
            </a:rPr>
            <a:t>ПО </a:t>
          </a:r>
          <a:r>
            <a:rPr lang="en-US" altLang="zh-TW" sz="1800" kern="1200" dirty="0">
              <a:solidFill>
                <a:schemeClr val="bg1"/>
              </a:solidFill>
            </a:rPr>
            <a:t> Delta</a:t>
          </a:r>
          <a:endParaRPr lang="zh-TW" altLang="en-US" sz="1800" kern="1200" dirty="0">
            <a:solidFill>
              <a:schemeClr val="bg1"/>
            </a:solidFill>
          </a:endParaRPr>
        </a:p>
      </dsp:txBody>
      <dsp:txXfrm>
        <a:off x="581393" y="1770711"/>
        <a:ext cx="2159459" cy="7978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0AEB79-07C2-4AC5-90BF-5E3139D5C377}">
      <dsp:nvSpPr>
        <dsp:cNvPr id="0" name=""/>
        <dsp:cNvSpPr/>
      </dsp:nvSpPr>
      <dsp:spPr>
        <a:xfrm>
          <a:off x="587819" y="161027"/>
          <a:ext cx="1505519" cy="132029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marL="0" lvl="0" indent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900" kern="1200" dirty="0"/>
        </a:p>
      </dsp:txBody>
      <dsp:txXfrm>
        <a:off x="626489" y="199697"/>
        <a:ext cx="1428179" cy="1242950"/>
      </dsp:txXfrm>
    </dsp:sp>
    <dsp:sp modelId="{AB540FCD-2EC8-4270-944D-74A6E3903D3B}">
      <dsp:nvSpPr>
        <dsp:cNvPr id="0" name=""/>
        <dsp:cNvSpPr/>
      </dsp:nvSpPr>
      <dsp:spPr>
        <a:xfrm rot="2">
          <a:off x="2328810" y="588071"/>
          <a:ext cx="1883775" cy="46620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1500" kern="1200"/>
        </a:p>
      </dsp:txBody>
      <dsp:txXfrm>
        <a:off x="2468671" y="681312"/>
        <a:ext cx="1604053" cy="279722"/>
      </dsp:txXfrm>
    </dsp:sp>
    <dsp:sp modelId="{8098C213-AB90-406A-964E-DC361D599BA0}">
      <dsp:nvSpPr>
        <dsp:cNvPr id="0" name=""/>
        <dsp:cNvSpPr/>
      </dsp:nvSpPr>
      <dsp:spPr>
        <a:xfrm>
          <a:off x="4448058" y="305072"/>
          <a:ext cx="1376927" cy="10322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4600" kern="1200" dirty="0"/>
        </a:p>
      </dsp:txBody>
      <dsp:txXfrm>
        <a:off x="4478290" y="335304"/>
        <a:ext cx="1316463" cy="971738"/>
      </dsp:txXfrm>
    </dsp:sp>
    <dsp:sp modelId="{5C8157F9-F8F1-4EB5-AAEC-3B05C78493DD}">
      <dsp:nvSpPr>
        <dsp:cNvPr id="0" name=""/>
        <dsp:cNvSpPr/>
      </dsp:nvSpPr>
      <dsp:spPr>
        <a:xfrm rot="10800002">
          <a:off x="2328810" y="588071"/>
          <a:ext cx="1883775" cy="46620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1500" b="1" kern="1200" dirty="0"/>
            <a:t>TCP/IP </a:t>
          </a:r>
          <a:r>
            <a:rPr lang="ru-RU" altLang="zh-CN" sz="1500" b="1" kern="1200" dirty="0"/>
            <a:t>протокол</a:t>
          </a:r>
          <a:endParaRPr lang="zh-CN" altLang="en-US" sz="1500" b="1" kern="1200" dirty="0"/>
        </a:p>
      </dsp:txBody>
      <dsp:txXfrm rot="10800000">
        <a:off x="2468671" y="681312"/>
        <a:ext cx="1604053" cy="2797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image" Target="../media/image5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png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image" Target="../media/image67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Calibri" pitchFamily="34" charset="0"/>
              </a:defRPr>
            </a:lvl1pPr>
          </a:lstStyle>
          <a:p>
            <a:fld id="{0360377D-610F-4070-9709-5A57FDC63B53}" type="datetimeFigureOut">
              <a:rPr lang="zh-TW" altLang="en-US"/>
              <a:pPr/>
              <a:t>2018/4/17</a:t>
            </a:fld>
            <a:endParaRPr lang="en-US" altLang="zh-TW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Calibri" pitchFamily="34" charset="0"/>
              </a:defRPr>
            </a:lvl1pPr>
          </a:lstStyle>
          <a:p>
            <a:fld id="{4A4D0A3C-E127-4709-B1AF-1B035079C10C}" type="slidenum">
              <a:rPr lang="zh-TW" altLang="en-US"/>
              <a:pPr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255184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Calibri" pitchFamily="34" charset="0"/>
              </a:defRPr>
            </a:lvl1pPr>
          </a:lstStyle>
          <a:p>
            <a:fld id="{257C20EC-65A8-4795-B9F6-90DC34618762}" type="datetimeFigureOut">
              <a:rPr lang="zh-TW" altLang="en-US"/>
              <a:pPr/>
              <a:t>2018/4/17</a:t>
            </a:fld>
            <a:endParaRPr lang="en-US" altLang="zh-TW" dirty="0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Calibri" pitchFamily="34" charset="0"/>
              </a:defRPr>
            </a:lvl1pPr>
          </a:lstStyle>
          <a:p>
            <a:fld id="{C6D9E7DE-DCF5-433B-B764-141941189D25}" type="slidenum">
              <a:rPr lang="zh-TW" altLang="en-US"/>
              <a:pPr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1532135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ED2D482A-A500-479A-A199-2ECACFD73B68}" type="slidenum">
              <a:rPr kumimoji="0" lang="zh-TW" altLang="en-US" b="0">
                <a:latin typeface="Calibri" pitchFamily="34" charset="0"/>
              </a:rPr>
              <a:pPr eaLnBrk="1" hangingPunct="1"/>
              <a:t>1</a:t>
            </a:fld>
            <a:endParaRPr kumimoji="0" lang="zh-TW" altLang="en-US" b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378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CN" dirty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A56B8929-6D0E-4C77-857B-BE0C023460F7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2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2449121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22363" y="709613"/>
            <a:ext cx="4597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986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1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5A4C097C-C59E-4DF3-9802-E4E577445C1A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5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932000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71F76B48-30E5-40CD-9B7A-CDC457DA408D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6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27586315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71F76B48-30E5-40CD-9B7A-CDC457DA408D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7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9561919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71F76B48-30E5-40CD-9B7A-CDC457DA408D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8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41834839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CN" dirty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A56B8929-6D0E-4C77-857B-BE0C023460F7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9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3886027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E822E3A8-3207-4CF1-972A-AFFE387D1D75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10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15098667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774894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35154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04657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543098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41438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634101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ea typeface="新細明體" pitchFamily="18" charset="-120"/>
              </a:rPr>
              <a:t>Short overview of our strategy … 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9564B83C-CCFB-4CD1-B0D1-DA90589427E1}" type="slidenum">
              <a:rPr kumimoji="0" lang="en-GB" altLang="en-US" smtClean="0">
                <a:latin typeface="Calibri" pitchFamily="34" charset="0"/>
              </a:rPr>
              <a:pPr eaLnBrk="1" hangingPunct="1"/>
              <a:t>18</a:t>
            </a:fld>
            <a:endParaRPr kumimoji="0" lang="en-GB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867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ea typeface="新細明體" pitchFamily="18" charset="-120"/>
              </a:rPr>
              <a:t>Short overview of our strategy … 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9564B83C-CCFB-4CD1-B0D1-DA90589427E1}" type="slidenum">
              <a:rPr kumimoji="0" lang="en-GB" altLang="en-US" smtClean="0">
                <a:latin typeface="Calibri" pitchFamily="34" charset="0"/>
              </a:rPr>
              <a:pPr eaLnBrk="1" hangingPunct="1"/>
              <a:t>19</a:t>
            </a:fld>
            <a:endParaRPr kumimoji="0" lang="en-GB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9104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692591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448654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805621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928743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650966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596417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299047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3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6BBA6302-8A08-4EF6-85BE-611432CD0485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29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33183442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83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E5D67F93-8CDD-40FD-B770-B8717174BA79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30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17351942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dirty="0"/>
              <a:t> </a:t>
            </a:r>
            <a:endParaRPr lang="zh-CN" altLang="en-US"/>
          </a:p>
        </p:txBody>
      </p:sp>
      <p:sp>
        <p:nvSpPr>
          <p:cNvPr id="593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C139F573-EB2A-41E3-8E06-A5BC2239D527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31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252755192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CN" dirty="0"/>
          </a:p>
        </p:txBody>
      </p:sp>
      <p:sp>
        <p:nvSpPr>
          <p:cNvPr id="604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124A4708-B6F9-499B-A24D-6F26D6722D7C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32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54073065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25D4346B-9C38-45C7-9CE0-16C5C9865451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33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16880946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349FA534-5387-4D6A-BE8B-7B9457F2B332}" type="slidenum">
              <a:rPr kumimoji="0" lang="zh-TW" altLang="en-US" b="0">
                <a:latin typeface="Calibri" pitchFamily="34" charset="0"/>
              </a:rPr>
              <a:pPr eaLnBrk="1" hangingPunct="1"/>
              <a:t>36</a:t>
            </a:fld>
            <a:endParaRPr kumimoji="0" lang="zh-TW" altLang="en-US" b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03342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Rectangle 3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7480" tIns="43740" rIns="87480" bIns="43740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676888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dirty="0"/>
              <a:t>Editing: add a switch.. Delete a line to realize some functions as u wish</a:t>
            </a:r>
          </a:p>
          <a:p>
            <a:endParaRPr lang="en-US" altLang="zh-CN" dirty="0"/>
          </a:p>
          <a:p>
            <a:r>
              <a:rPr lang="en-US" altLang="zh-CN" dirty="0"/>
              <a:t>Cutting fluid</a:t>
            </a:r>
          </a:p>
          <a:p>
            <a:endParaRPr lang="zh-CN" altLang="en-US"/>
          </a:p>
        </p:txBody>
      </p:sp>
      <p:sp>
        <p:nvSpPr>
          <p:cNvPr id="634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D6C9EBE8-B344-448C-86DA-ADA76E1DA3E4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42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334406221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5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5168FC07-D976-404B-B076-8F27AF2B4A64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44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385939272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55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C71E5B2A-BA36-4A91-82ED-D0CA37E0AE67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51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321523205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65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447BCBD9-02C5-40A7-A2C4-0A0705584BC2}" type="slidenum">
              <a:rPr kumimoji="0" lang="zh-TW" altLang="en-US" smtClean="0"/>
              <a:pPr eaLnBrk="1" hangingPunct="1">
                <a:spcBef>
                  <a:spcPct val="0"/>
                </a:spcBef>
              </a:pPr>
              <a:t>56</a:t>
            </a:fld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217779611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ea typeface="新細明體" pitchFamily="18" charset="-120"/>
              </a:rPr>
              <a:t>Short overview of our strategy … 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9564B83C-CCFB-4CD1-B0D1-DA90589427E1}" type="slidenum">
              <a:rPr kumimoji="0" lang="en-GB" altLang="en-US" smtClean="0">
                <a:latin typeface="Calibri" pitchFamily="34" charset="0"/>
              </a:rPr>
              <a:pPr eaLnBrk="1" hangingPunct="1"/>
              <a:t>63</a:t>
            </a:fld>
            <a:endParaRPr kumimoji="0" lang="en-GB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76564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ea typeface="新細明體" pitchFamily="18" charset="-120"/>
              </a:rPr>
              <a:t>Short overview of our strategy … 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9564B83C-CCFB-4CD1-B0D1-DA90589427E1}" type="slidenum">
              <a:rPr kumimoji="0" lang="en-GB" altLang="en-US" smtClean="0">
                <a:latin typeface="Calibri" pitchFamily="34" charset="0"/>
              </a:rPr>
              <a:pPr eaLnBrk="1" hangingPunct="1"/>
              <a:t>64</a:t>
            </a:fld>
            <a:endParaRPr kumimoji="0" lang="en-GB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82289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ea typeface="新細明體" pitchFamily="18" charset="-120"/>
              </a:rPr>
              <a:t>Short overview of our strategy … 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9564B83C-CCFB-4CD1-B0D1-DA90589427E1}" type="slidenum">
              <a:rPr kumimoji="0" lang="en-GB" altLang="en-US" smtClean="0">
                <a:latin typeface="Calibri" pitchFamily="34" charset="0"/>
              </a:rPr>
              <a:pPr eaLnBrk="1" hangingPunct="1"/>
              <a:t>65</a:t>
            </a:fld>
            <a:endParaRPr kumimoji="0" lang="en-GB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80635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ea typeface="新細明體" pitchFamily="18" charset="-120"/>
              </a:rPr>
              <a:t>Short overview of our strategy … 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9564B83C-CCFB-4CD1-B0D1-DA90589427E1}" type="slidenum">
              <a:rPr kumimoji="0" lang="en-GB" altLang="en-US" smtClean="0">
                <a:latin typeface="Calibri" pitchFamily="34" charset="0"/>
              </a:rPr>
              <a:pPr eaLnBrk="1" hangingPunct="1"/>
              <a:t>66</a:t>
            </a:fld>
            <a:endParaRPr kumimoji="0" lang="en-GB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13339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ea typeface="新細明體" pitchFamily="18" charset="-120"/>
              </a:rPr>
              <a:t>Short overview of our strategy … 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9564B83C-CCFB-4CD1-B0D1-DA90589427E1}" type="slidenum">
              <a:rPr kumimoji="0" lang="en-GB" altLang="en-US" smtClean="0">
                <a:latin typeface="Calibri" pitchFamily="34" charset="0"/>
              </a:rPr>
              <a:pPr eaLnBrk="1" hangingPunct="1"/>
              <a:t>67</a:t>
            </a:fld>
            <a:endParaRPr kumimoji="0" lang="en-GB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34797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0412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39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ea typeface="新細明體" pitchFamily="18" charset="-120"/>
            </a:endParaRPr>
          </a:p>
        </p:txBody>
      </p:sp>
      <p:sp>
        <p:nvSpPr>
          <p:cNvPr id="253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567DAAB-7767-47DD-B6FA-0F8B74038F51}" type="slidenum">
              <a:rPr lang="en-GB" altLang="en-US">
                <a:solidFill>
                  <a:srgbClr val="000000"/>
                </a:solidFill>
              </a:rPr>
              <a:pPr/>
              <a:t>68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24094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ea typeface="新細明體" pitchFamily="18" charset="-120"/>
              </a:rPr>
              <a:t>Short overview of our strategy … 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9564B83C-CCFB-4CD1-B0D1-DA90589427E1}" type="slidenum">
              <a:rPr kumimoji="0" lang="en-GB" altLang="en-US" smtClean="0">
                <a:latin typeface="Calibri" pitchFamily="34" charset="0"/>
              </a:rPr>
              <a:pPr eaLnBrk="1" hangingPunct="1"/>
              <a:t>69</a:t>
            </a:fld>
            <a:endParaRPr kumimoji="0" lang="en-GB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37564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ea typeface="新細明體" pitchFamily="18" charset="-120"/>
              </a:rPr>
              <a:t>Short overview of our strategy … 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9564B83C-CCFB-4CD1-B0D1-DA90589427E1}" type="slidenum">
              <a:rPr kumimoji="0" lang="en-GB" altLang="en-US" smtClean="0">
                <a:latin typeface="Calibri" pitchFamily="34" charset="0"/>
              </a:rPr>
              <a:pPr eaLnBrk="1" hangingPunct="1"/>
              <a:t>70</a:t>
            </a:fld>
            <a:endParaRPr kumimoji="0" lang="en-GB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11487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ea typeface="新細明體" pitchFamily="18" charset="-120"/>
              </a:rPr>
              <a:t>Short overview of our strategy … 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9564B83C-CCFB-4CD1-B0D1-DA90589427E1}" type="slidenum">
              <a:rPr kumimoji="0" lang="en-GB" altLang="en-US" smtClean="0">
                <a:latin typeface="Calibri" pitchFamily="34" charset="0"/>
              </a:rPr>
              <a:pPr eaLnBrk="1" hangingPunct="1"/>
              <a:t>71</a:t>
            </a:fld>
            <a:endParaRPr kumimoji="0" lang="en-GB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14940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ea typeface="新細明體" pitchFamily="18" charset="-120"/>
              </a:rPr>
              <a:t>Short overview of our strategy … 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9564B83C-CCFB-4CD1-B0D1-DA90589427E1}" type="slidenum">
              <a:rPr kumimoji="0" lang="en-GB" altLang="en-US" smtClean="0">
                <a:latin typeface="Calibri" pitchFamily="34" charset="0"/>
              </a:rPr>
              <a:pPr eaLnBrk="1" hangingPunct="1"/>
              <a:t>72</a:t>
            </a:fld>
            <a:endParaRPr kumimoji="0" lang="en-GB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43667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ea typeface="新細明體" pitchFamily="18" charset="-120"/>
              </a:rPr>
              <a:t>Short overview of our strategy … 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9564B83C-CCFB-4CD1-B0D1-DA90589427E1}" type="slidenum">
              <a:rPr kumimoji="0" lang="en-GB" altLang="en-US" smtClean="0">
                <a:latin typeface="Calibri" pitchFamily="34" charset="0"/>
              </a:rPr>
              <a:pPr eaLnBrk="1" hangingPunct="1"/>
              <a:t>73</a:t>
            </a:fld>
            <a:endParaRPr kumimoji="0" lang="en-GB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70923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ea typeface="新細明體" pitchFamily="18" charset="-120"/>
              </a:rPr>
              <a:t>Short overview of our strategy … 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9564B83C-CCFB-4CD1-B0D1-DA90589427E1}" type="slidenum">
              <a:rPr kumimoji="0" lang="en-GB" altLang="en-US" smtClean="0">
                <a:latin typeface="Calibri" pitchFamily="34" charset="0"/>
              </a:rPr>
              <a:pPr eaLnBrk="1" hangingPunct="1"/>
              <a:t>74</a:t>
            </a:fld>
            <a:endParaRPr kumimoji="0" lang="en-GB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9720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1224136"/>
          </a:xfrm>
        </p:spPr>
        <p:txBody>
          <a:bodyPr>
            <a:noAutofit/>
          </a:bodyPr>
          <a:lstStyle>
            <a:lvl1pPr algn="l">
              <a:defRPr sz="3600" baseline="0">
                <a:solidFill>
                  <a:srgbClr val="28AAE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83568" y="2132856"/>
            <a:ext cx="6400800" cy="720080"/>
          </a:xfrm>
        </p:spPr>
        <p:txBody>
          <a:bodyPr anchor="b">
            <a:normAutofit/>
          </a:bodyPr>
          <a:lstStyle>
            <a:lvl1pPr marL="0" indent="0" algn="l">
              <a:buNone/>
              <a:defRPr sz="1800" baseline="0">
                <a:solidFill>
                  <a:srgbClr val="4D4D4D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/>
              <a:t>按一下以編輯母片副標題樣式</a:t>
            </a:r>
            <a:endParaRPr lang="en-US" altLang="zh-TW" dirty="0"/>
          </a:p>
        </p:txBody>
      </p:sp>
      <p:sp>
        <p:nvSpPr>
          <p:cNvPr id="7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83568" y="2852936"/>
            <a:ext cx="6408712" cy="432048"/>
          </a:xfrm>
        </p:spPr>
        <p:txBody>
          <a:bodyPr/>
          <a:lstStyle>
            <a:lvl1pPr marL="0" indent="0">
              <a:buNone/>
              <a:defRPr sz="1400">
                <a:solidFill>
                  <a:srgbClr val="4D4D4D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5044724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ert Page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83568" y="2420888"/>
            <a:ext cx="7920880" cy="3312368"/>
          </a:xfrm>
        </p:spPr>
        <p:txBody>
          <a:bodyPr>
            <a:normAutofit/>
          </a:bodyPr>
          <a:lstStyle>
            <a:lvl1pPr marL="285750" indent="-285750">
              <a:lnSpc>
                <a:spcPts val="1800"/>
              </a:lnSpc>
              <a:spcBef>
                <a:spcPts val="2200"/>
              </a:spcBef>
              <a:buFont typeface="Arial" pitchFamily="34" charset="0"/>
              <a:buChar char="•"/>
              <a:defRPr sz="1600">
                <a:solidFill>
                  <a:srgbClr val="4D4D4D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 err="1"/>
              <a:t>按一下以編輯母片文字樣式</a:t>
            </a:r>
          </a:p>
          <a:p>
            <a:pPr lvl="1"/>
            <a:r>
              <a:rPr lang="zh-TW" altLang="en-US" dirty="0" err="1"/>
              <a:t>第二層</a:t>
            </a:r>
          </a:p>
          <a:p>
            <a:pPr lvl="2"/>
            <a:r>
              <a:rPr lang="zh-TW" altLang="en-US" dirty="0" err="1"/>
              <a:t>第三層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1656184"/>
          </a:xfrm>
        </p:spPr>
        <p:txBody>
          <a:bodyPr>
            <a:noAutofit/>
          </a:bodyPr>
          <a:lstStyle>
            <a:lvl1pPr algn="l">
              <a:defRPr sz="3600" baseline="0">
                <a:solidFill>
                  <a:srgbClr val="28AAE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635375" y="6308731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ea typeface="微軟正黑體" pitchFamily="34" charset="-120"/>
                <a:cs typeface="+mn-cs"/>
              </a:defRPr>
            </a:lvl1pPr>
          </a:lstStyle>
          <a:p>
            <a:fld id="{406EC78C-FF0A-414A-9831-0A5B99CDD135}" type="slidenum">
              <a:rPr lang="zh-TW" altLang="en-US"/>
              <a:pPr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79082840"/>
      </p:ext>
    </p:extLst>
  </p:cSld>
  <p:clrMapOvr>
    <a:masterClrMapping/>
  </p:clrMapOvr>
  <p:transition spd="med">
    <p:fade/>
  </p:transition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4"/>
          <p:cNvSpPr txBox="1"/>
          <p:nvPr userDrawn="1"/>
        </p:nvSpPr>
        <p:spPr>
          <a:xfrm>
            <a:off x="323853" y="5768981"/>
            <a:ext cx="3240088" cy="523875"/>
          </a:xfrm>
          <a:prstGeom prst="rect">
            <a:avLst/>
          </a:prstGeom>
          <a:noFill/>
        </p:spPr>
        <p:txBody>
          <a:bodyPr anchor="b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9pPr>
          </a:lstStyle>
          <a:p>
            <a:r>
              <a:rPr kumimoji="0" lang="en-US" altLang="zh-TW" sz="1400" dirty="0">
                <a:solidFill>
                  <a:srgbClr val="28AAE1"/>
                </a:solidFill>
                <a:cs typeface="Arial" charset="0"/>
              </a:rPr>
              <a:t>To learn more about Delta </a:t>
            </a:r>
            <a:br>
              <a:rPr kumimoji="0" lang="en-US" altLang="zh-TW" sz="1400" dirty="0">
                <a:solidFill>
                  <a:srgbClr val="28AAE1"/>
                </a:solidFill>
                <a:cs typeface="Arial" charset="0"/>
              </a:rPr>
            </a:br>
            <a:r>
              <a:rPr kumimoji="0" lang="en-US" altLang="zh-TW" sz="1400" dirty="0">
                <a:solidFill>
                  <a:srgbClr val="28AAE1"/>
                </a:solidFill>
                <a:cs typeface="Arial" charset="0"/>
              </a:rPr>
              <a:t>please visit www.deltaww.com</a:t>
            </a:r>
            <a:endParaRPr kumimoji="0" lang="zh-TW" altLang="en-US" sz="1400">
              <a:solidFill>
                <a:srgbClr val="28AAE1"/>
              </a:solidFill>
              <a:cs typeface="Arial" charset="0"/>
            </a:endParaRPr>
          </a:p>
        </p:txBody>
      </p:sp>
      <p:sp>
        <p:nvSpPr>
          <p:cNvPr id="8" name="標題 1"/>
          <p:cNvSpPr>
            <a:spLocks noGrp="1"/>
          </p:cNvSpPr>
          <p:nvPr>
            <p:ph type="ctrTitle"/>
          </p:nvPr>
        </p:nvSpPr>
        <p:spPr>
          <a:xfrm>
            <a:off x="685802" y="764704"/>
            <a:ext cx="4606280" cy="4680520"/>
          </a:xfrm>
        </p:spPr>
        <p:txBody>
          <a:bodyPr>
            <a:noAutofit/>
          </a:bodyPr>
          <a:lstStyle>
            <a:lvl1pPr algn="l">
              <a:defRPr sz="7200" baseline="0">
                <a:solidFill>
                  <a:srgbClr val="4D4D4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63094189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PPT-01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1224136"/>
          </a:xfrm>
        </p:spPr>
        <p:txBody>
          <a:bodyPr>
            <a:noAutofit/>
          </a:bodyPr>
          <a:lstStyle>
            <a:lvl1pPr algn="l">
              <a:defRPr sz="3600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9" name="文字版面配置區 8"/>
          <p:cNvSpPr>
            <a:spLocks noGrp="1"/>
          </p:cNvSpPr>
          <p:nvPr>
            <p:ph type="body" sz="quarter" idx="10"/>
          </p:nvPr>
        </p:nvSpPr>
        <p:spPr>
          <a:xfrm>
            <a:off x="650333" y="2276872"/>
            <a:ext cx="7909802" cy="72008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000"/>
            </a:lvl1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836311149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elta_logo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95" y="333375"/>
            <a:ext cx="1396511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12057" y="1988840"/>
            <a:ext cx="6513954" cy="3888432"/>
          </a:xfrm>
        </p:spPr>
        <p:txBody>
          <a:bodyPr>
            <a:normAutofit/>
          </a:bodyPr>
          <a:lstStyle>
            <a:lvl1pPr marL="263776" indent="-263776">
              <a:lnSpc>
                <a:spcPts val="1662"/>
              </a:lnSpc>
              <a:spcBef>
                <a:spcPts val="2031"/>
              </a:spcBef>
              <a:buFont typeface="Arial" pitchFamily="34" charset="0"/>
              <a:buChar char="•"/>
              <a:defRPr sz="2585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22041" indent="0">
              <a:buNone/>
              <a:defRPr sz="2585">
                <a:solidFill>
                  <a:schemeClr val="tx1"/>
                </a:solidFill>
              </a:defRPr>
            </a:lvl2pPr>
            <a:lvl3pPr marL="844083" indent="0">
              <a:buNone/>
              <a:defRPr sz="2585">
                <a:solidFill>
                  <a:schemeClr val="tx1"/>
                </a:solidFill>
              </a:defRPr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312056" y="404664"/>
            <a:ext cx="6447486" cy="1224136"/>
          </a:xfrm>
        </p:spPr>
        <p:txBody>
          <a:bodyPr>
            <a:noAutofit/>
          </a:bodyPr>
          <a:lstStyle>
            <a:lvl1pPr algn="l">
              <a:defRPr sz="2954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635620" y="630873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108">
                <a:solidFill>
                  <a:srgbClr val="898989"/>
                </a:solidFill>
              </a:defRPr>
            </a:lvl1pPr>
          </a:lstStyle>
          <a:p>
            <a:fld id="{27194112-A8C5-48F5-9FC9-BDCA5E662D79}" type="slidenum">
              <a:rPr lang="zh-TW" altLang="en-US">
                <a:latin typeface="Arial" panose="020B0604020202020204" pitchFamily="34" charset="0"/>
              </a:rPr>
              <a:pPr/>
              <a:t>‹#›</a:t>
            </a:fld>
            <a:endParaRPr lang="zh-TW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555586"/>
      </p:ext>
    </p:extLst>
  </p:cSld>
  <p:clrMapOvr>
    <a:masterClrMapping/>
  </p:clrMapOvr>
  <p:transition spd="med">
    <p:fade/>
  </p:transition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end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450" y="0"/>
            <a:ext cx="4400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標題 1"/>
          <p:cNvSpPr>
            <a:spLocks noGrp="1"/>
          </p:cNvSpPr>
          <p:nvPr>
            <p:ph type="ctrTitle"/>
          </p:nvPr>
        </p:nvSpPr>
        <p:spPr>
          <a:xfrm>
            <a:off x="685802" y="764704"/>
            <a:ext cx="4606280" cy="4032448"/>
          </a:xfrm>
        </p:spPr>
        <p:txBody>
          <a:bodyPr>
            <a:noAutofit/>
          </a:bodyPr>
          <a:lstStyle>
            <a:lvl1pPr algn="l">
              <a:defRPr sz="3323" baseline="0">
                <a:solidFill>
                  <a:srgbClr val="0087DC"/>
                </a:solidFill>
                <a:latin typeface="+mj-ea"/>
                <a:ea typeface="+mj-ea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16583822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75" y="6245225"/>
            <a:ext cx="2133942" cy="476250"/>
          </a:xfrm>
          <a:prstGeom prst="rect">
            <a:avLst/>
          </a:prstGeom>
        </p:spPr>
        <p:txBody>
          <a:bodyPr lIns="83978" tIns="41989" rIns="83978" bIns="41989"/>
          <a:lstStyle>
            <a:lvl1pPr>
              <a:defRPr>
                <a:latin typeface="Arial" pitchFamily="34" charset="0"/>
                <a:ea typeface="新細明體" pitchFamily="18" charset="-120"/>
              </a:defRPr>
            </a:lvl1pPr>
          </a:lstStyle>
          <a:p>
            <a:pPr eaLnBrk="0" hangingPunct="0"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3236" y="6245225"/>
            <a:ext cx="2897529" cy="476250"/>
          </a:xfrm>
          <a:prstGeom prst="rect">
            <a:avLst/>
          </a:prstGeom>
        </p:spPr>
        <p:txBody>
          <a:bodyPr lIns="83978" tIns="41989" rIns="83978" bIns="41989"/>
          <a:lstStyle>
            <a:lvl1pPr>
              <a:defRPr>
                <a:latin typeface="Arial" pitchFamily="34" charset="0"/>
                <a:ea typeface="新細明體" pitchFamily="18" charset="-120"/>
              </a:defRPr>
            </a:lvl1pPr>
          </a:lstStyle>
          <a:p>
            <a:pPr eaLnBrk="0" hangingPunct="0"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636202" y="6308739"/>
            <a:ext cx="213247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hangingPunct="0">
              <a:defRPr/>
            </a:pPr>
            <a:fld id="{CC610513-C9EE-4BC9-902F-AF92DDBD372B}" type="slidenum">
              <a:rPr lang="en-US" altLang="zh-TW">
                <a:solidFill>
                  <a:prstClr val="black"/>
                </a:solidFill>
                <a:latin typeface="Arial" panose="020B0604020202020204" pitchFamily="34" charset="0"/>
              </a:rPr>
              <a:pPr eaLnBrk="0" hangingPunct="0">
                <a:defRPr/>
              </a:pPr>
              <a:t>‹#›</a:t>
            </a:fld>
            <a:endParaRPr lang="en-US" altLang="zh-TW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115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end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450" y="0"/>
            <a:ext cx="4400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標題 1"/>
          <p:cNvSpPr>
            <a:spLocks noGrp="1"/>
          </p:cNvSpPr>
          <p:nvPr>
            <p:ph type="ctrTitle"/>
          </p:nvPr>
        </p:nvSpPr>
        <p:spPr>
          <a:xfrm>
            <a:off x="685802" y="764704"/>
            <a:ext cx="4606280" cy="4032448"/>
          </a:xfrm>
        </p:spPr>
        <p:txBody>
          <a:bodyPr>
            <a:noAutofit/>
          </a:bodyPr>
          <a:lstStyle>
            <a:lvl1pPr algn="l">
              <a:defRPr sz="3323" baseline="0">
                <a:solidFill>
                  <a:srgbClr val="0087DC"/>
                </a:solidFill>
                <a:latin typeface="+mj-ea"/>
                <a:ea typeface="+mj-ea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588230660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636202" y="6308727"/>
            <a:ext cx="213247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hangingPunct="0">
              <a:defRPr/>
            </a:pPr>
            <a:fld id="{7D42F17F-316B-40C7-A73A-CD5B5B462866}" type="slidenum">
              <a:rPr lang="zh-TW" altLang="en-US">
                <a:solidFill>
                  <a:prstClr val="black"/>
                </a:solidFill>
                <a:latin typeface="Arial" panose="020B0604020202020204" pitchFamily="34" charset="0"/>
              </a:rPr>
              <a:pPr eaLnBrk="0" hangingPunct="0">
                <a:defRPr/>
              </a:pPr>
              <a:t>‹#›</a:t>
            </a:fld>
            <a:endParaRPr lang="zh-TW" altLang="en-US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827977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062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1846">
                <a:solidFill>
                  <a:srgbClr val="FFFFFF"/>
                </a:solidFill>
              </a:defRPr>
            </a:lvl1pPr>
            <a:lvl2pPr marL="422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4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10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54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76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712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5295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44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86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062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9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1846">
                <a:solidFill>
                  <a:srgbClr val="FFFFFF"/>
                </a:solidFill>
              </a:defRPr>
            </a:lvl1pPr>
            <a:lvl2pPr marL="422041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415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0975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215" b="0">
                <a:solidFill>
                  <a:schemeClr val="tx2"/>
                </a:solidFill>
                <a:latin typeface="+mj-lt"/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8" y="3429012"/>
            <a:ext cx="3820055" cy="2697163"/>
          </a:xfrm>
        </p:spPr>
        <p:txBody>
          <a:bodyPr/>
          <a:lstStyle>
            <a:lvl1pPr>
              <a:defRPr sz="1846"/>
            </a:lvl1pPr>
            <a:lvl2pPr>
              <a:defRPr sz="1662"/>
            </a:lvl2pPr>
            <a:lvl3pPr>
              <a:defRPr sz="1477"/>
            </a:lvl3pPr>
            <a:lvl4pPr>
              <a:defRPr sz="1292"/>
            </a:lvl4pPr>
            <a:lvl5pPr>
              <a:defRPr sz="1292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215" b="0" i="0">
                <a:solidFill>
                  <a:schemeClr val="tx2"/>
                </a:solidFill>
                <a:latin typeface="+mj-lt"/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12"/>
            <a:ext cx="3822192" cy="2697163"/>
          </a:xfrm>
        </p:spPr>
        <p:txBody>
          <a:bodyPr/>
          <a:lstStyle>
            <a:lvl1pPr>
              <a:defRPr sz="1846"/>
            </a:lvl1pPr>
            <a:lvl2pPr>
              <a:defRPr sz="1662"/>
            </a:lvl2pPr>
            <a:lvl3pPr>
              <a:defRPr sz="1477"/>
            </a:lvl3pPr>
            <a:lvl4pPr>
              <a:defRPr sz="1292"/>
            </a:lvl4pPr>
            <a:lvl5pPr>
              <a:defRPr sz="1292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0587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4870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715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12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554"/>
              </a:spcAft>
              <a:buNone/>
              <a:defRPr sz="1662">
                <a:solidFill>
                  <a:schemeClr val="tx2"/>
                </a:solidFill>
              </a:defRPr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2954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031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1846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662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477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477">
                <a:solidFill>
                  <a:schemeClr val="tx2"/>
                </a:solidFill>
              </a:defRPr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2187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61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585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9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662">
                <a:solidFill>
                  <a:srgbClr val="FFFFFF"/>
                </a:solidFill>
              </a:defRPr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2954">
                <a:solidFill>
                  <a:schemeClr val="bg1"/>
                </a:solidFill>
              </a:defRPr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0145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552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3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3347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elta_logo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95" y="333375"/>
            <a:ext cx="1396511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12057" y="1988840"/>
            <a:ext cx="6513954" cy="3888432"/>
          </a:xfrm>
        </p:spPr>
        <p:txBody>
          <a:bodyPr>
            <a:normAutofit/>
          </a:bodyPr>
          <a:lstStyle>
            <a:lvl1pPr marL="263776" indent="-263776">
              <a:lnSpc>
                <a:spcPts val="1662"/>
              </a:lnSpc>
              <a:spcBef>
                <a:spcPts val="2031"/>
              </a:spcBef>
              <a:buFont typeface="Arial" pitchFamily="34" charset="0"/>
              <a:buChar char="•"/>
              <a:defRPr sz="2585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22041" indent="0">
              <a:buNone/>
              <a:defRPr sz="2585">
                <a:solidFill>
                  <a:schemeClr val="tx1"/>
                </a:solidFill>
              </a:defRPr>
            </a:lvl2pPr>
            <a:lvl3pPr marL="844083" indent="0">
              <a:buNone/>
              <a:defRPr sz="2585">
                <a:solidFill>
                  <a:schemeClr val="tx1"/>
                </a:solidFill>
              </a:defRPr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312056" y="404664"/>
            <a:ext cx="6447486" cy="1224136"/>
          </a:xfrm>
        </p:spPr>
        <p:txBody>
          <a:bodyPr>
            <a:noAutofit/>
          </a:bodyPr>
          <a:lstStyle>
            <a:lvl1pPr algn="l">
              <a:defRPr sz="2954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635620" y="630873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108">
                <a:solidFill>
                  <a:srgbClr val="898989"/>
                </a:solidFill>
              </a:defRPr>
            </a:lvl1pPr>
          </a:lstStyle>
          <a:p>
            <a:fld id="{27194112-A8C5-48F5-9FC9-BDCA5E662D7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7653789"/>
      </p:ext>
    </p:extLst>
  </p:cSld>
  <p:clrMapOvr>
    <a:masterClrMapping/>
  </p:clrMapOvr>
  <p:transition spd="med">
    <p:fade/>
  </p:transition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59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031">
                <a:solidFill>
                  <a:schemeClr val="tx2"/>
                </a:solidFill>
              </a:defRPr>
            </a:lvl1pPr>
            <a:lvl2pPr marL="422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4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10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54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76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8" y="3132290"/>
            <a:ext cx="7175351" cy="1793167"/>
          </a:xfrm>
          <a:effectLst/>
        </p:spPr>
        <p:txBody>
          <a:bodyPr>
            <a:noAutofit/>
          </a:bodyPr>
          <a:lstStyle>
            <a:lvl1pPr marL="590858" indent="-422041" algn="l">
              <a:defRPr sz="4985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49631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89589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246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43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1846">
                <a:solidFill>
                  <a:schemeClr val="tx2"/>
                </a:solidFill>
              </a:defRPr>
            </a:lvl1pPr>
            <a:lvl2pPr marL="422041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29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8626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7821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215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662"/>
            </a:lvl1pPr>
            <a:lvl2pPr>
              <a:defRPr sz="1662"/>
            </a:lvl2pPr>
            <a:lvl3pPr>
              <a:defRPr sz="1477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215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marL="0" lvl="0" indent="0" algn="ctr" defTabSz="844083" rtl="0" eaLnBrk="1" latinLnBrk="0" hangingPunct="1">
              <a:spcBef>
                <a:spcPct val="20000"/>
              </a:spcBef>
              <a:spcAft>
                <a:spcPts val="277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662"/>
            </a:lvl1pPr>
            <a:lvl2pPr>
              <a:defRPr sz="1662"/>
            </a:lvl2pPr>
            <a:lvl3pPr>
              <a:defRPr sz="1477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2314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0342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4118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14"/>
            <a:ext cx="3636085" cy="1258493"/>
          </a:xfrm>
          <a:effectLst/>
        </p:spPr>
        <p:txBody>
          <a:bodyPr anchor="b">
            <a:noAutofit/>
          </a:bodyPr>
          <a:lstStyle>
            <a:lvl1pPr marL="211021" indent="-211021" algn="l">
              <a:defRPr sz="2585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22" y="731520"/>
            <a:ext cx="4017085" cy="4894730"/>
          </a:xfrm>
        </p:spPr>
        <p:txBody>
          <a:bodyPr anchor="ctr"/>
          <a:lstStyle>
            <a:lvl1pPr>
              <a:defRPr sz="2031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292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5868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1846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68817" indent="-168817">
              <a:buFont typeface="Georgia" pitchFamily="18" charset="0"/>
              <a:buChar char="*"/>
              <a:defRPr sz="1477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246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48221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2707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31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7" y="731533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4457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elta_logo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95" y="333375"/>
            <a:ext cx="1396511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12057" y="1988840"/>
            <a:ext cx="6513954" cy="3888432"/>
          </a:xfrm>
        </p:spPr>
        <p:txBody>
          <a:bodyPr>
            <a:normAutofit/>
          </a:bodyPr>
          <a:lstStyle>
            <a:lvl1pPr marL="263776" indent="-263776">
              <a:lnSpc>
                <a:spcPts val="1662"/>
              </a:lnSpc>
              <a:spcBef>
                <a:spcPts val="2031"/>
              </a:spcBef>
              <a:buFont typeface="Arial" pitchFamily="34" charset="0"/>
              <a:buChar char="•"/>
              <a:defRPr sz="2585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22041" indent="0">
              <a:buNone/>
              <a:defRPr sz="2585">
                <a:solidFill>
                  <a:schemeClr val="tx1"/>
                </a:solidFill>
              </a:defRPr>
            </a:lvl2pPr>
            <a:lvl3pPr marL="844083" indent="0">
              <a:buNone/>
              <a:defRPr sz="2585">
                <a:solidFill>
                  <a:schemeClr val="tx1"/>
                </a:solidFill>
              </a:defRPr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312056" y="404664"/>
            <a:ext cx="6447486" cy="1224136"/>
          </a:xfrm>
        </p:spPr>
        <p:txBody>
          <a:bodyPr>
            <a:noAutofit/>
          </a:bodyPr>
          <a:lstStyle>
            <a:lvl1pPr algn="l">
              <a:defRPr sz="2954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635620" y="630873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108">
                <a:solidFill>
                  <a:srgbClr val="898989"/>
                </a:solidFill>
              </a:defRPr>
            </a:lvl1pPr>
          </a:lstStyle>
          <a:p>
            <a:fld id="{27194112-A8C5-48F5-9FC9-BDCA5E662D7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6764131"/>
      </p:ext>
    </p:extLst>
  </p:cSld>
  <p:clrMapOvr>
    <a:masterClrMapping/>
  </p:clrMapOvr>
  <p:transition spd="med">
    <p:fade/>
  </p:transition>
  <p:hf hdr="0" ft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10"/>
          <p:cNvSpPr txBox="1">
            <a:spLocks noChangeArrowheads="1"/>
          </p:cNvSpPr>
          <p:nvPr userDrawn="1"/>
        </p:nvSpPr>
        <p:spPr bwMode="auto">
          <a:xfrm>
            <a:off x="323857" y="6579202"/>
            <a:ext cx="1655885" cy="234360"/>
          </a:xfrm>
          <a:prstGeom prst="rect">
            <a:avLst/>
          </a:prstGeom>
          <a:noFill/>
          <a:ln>
            <a:noFill/>
          </a:ln>
          <a:extLst/>
        </p:spPr>
        <p:txBody>
          <a:bodyPr anchor="b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kumimoji="0" lang="en-US" altLang="zh-TW" sz="923">
                <a:solidFill>
                  <a:srgbClr val="4D4D4D"/>
                </a:solidFill>
              </a:rPr>
              <a:t>Delta Confidential</a:t>
            </a:r>
            <a:endParaRPr kumimoji="0" lang="zh-TW" altLang="en-US" sz="923">
              <a:solidFill>
                <a:srgbClr val="4D4D4D"/>
              </a:solidFill>
            </a:endParaRPr>
          </a:p>
        </p:txBody>
      </p:sp>
      <p:pic>
        <p:nvPicPr>
          <p:cNvPr id="5" name="Picture 7" descr="delta_logo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95" y="333375"/>
            <a:ext cx="1396511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12057" y="1988840"/>
            <a:ext cx="6513954" cy="3888432"/>
          </a:xfrm>
        </p:spPr>
        <p:txBody>
          <a:bodyPr>
            <a:normAutofit/>
          </a:bodyPr>
          <a:lstStyle>
            <a:lvl1pPr marL="263776" indent="-263776">
              <a:lnSpc>
                <a:spcPts val="1662"/>
              </a:lnSpc>
              <a:spcBef>
                <a:spcPts val="2031"/>
              </a:spcBef>
              <a:buFont typeface="Arial" pitchFamily="34" charset="0"/>
              <a:buChar char="•"/>
              <a:defRPr sz="2585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22041" indent="0">
              <a:buNone/>
              <a:defRPr sz="2585">
                <a:solidFill>
                  <a:schemeClr val="tx1"/>
                </a:solidFill>
              </a:defRPr>
            </a:lvl2pPr>
            <a:lvl3pPr marL="844083" indent="0">
              <a:buNone/>
              <a:defRPr sz="2585">
                <a:solidFill>
                  <a:schemeClr val="tx1"/>
                </a:solidFill>
              </a:defRPr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312056" y="404664"/>
            <a:ext cx="6447486" cy="1224136"/>
          </a:xfrm>
        </p:spPr>
        <p:txBody>
          <a:bodyPr>
            <a:noAutofit/>
          </a:bodyPr>
          <a:lstStyle>
            <a:lvl1pPr algn="l">
              <a:defRPr sz="2954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635620" y="630873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108">
                <a:solidFill>
                  <a:srgbClr val="898989"/>
                </a:solidFill>
              </a:defRPr>
            </a:lvl1pPr>
          </a:lstStyle>
          <a:p>
            <a:fld id="{27194112-A8C5-48F5-9FC9-BDCA5E662D7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9518787"/>
      </p:ext>
    </p:extLst>
  </p:cSld>
  <p:clrMapOvr>
    <a:masterClrMapping/>
  </p:clrMapOvr>
  <p:transition spd="med">
    <p:fade/>
  </p:transition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1125544"/>
            <a:ext cx="519430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707" r:id="rId4"/>
  </p:sldLayoutIdLst>
  <p:transition spd="med">
    <p:fade/>
  </p:transition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rgbClr val="0087DC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標題版面配置區 1"/>
          <p:cNvSpPr>
            <a:spLocks noGrp="1"/>
          </p:cNvSpPr>
          <p:nvPr>
            <p:ph type="title"/>
          </p:nvPr>
        </p:nvSpPr>
        <p:spPr bwMode="auto">
          <a:xfrm>
            <a:off x="533400" y="549288"/>
            <a:ext cx="5244612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7281" y="5805501"/>
            <a:ext cx="3855426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To learn more about Delta, </a:t>
            </a:r>
          </a:p>
          <a:p>
            <a:pPr lvl="0"/>
            <a:r>
              <a:rPr lang="en-US" altLang="zh-TW"/>
              <a:t>please visit www.deltaww.com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4428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23" kern="1200">
          <a:solidFill>
            <a:srgbClr val="0087DC"/>
          </a:solidFill>
          <a:latin typeface="Arial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23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23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23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23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5pPr>
      <a:lvl6pPr marL="422041" algn="l" rtl="0" fontAlgn="base">
        <a:spcBef>
          <a:spcPct val="0"/>
        </a:spcBef>
        <a:spcAft>
          <a:spcPct val="0"/>
        </a:spcAft>
        <a:defRPr sz="3323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6pPr>
      <a:lvl7pPr marL="844083" algn="l" rtl="0" fontAlgn="base">
        <a:spcBef>
          <a:spcPct val="0"/>
        </a:spcBef>
        <a:spcAft>
          <a:spcPct val="0"/>
        </a:spcAft>
        <a:defRPr sz="3323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7pPr>
      <a:lvl8pPr marL="1266124" algn="l" rtl="0" fontAlgn="base">
        <a:spcBef>
          <a:spcPct val="0"/>
        </a:spcBef>
        <a:spcAft>
          <a:spcPct val="0"/>
        </a:spcAft>
        <a:defRPr sz="3323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8pPr>
      <a:lvl9pPr marL="1688165" algn="l" rtl="0" fontAlgn="base">
        <a:spcBef>
          <a:spcPct val="0"/>
        </a:spcBef>
        <a:spcAft>
          <a:spcPct val="0"/>
        </a:spcAft>
        <a:defRPr sz="3323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9pPr>
    </p:titleStyle>
    <p:bodyStyle>
      <a:lvl1pPr marL="316531" indent="-31653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292" kern="1200">
          <a:solidFill>
            <a:srgbClr val="0087DC"/>
          </a:solidFill>
          <a:latin typeface="Arial" pitchFamily="34" charset="0"/>
          <a:ea typeface="+mn-ea"/>
          <a:cs typeface="+mn-cs"/>
        </a:defRPr>
      </a:lvl1pPr>
      <a:lvl2pPr marL="685817" indent="-263776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585" kern="1200">
          <a:solidFill>
            <a:schemeClr val="tx1"/>
          </a:solidFill>
          <a:latin typeface="Arial" pitchFamily="34" charset="0"/>
          <a:ea typeface="+mn-ea"/>
          <a:cs typeface="+mn-cs"/>
        </a:defRPr>
      </a:lvl2pPr>
      <a:lvl3pPr marL="1055103" indent="-21102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Arial" pitchFamily="34" charset="0"/>
          <a:ea typeface="+mn-ea"/>
          <a:cs typeface="+mn-cs"/>
        </a:defRPr>
      </a:lvl3pPr>
      <a:lvl4pPr marL="1477145" indent="-21102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846" kern="1200">
          <a:solidFill>
            <a:schemeClr val="tx1"/>
          </a:solidFill>
          <a:latin typeface="Arial" pitchFamily="34" charset="0"/>
          <a:ea typeface="+mn-ea"/>
          <a:cs typeface="+mn-cs"/>
        </a:defRPr>
      </a:lvl4pPr>
      <a:lvl5pPr marL="1899186" indent="-21102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846" kern="1200">
          <a:solidFill>
            <a:schemeClr val="tx1"/>
          </a:solidFill>
          <a:latin typeface="Arial" pitchFamily="34" charset="0"/>
          <a:ea typeface="+mn-ea"/>
          <a:cs typeface="+mn-cs"/>
        </a:defRPr>
      </a:lvl5pPr>
      <a:lvl6pPr marL="2321227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>
                <a:solidFill>
                  <a:prstClr val="black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76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23">
                <a:solidFill>
                  <a:schemeClr val="tx2"/>
                </a:solidFill>
              </a:defRPr>
            </a:lvl1pPr>
          </a:lstStyle>
          <a:p>
            <a:pPr eaLnBrk="0" hangingPunct="0"/>
            <a:fld id="{9D1D110F-3F4E-48D9-B8AA-5D0E825AFDBA}" type="datetime1">
              <a:rPr lang="en-US" smtClean="0">
                <a:solidFill>
                  <a:srgbClr val="073E87"/>
                </a:solidFill>
                <a:latin typeface="Arial" panose="020B0604020202020204" pitchFamily="34" charset="0"/>
              </a:rPr>
              <a:pPr eaLnBrk="0" hangingPunct="0"/>
              <a:t>4/17/2018</a:t>
            </a:fld>
            <a:endParaRPr lang="en-US">
              <a:solidFill>
                <a:srgbClr val="073E87"/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44" y="6250176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23">
                <a:solidFill>
                  <a:schemeClr val="tx2"/>
                </a:solidFill>
              </a:defRPr>
            </a:lvl1pPr>
          </a:lstStyle>
          <a:p>
            <a:pPr eaLnBrk="0" hangingPunct="0"/>
            <a:endParaRPr lang="en-US" dirty="0">
              <a:solidFill>
                <a:srgbClr val="073E87"/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93" y="6250175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23">
                <a:solidFill>
                  <a:schemeClr val="tx2"/>
                </a:solidFill>
              </a:defRPr>
            </a:lvl1pPr>
          </a:lstStyle>
          <a:p>
            <a:pPr eaLnBrk="0" hangingPunct="0"/>
            <a:fld id="{687D7A59-36E2-48B9-B146-C1E59501F63F}" type="slidenum">
              <a:rPr lang="en-US" smtClean="0">
                <a:solidFill>
                  <a:srgbClr val="073E87"/>
                </a:solidFill>
                <a:latin typeface="Arial" panose="020B0604020202020204" pitchFamily="34" charset="0"/>
              </a:rPr>
              <a:pPr eaLnBrk="0" hangingPunct="0"/>
              <a:t>‹#›</a:t>
            </a:fld>
            <a:endParaRPr lang="en-US">
              <a:solidFill>
                <a:srgbClr val="073E87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70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69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</p:sldLayoutIdLst>
  <p:txStyles>
    <p:titleStyle>
      <a:lvl1pPr algn="ctr" defTabSz="844083" rtl="0" eaLnBrk="1" latinLnBrk="0" hangingPunct="1">
        <a:spcBef>
          <a:spcPct val="0"/>
        </a:spcBef>
        <a:buNone/>
        <a:defRPr sz="4062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3225" indent="-253225" algn="l" defTabSz="8440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15" kern="1200">
          <a:solidFill>
            <a:schemeClr val="tx2"/>
          </a:solidFill>
          <a:latin typeface="+mn-lt"/>
          <a:ea typeface="+mn-ea"/>
          <a:cs typeface="+mn-cs"/>
        </a:defRPr>
      </a:lvl1pPr>
      <a:lvl2pPr marL="531948" indent="-253225" algn="l" defTabSz="8440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31" kern="1200">
          <a:solidFill>
            <a:schemeClr val="tx2"/>
          </a:solidFill>
          <a:latin typeface="+mn-lt"/>
          <a:ea typeface="+mn-ea"/>
          <a:cs typeface="+mn-cs"/>
        </a:defRPr>
      </a:lvl2pPr>
      <a:lvl3pPr marL="789863" indent="-211021" algn="l" defTabSz="8440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46" kern="1200">
          <a:solidFill>
            <a:schemeClr val="tx2"/>
          </a:solidFill>
          <a:latin typeface="+mn-lt"/>
          <a:ea typeface="+mn-ea"/>
          <a:cs typeface="+mn-cs"/>
        </a:defRPr>
      </a:lvl3pPr>
      <a:lvl4pPr marL="1055103" indent="-211021" algn="l" defTabSz="8440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62" kern="1200">
          <a:solidFill>
            <a:schemeClr val="tx2"/>
          </a:solidFill>
          <a:latin typeface="+mn-lt"/>
          <a:ea typeface="+mn-ea"/>
          <a:cs typeface="+mn-cs"/>
        </a:defRPr>
      </a:lvl4pPr>
      <a:lvl5pPr marL="1350532" indent="-211021" algn="l" defTabSz="8440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477" kern="1200">
          <a:solidFill>
            <a:schemeClr val="tx2"/>
          </a:solidFill>
          <a:latin typeface="+mn-lt"/>
          <a:ea typeface="+mn-ea"/>
          <a:cs typeface="+mn-cs"/>
        </a:defRPr>
      </a:lvl5pPr>
      <a:lvl6pPr marL="1645961" indent="-211021" algn="l" defTabSz="844083" rtl="0" eaLnBrk="1" latinLnBrk="0" hangingPunct="1">
        <a:spcBef>
          <a:spcPts val="354"/>
        </a:spcBef>
        <a:buClr>
          <a:schemeClr val="accent1"/>
        </a:buClr>
        <a:buFont typeface="Symbol" pitchFamily="18" charset="2"/>
        <a:buChar char="*"/>
        <a:defRPr sz="1292" kern="1200">
          <a:solidFill>
            <a:schemeClr val="tx2"/>
          </a:solidFill>
          <a:latin typeface="+mn-lt"/>
          <a:ea typeface="+mn-ea"/>
          <a:cs typeface="+mn-cs"/>
        </a:defRPr>
      </a:lvl6pPr>
      <a:lvl7pPr marL="1941390" indent="-211021" algn="l" defTabSz="844083" rtl="0" eaLnBrk="1" latinLnBrk="0" hangingPunct="1">
        <a:spcBef>
          <a:spcPts val="354"/>
        </a:spcBef>
        <a:buClr>
          <a:schemeClr val="accent1"/>
        </a:buClr>
        <a:buFont typeface="Symbol" pitchFamily="18" charset="2"/>
        <a:buChar char="*"/>
        <a:defRPr sz="1292" kern="1200">
          <a:solidFill>
            <a:schemeClr val="tx2"/>
          </a:solidFill>
          <a:latin typeface="+mn-lt"/>
          <a:ea typeface="+mn-ea"/>
          <a:cs typeface="+mn-cs"/>
        </a:defRPr>
      </a:lvl7pPr>
      <a:lvl8pPr marL="2236819" indent="-211021" algn="l" defTabSz="844083" rtl="0" eaLnBrk="1" latinLnBrk="0" hangingPunct="1">
        <a:spcBef>
          <a:spcPts val="354"/>
        </a:spcBef>
        <a:buClr>
          <a:schemeClr val="accent1"/>
        </a:buClr>
        <a:buFont typeface="Symbol" pitchFamily="18" charset="2"/>
        <a:buChar char="*"/>
        <a:defRPr sz="1292" kern="1200">
          <a:solidFill>
            <a:schemeClr val="tx2"/>
          </a:solidFill>
          <a:latin typeface="+mn-lt"/>
          <a:ea typeface="+mn-ea"/>
          <a:cs typeface="+mn-cs"/>
        </a:defRPr>
      </a:lvl8pPr>
      <a:lvl9pPr marL="2532248" indent="-211021" algn="l" defTabSz="844083" rtl="0" eaLnBrk="1" latinLnBrk="0" hangingPunct="1">
        <a:spcBef>
          <a:spcPts val="354"/>
        </a:spcBef>
        <a:buClr>
          <a:schemeClr val="accent1"/>
        </a:buClr>
        <a:buFont typeface="Symbol" pitchFamily="18" charset="2"/>
        <a:buChar char="*"/>
        <a:defRPr sz="1292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14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15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eaLnBrk="0" hangingPunct="0"/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</a:rPr>
              <a:pPr eaLnBrk="0" hangingPunct="0"/>
              <a:t>4/17/2018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6" y="6172214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15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eaLnBrk="0" hangingPunct="0"/>
            <a:endParaRPr lang="en-US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14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eaLnBrk="0" hangingPunct="0"/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</a:rPr>
              <a:pPr eaLnBrk="0" hangingPunct="0"/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550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  <p:sldLayoutId id="2147483740" r:id="rId13"/>
  </p:sldLayoutIdLst>
  <p:txStyles>
    <p:titleStyle>
      <a:lvl1pPr marL="295429" indent="-295429" algn="r" defTabSz="844083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246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1021" indent="-168817" algn="l" defTabSz="844083" rtl="0" eaLnBrk="1" latinLnBrk="0" hangingPunct="1">
        <a:spcBef>
          <a:spcPct val="20000"/>
        </a:spcBef>
        <a:spcAft>
          <a:spcPts val="27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3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06450" indent="-168817" algn="l" defTabSz="844083" rtl="0" eaLnBrk="1" latinLnBrk="0" hangingPunct="1">
        <a:spcBef>
          <a:spcPct val="20000"/>
        </a:spcBef>
        <a:spcAft>
          <a:spcPts val="27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46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759674" indent="-168817" algn="l" defTabSz="844083" rtl="0" eaLnBrk="1" latinLnBrk="0" hangingPunct="1">
        <a:spcBef>
          <a:spcPct val="20000"/>
        </a:spcBef>
        <a:spcAft>
          <a:spcPts val="27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6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12899" indent="-168817" algn="l" defTabSz="844083" rtl="0" eaLnBrk="1" latinLnBrk="0" hangingPunct="1">
        <a:spcBef>
          <a:spcPct val="20000"/>
        </a:spcBef>
        <a:spcAft>
          <a:spcPts val="27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7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283006" indent="-168817" algn="l" defTabSz="844083" rtl="0" eaLnBrk="1" latinLnBrk="0" hangingPunct="1">
        <a:spcBef>
          <a:spcPct val="20000"/>
        </a:spcBef>
        <a:spcAft>
          <a:spcPts val="27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29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536230" indent="-168817" algn="l" defTabSz="844083" rtl="0" eaLnBrk="1" latinLnBrk="0" hangingPunct="1">
        <a:spcBef>
          <a:spcPct val="20000"/>
        </a:spcBef>
        <a:spcAft>
          <a:spcPts val="27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29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814778" indent="-168817" algn="l" defTabSz="844083" rtl="0" eaLnBrk="1" latinLnBrk="0" hangingPunct="1">
        <a:spcBef>
          <a:spcPct val="20000"/>
        </a:spcBef>
        <a:spcAft>
          <a:spcPts val="27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29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10207" indent="-168817" algn="l" defTabSz="844083" rtl="0" eaLnBrk="1" latinLnBrk="0" hangingPunct="1">
        <a:spcBef>
          <a:spcPct val="20000"/>
        </a:spcBef>
        <a:spcAft>
          <a:spcPts val="27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29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388754" indent="-168817" algn="l" defTabSz="844083" rtl="0" eaLnBrk="1" latinLnBrk="0" hangingPunct="1">
        <a:spcBef>
          <a:spcPct val="20000"/>
        </a:spcBef>
        <a:spcAft>
          <a:spcPts val="27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29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11" Type="http://schemas.openxmlformats.org/officeDocument/2006/relationships/image" Target="../media/image40.png"/><Relationship Id="rId5" Type="http://schemas.openxmlformats.org/officeDocument/2006/relationships/image" Target="../media/image34.jpe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6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59.png"/><Relationship Id="rId4" Type="http://schemas.openxmlformats.org/officeDocument/2006/relationships/oleObject" Target="../embeddings/oleObject2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1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notesSlide" Target="../notesSlides/notesSlide33.xml"/><Relationship Id="rId7" Type="http://schemas.openxmlformats.org/officeDocument/2006/relationships/diagramLayout" Target="../diagrams/layout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diagramData" Target="../diagrams/data2.xml"/><Relationship Id="rId11" Type="http://schemas.openxmlformats.org/officeDocument/2006/relationships/image" Target="../media/image65.jpeg"/><Relationship Id="rId5" Type="http://schemas.openxmlformats.org/officeDocument/2006/relationships/image" Target="../media/image62.png"/><Relationship Id="rId10" Type="http://schemas.microsoft.com/office/2007/relationships/diagramDrawing" Target="../diagrams/drawing2.xml"/><Relationship Id="rId4" Type="http://schemas.openxmlformats.org/officeDocument/2006/relationships/oleObject" Target="../embeddings/oleObject5.bin"/><Relationship Id="rId9" Type="http://schemas.openxmlformats.org/officeDocument/2006/relationships/diagramColors" Target="../diagrams/colors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6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68.png"/><Relationship Id="rId5" Type="http://schemas.openxmlformats.org/officeDocument/2006/relationships/oleObject" Target="../embeddings/oleObject8.bin"/><Relationship Id="rId4" Type="http://schemas.openxmlformats.org/officeDocument/2006/relationships/image" Target="../media/image6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6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70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openxmlformats.org/officeDocument/2006/relationships/image" Target="../media/image83.jpeg"/><Relationship Id="rId7" Type="http://schemas.openxmlformats.org/officeDocument/2006/relationships/image" Target="../media/image87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90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7" Type="http://schemas.openxmlformats.org/officeDocument/2006/relationships/image" Target="../media/image9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png"/><Relationship Id="rId5" Type="http://schemas.openxmlformats.org/officeDocument/2006/relationships/image" Target="../media/image93.jpeg"/><Relationship Id="rId4" Type="http://schemas.openxmlformats.org/officeDocument/2006/relationships/image" Target="../media/image50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7" Type="http://schemas.openxmlformats.org/officeDocument/2006/relationships/image" Target="../media/image9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eg"/><Relationship Id="rId5" Type="http://schemas.openxmlformats.org/officeDocument/2006/relationships/image" Target="../media/image50.jpeg"/><Relationship Id="rId4" Type="http://schemas.openxmlformats.org/officeDocument/2006/relationships/image" Target="../media/image92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png"/><Relationship Id="rId5" Type="http://schemas.openxmlformats.org/officeDocument/2006/relationships/image" Target="../media/image95.png"/><Relationship Id="rId4" Type="http://schemas.openxmlformats.org/officeDocument/2006/relationships/image" Target="../media/image93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t=84&amp;v=9mA3v8y-bzw" TargetMode="External"/><Relationship Id="rId5" Type="http://schemas.openxmlformats.org/officeDocument/2006/relationships/image" Target="../media/image100.png"/><Relationship Id="rId4" Type="http://schemas.openxmlformats.org/officeDocument/2006/relationships/image" Target="../media/image99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jpeg"/><Relationship Id="rId5" Type="http://schemas.openxmlformats.org/officeDocument/2006/relationships/image" Target="../media/image103.jpeg"/><Relationship Id="rId4" Type="http://schemas.openxmlformats.org/officeDocument/2006/relationships/image" Target="../media/image102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ePypqyEcQZg" TargetMode="Externa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eg"/><Relationship Id="rId13" Type="http://schemas.openxmlformats.org/officeDocument/2006/relationships/image" Target="../media/image114.png"/><Relationship Id="rId3" Type="http://schemas.openxmlformats.org/officeDocument/2006/relationships/notesSlide" Target="../notesSlides/notesSlide43.xml"/><Relationship Id="rId7" Type="http://schemas.openxmlformats.org/officeDocument/2006/relationships/image" Target="../media/image108.jpeg"/><Relationship Id="rId12" Type="http://schemas.openxmlformats.org/officeDocument/2006/relationships/image" Target="../media/image113.gi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0.jpeg"/><Relationship Id="rId1" Type="http://schemas.openxmlformats.org/officeDocument/2006/relationships/vmlDrawing" Target="../drawings/vmlDrawing9.vml"/><Relationship Id="rId6" Type="http://schemas.openxmlformats.org/officeDocument/2006/relationships/image" Target="../media/image107.gif"/><Relationship Id="rId11" Type="http://schemas.openxmlformats.org/officeDocument/2006/relationships/image" Target="../media/image112.jpeg"/><Relationship Id="rId5" Type="http://schemas.openxmlformats.org/officeDocument/2006/relationships/image" Target="../media/image106.emf"/><Relationship Id="rId15" Type="http://schemas.openxmlformats.org/officeDocument/2006/relationships/image" Target="../media/image116.jpeg"/><Relationship Id="rId10" Type="http://schemas.openxmlformats.org/officeDocument/2006/relationships/image" Target="../media/image111.jpeg"/><Relationship Id="rId4" Type="http://schemas.openxmlformats.org/officeDocument/2006/relationships/package" Target="../embeddings/Microsoft_Excel_Worksheet.xlsx"/><Relationship Id="rId9" Type="http://schemas.openxmlformats.org/officeDocument/2006/relationships/image" Target="../media/image110.jpeg"/><Relationship Id="rId14" Type="http://schemas.openxmlformats.org/officeDocument/2006/relationships/image" Target="../media/image115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13" Type="http://schemas.openxmlformats.org/officeDocument/2006/relationships/image" Target="../media/image120.jpeg"/><Relationship Id="rId3" Type="http://schemas.openxmlformats.org/officeDocument/2006/relationships/notesSlide" Target="../notesSlides/notesSlide45.xml"/><Relationship Id="rId7" Type="http://schemas.openxmlformats.org/officeDocument/2006/relationships/image" Target="../media/image113.gif"/><Relationship Id="rId12" Type="http://schemas.openxmlformats.org/officeDocument/2006/relationships/image" Target="../media/image119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0.jpeg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12.jpeg"/><Relationship Id="rId11" Type="http://schemas.openxmlformats.org/officeDocument/2006/relationships/image" Target="../media/image118.emf"/><Relationship Id="rId5" Type="http://schemas.openxmlformats.org/officeDocument/2006/relationships/image" Target="../media/image108.jpeg"/><Relationship Id="rId15" Type="http://schemas.openxmlformats.org/officeDocument/2006/relationships/image" Target="../media/image122.png"/><Relationship Id="rId10" Type="http://schemas.openxmlformats.org/officeDocument/2006/relationships/package" Target="../embeddings/Microsoft_Excel_Worksheet1.xlsx"/><Relationship Id="rId4" Type="http://schemas.openxmlformats.org/officeDocument/2006/relationships/image" Target="../media/image107.gif"/><Relationship Id="rId9" Type="http://schemas.openxmlformats.org/officeDocument/2006/relationships/image" Target="../media/image116.jpeg"/><Relationship Id="rId14" Type="http://schemas.openxmlformats.org/officeDocument/2006/relationships/image" Target="../media/image121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5.jpeg"/><Relationship Id="rId4" Type="http://schemas.openxmlformats.org/officeDocument/2006/relationships/image" Target="../media/image124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7.jpe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ts.ua/rus/catshop/827/CNC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 idx="4294967295"/>
          </p:nvPr>
        </p:nvSpPr>
        <p:spPr>
          <a:xfrm>
            <a:off x="716573" y="1196976"/>
            <a:ext cx="7977554" cy="720725"/>
          </a:xfrm>
        </p:spPr>
        <p:txBody>
          <a:bodyPr/>
          <a:lstStyle/>
          <a:p>
            <a:r>
              <a:rPr lang="ru-RU" altLang="zh-CN" sz="48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ЧПУ </a:t>
            </a:r>
            <a:r>
              <a:rPr lang="en-US" altLang="zh-CN" sz="48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Delta Electronics</a:t>
            </a:r>
            <a:endParaRPr lang="zh-TW" altLang="en-US" sz="4800" dirty="0">
              <a:solidFill>
                <a:srgbClr val="00AEEF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3" name="Rectangle 2"/>
          <p:cNvSpPr txBox="1">
            <a:spLocks/>
          </p:cNvSpPr>
          <p:nvPr/>
        </p:nvSpPr>
        <p:spPr bwMode="auto">
          <a:xfrm>
            <a:off x="755574" y="2924944"/>
            <a:ext cx="8090951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r>
              <a:rPr kumimoji="0" lang="ru-RU" altLang="zh-CN" sz="18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Обзорная презентация.</a:t>
            </a:r>
            <a:endParaRPr kumimoji="0" lang="zh-TW" altLang="en-US" sz="1800" dirty="0">
              <a:solidFill>
                <a:srgbClr val="00AEEF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121568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7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35D7F801-8BB2-4AEE-9BB2-777D95E3A0BD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" name="Picture 3" descr="NC300series1_P_S_2011121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429000"/>
            <a:ext cx="6909018" cy="3575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1916832"/>
            <a:ext cx="55446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kumimoji="0" lang="ru-RU" altLang="zh-CN" sz="20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Обзор  ЧПУ </a:t>
            </a:r>
            <a:r>
              <a:rPr kumimoji="0" lang="en-US" altLang="zh-CN" sz="20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Delta Electronics</a:t>
            </a:r>
            <a:endParaRPr kumimoji="0" lang="ru-RU" altLang="zh-CN" sz="2000" dirty="0">
              <a:solidFill>
                <a:srgbClr val="00AEEF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altLang="zh-CN" sz="20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Монтаж и подключение</a:t>
            </a:r>
          </a:p>
          <a:p>
            <a:pPr marL="457200" indent="-457200">
              <a:buFont typeface="+mj-lt"/>
              <a:buAutoNum type="arabicPeriod"/>
            </a:pPr>
            <a:r>
              <a:rPr kumimoji="0" lang="ru-RU" altLang="zh-CN" sz="20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Первый пуск и первоначальные настройки</a:t>
            </a:r>
          </a:p>
          <a:p>
            <a:pPr marL="457200" indent="-457200">
              <a:buFont typeface="+mj-lt"/>
              <a:buAutoNum type="arabicPeriod"/>
            </a:pPr>
            <a:r>
              <a:rPr kumimoji="0" lang="ru-RU" altLang="zh-CN" sz="20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Управление ЧПУ. Работа с экранами</a:t>
            </a:r>
          </a:p>
          <a:p>
            <a:pPr marL="457200" indent="-457200">
              <a:buFont typeface="+mj-lt"/>
              <a:buAutoNum type="arabicPeriod"/>
            </a:pPr>
            <a:r>
              <a:rPr kumimoji="0" lang="ru-RU" altLang="zh-CN" sz="20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Встроенный ПЛК. Базовая программа.</a:t>
            </a:r>
          </a:p>
          <a:p>
            <a:pPr marL="457200" indent="-457200">
              <a:buFont typeface="+mj-lt"/>
              <a:buAutoNum type="arabicPeriod"/>
            </a:pPr>
            <a:r>
              <a:rPr kumimoji="0" lang="ru-RU" altLang="zh-CN" sz="20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Работа с </a:t>
            </a:r>
            <a:r>
              <a:rPr kumimoji="0" lang="en-US" altLang="zh-CN" sz="20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G-</a:t>
            </a:r>
            <a:r>
              <a:rPr kumimoji="0" lang="ru-RU" altLang="zh-CN" sz="20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кодами</a:t>
            </a:r>
          </a:p>
          <a:p>
            <a:pPr marL="457200" indent="-457200">
              <a:buFont typeface="+mj-lt"/>
              <a:buAutoNum type="arabicPeriod"/>
            </a:pPr>
            <a:r>
              <a:rPr kumimoji="0" lang="ru-RU" altLang="zh-CN" sz="20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Работа с М-командами и макропеременными</a:t>
            </a:r>
          </a:p>
          <a:p>
            <a:pPr marL="457200" indent="-457200">
              <a:buFont typeface="+mj-lt"/>
              <a:buAutoNum type="arabicPeriod"/>
            </a:pPr>
            <a:r>
              <a:rPr kumimoji="0" lang="ru-RU" altLang="zh-CN" sz="20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Примеры программ ПЛК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7151" y="903182"/>
            <a:ext cx="9086850" cy="599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323" tIns="43662" rIns="87323" bIns="43662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ru-RU" altLang="zh-TW" sz="3323" b="1" dirty="0">
                <a:solidFill>
                  <a:prstClr val="white"/>
                </a:solidFill>
                <a:latin typeface="Tahoma" panose="020B0604030504040204" pitchFamily="34" charset="0"/>
                <a:ea typeface="標楷體" pitchFamily="65" charset="-120"/>
              </a:rPr>
              <a:t>Введение</a:t>
            </a:r>
            <a:endParaRPr lang="zh-TW" altLang="en-US" sz="3323" b="1" dirty="0">
              <a:solidFill>
                <a:prstClr val="white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99574905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57151" y="903182"/>
            <a:ext cx="9086850" cy="599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323" tIns="43662" rIns="87323" bIns="43662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ru-RU" altLang="zh-TW" sz="3323" b="1" dirty="0">
                <a:solidFill>
                  <a:prstClr val="white"/>
                </a:solidFill>
                <a:latin typeface="Tahoma" panose="020B0604030504040204" pitchFamily="34" charset="0"/>
                <a:ea typeface="標楷體" pitchFamily="65" charset="-120"/>
              </a:rPr>
              <a:t>Содержание</a:t>
            </a:r>
            <a:endParaRPr lang="zh-TW" altLang="en-US" sz="3323" b="1" dirty="0">
              <a:solidFill>
                <a:prstClr val="white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2204864"/>
            <a:ext cx="749076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ЧПУ </a:t>
            </a:r>
            <a:r>
              <a:rPr lang="en-US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Delta Electronics</a:t>
            </a:r>
            <a:r>
              <a:rPr lang="ru-RU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kumimoji="0" lang="ru-RU" altLang="zh-CN" sz="32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Архитектура системы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altLang="zh-CN" sz="32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Варианты исполнения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kumimoji="0" lang="ru-RU" altLang="zh-CN" sz="32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Основные функции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kumimoji="0" lang="ru-RU" altLang="zh-CN" sz="32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Особенности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kumimoji="0" lang="ru-RU" altLang="zh-CN" sz="32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Программное обеспечение для ПК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kumimoji="0" lang="ru-RU" altLang="zh-CN" sz="3200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Область применения</a:t>
            </a:r>
          </a:p>
        </p:txBody>
      </p:sp>
    </p:spTree>
    <p:extLst>
      <p:ext uri="{BB962C8B-B14F-4D97-AF65-F5344CB8AC3E}">
        <p14:creationId xmlns:p14="http://schemas.microsoft.com/office/powerpoint/2010/main" val="2438277161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182085" y="2708920"/>
            <a:ext cx="6844812" cy="18445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388" tIns="44193" rIns="88388" bIns="44193"/>
          <a:lstStyle/>
          <a:p>
            <a:pPr algn="ctr"/>
            <a:r>
              <a:rPr kumimoji="0" lang="ru-RU" altLang="zh-CN" sz="4800" b="1" dirty="0">
                <a:solidFill>
                  <a:srgbClr val="00AEE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Архитектура ЧПУ </a:t>
            </a:r>
            <a:r>
              <a:rPr kumimoji="0" lang="en-US" altLang="zh-CN" sz="4800" b="1" dirty="0">
                <a:solidFill>
                  <a:srgbClr val="00AEE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Delta Electronics</a:t>
            </a:r>
            <a:endParaRPr kumimoji="0" lang="zh-TW" altLang="en-US" sz="4800" b="1" dirty="0">
              <a:solidFill>
                <a:srgbClr val="00AEEF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383510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158" y="2349500"/>
            <a:ext cx="6780334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4"/>
          <p:cNvSpPr txBox="1">
            <a:spLocks noChangeArrowheads="1"/>
          </p:cNvSpPr>
          <p:nvPr/>
        </p:nvSpPr>
        <p:spPr bwMode="auto">
          <a:xfrm>
            <a:off x="251520" y="655528"/>
            <a:ext cx="8682931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ru-RU" altLang="zh-TW" sz="1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Простота установки, монтажа и наладки!</a:t>
            </a: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Сервоприводы и серводвигатели </a:t>
            </a:r>
            <a:r>
              <a:rPr lang="en-US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Delta Electronics</a:t>
            </a: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с </a:t>
            </a:r>
            <a:r>
              <a:rPr lang="en-US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DMCNET</a:t>
            </a: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Подключение сервоприводов обычным сетевым кабелем (витая пара)</a:t>
            </a:r>
            <a:endParaRPr lang="en-US" altLang="zh-TW" sz="1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Новое поколение высокоскоростного коммуникационного интерфейса </a:t>
            </a:r>
            <a:r>
              <a:rPr lang="en-US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DMCNET</a:t>
            </a:r>
          </a:p>
        </p:txBody>
      </p:sp>
      <p:sp>
        <p:nvSpPr>
          <p:cNvPr id="8196" name="Rectangle 2"/>
          <p:cNvSpPr>
            <a:spLocks/>
          </p:cNvSpPr>
          <p:nvPr/>
        </p:nvSpPr>
        <p:spPr bwMode="auto">
          <a:xfrm>
            <a:off x="4211960" y="44624"/>
            <a:ext cx="454811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CN" sz="4000" b="1" dirty="0">
                <a:solidFill>
                  <a:srgbClr val="00AEE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Архитектура</a:t>
            </a:r>
            <a:endParaRPr kumimoji="0" lang="zh-TW" altLang="en-US" sz="4000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8197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3EF4CC5C-DB0A-41F0-99E6-E79A188F4401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329331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Oval 3"/>
          <p:cNvSpPr>
            <a:spLocks noChangeArrowheads="1"/>
          </p:cNvSpPr>
          <p:nvPr/>
        </p:nvSpPr>
        <p:spPr bwMode="auto">
          <a:xfrm>
            <a:off x="1239715" y="3409037"/>
            <a:ext cx="259766" cy="519351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23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68CEA4-BB63-48E0-B2DD-9590A381E816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1"/>
          <p:cNvSpPr txBox="1"/>
          <p:nvPr/>
        </p:nvSpPr>
        <p:spPr>
          <a:xfrm>
            <a:off x="466974" y="188640"/>
            <a:ext cx="7610648" cy="386727"/>
          </a:xfrm>
          <a:prstGeom prst="rect">
            <a:avLst/>
          </a:prstGeom>
          <a:noFill/>
        </p:spPr>
        <p:txBody>
          <a:bodyPr wrap="square" lIns="0" tIns="0" rIns="0" bIns="40087" rtlCol="0">
            <a:spAutoFit/>
          </a:bodyPr>
          <a:lstStyle/>
          <a:p>
            <a:pPr>
              <a:lnSpc>
                <a:spcPts val="2718"/>
              </a:lnSpc>
            </a:pPr>
            <a:r>
              <a:rPr lang="ru-RU" altLang="zh-CN" sz="20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Встроенные вх/вых (для моделей </a:t>
            </a:r>
            <a:r>
              <a:rPr lang="en-US" altLang="zh-CN" sz="20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NC300)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9500" y="575367"/>
            <a:ext cx="7827242" cy="2506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32048" y="3068960"/>
            <a:ext cx="903649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1" hangingPunct="1">
              <a:spcBef>
                <a:spcPct val="0"/>
              </a:spcBef>
            </a:pP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28 входов и 28 выходов на борту. Два порта с разъемами </a:t>
            </a:r>
            <a:r>
              <a:rPr lang="en-US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IDC</a:t>
            </a: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:</a:t>
            </a:r>
          </a:p>
          <a:p>
            <a:pPr marL="0" indent="0" eaLnBrk="1" hangingPunct="1">
              <a:spcBef>
                <a:spcPct val="0"/>
              </a:spcBef>
            </a:pP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1 порт – 16 вх./ 16вых. , 2 порт – 12 вх./ 12вых. </a:t>
            </a:r>
            <a:endParaRPr lang="en-US" altLang="zh-TW" sz="1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75" y="4503923"/>
            <a:ext cx="3888432" cy="2137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"/>
          <p:cNvSpPr txBox="1"/>
          <p:nvPr/>
        </p:nvSpPr>
        <p:spPr>
          <a:xfrm>
            <a:off x="422123" y="3772266"/>
            <a:ext cx="8512328" cy="732976"/>
          </a:xfrm>
          <a:prstGeom prst="rect">
            <a:avLst/>
          </a:prstGeom>
          <a:noFill/>
        </p:spPr>
        <p:txBody>
          <a:bodyPr wrap="square" lIns="0" tIns="0" rIns="0" bIns="40087" rtlCol="0">
            <a:spAutoFit/>
          </a:bodyPr>
          <a:lstStyle/>
          <a:p>
            <a:pPr>
              <a:lnSpc>
                <a:spcPts val="2718"/>
              </a:lnSpc>
            </a:pPr>
            <a:r>
              <a:rPr lang="ru-RU" altLang="zh-CN" sz="20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Наличие клеммных блоков для удобства монтажа шпинделя, концевых датчиков осей и штурвала</a:t>
            </a:r>
            <a:endParaRPr lang="en-US" altLang="zh-CN" sz="20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76912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68CEA4-BB63-48E0-B2DD-9590A381E816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1"/>
          <p:cNvSpPr txBox="1"/>
          <p:nvPr/>
        </p:nvSpPr>
        <p:spPr>
          <a:xfrm>
            <a:off x="401815" y="3668712"/>
            <a:ext cx="7610648" cy="386727"/>
          </a:xfrm>
          <a:prstGeom prst="rect">
            <a:avLst/>
          </a:prstGeom>
          <a:noFill/>
        </p:spPr>
        <p:txBody>
          <a:bodyPr wrap="square" lIns="0" tIns="0" rIns="0" bIns="40087" rtlCol="0">
            <a:spAutoFit/>
          </a:bodyPr>
          <a:lstStyle/>
          <a:p>
            <a:pPr>
              <a:lnSpc>
                <a:spcPts val="2718"/>
              </a:lnSpc>
            </a:pPr>
            <a:r>
              <a:rPr lang="ru-RU" altLang="zh-CN" sz="28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Аналоговые входы/выходы</a:t>
            </a:r>
            <a:endParaRPr lang="en-US" altLang="zh-CN" sz="28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1815" y="870217"/>
            <a:ext cx="8486979" cy="2619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"/>
          <p:cNvSpPr txBox="1"/>
          <p:nvPr/>
        </p:nvSpPr>
        <p:spPr>
          <a:xfrm>
            <a:off x="401815" y="414315"/>
            <a:ext cx="7610648" cy="386727"/>
          </a:xfrm>
          <a:prstGeom prst="rect">
            <a:avLst/>
          </a:prstGeom>
          <a:noFill/>
        </p:spPr>
        <p:txBody>
          <a:bodyPr wrap="square" lIns="0" tIns="0" rIns="0" bIns="40087" rtlCol="0">
            <a:spAutoFit/>
          </a:bodyPr>
          <a:lstStyle/>
          <a:p>
            <a:pPr>
              <a:lnSpc>
                <a:spcPts val="2718"/>
              </a:lnSpc>
            </a:pPr>
            <a:r>
              <a:rPr lang="ru-RU" altLang="zh-CN" sz="28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Интерфейсные входы/выходы</a:t>
            </a:r>
            <a:endParaRPr lang="en-US" altLang="zh-CN" sz="28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" y="4055439"/>
            <a:ext cx="6862063" cy="2229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39702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Oval 3"/>
          <p:cNvSpPr>
            <a:spLocks noChangeArrowheads="1"/>
          </p:cNvSpPr>
          <p:nvPr/>
        </p:nvSpPr>
        <p:spPr bwMode="auto">
          <a:xfrm>
            <a:off x="1239715" y="3409037"/>
            <a:ext cx="259766" cy="519351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19" name="AutoShape 4"/>
          <p:cNvSpPr>
            <a:spLocks noChangeArrowheads="1"/>
          </p:cNvSpPr>
          <p:nvPr/>
        </p:nvSpPr>
        <p:spPr bwMode="auto">
          <a:xfrm rot="10800000">
            <a:off x="4226169" y="5570538"/>
            <a:ext cx="2256692" cy="444500"/>
          </a:xfrm>
          <a:prstGeom prst="wedgeRoundRectCallout">
            <a:avLst>
              <a:gd name="adj1" fmla="val -2500"/>
              <a:gd name="adj2" fmla="val 88329"/>
              <a:gd name="adj3" fmla="val 16667"/>
            </a:avLst>
          </a:prstGeom>
          <a:solidFill>
            <a:srgbClr val="CCFFFF"/>
          </a:solidFill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186464" y="970569"/>
            <a:ext cx="8774723" cy="195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en-US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ru-RU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Подключение удалённых модулей ввода/вывода</a:t>
            </a:r>
            <a:r>
              <a:rPr lang="en-US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: 8 I/O </a:t>
            </a:r>
            <a:r>
              <a:rPr lang="ru-RU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модулей</a:t>
            </a:r>
            <a:endParaRPr lang="ru-RU" altLang="zh-TW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ru-RU" altLang="zh-TW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Максимальное кол-во точек ввода/вывода</a:t>
            </a:r>
            <a:r>
              <a:rPr lang="en-US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: </a:t>
            </a:r>
            <a:r>
              <a:rPr lang="en-US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32*8=256</a:t>
            </a:r>
            <a:endParaRPr lang="zh-TW" altLang="en-US" sz="20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zh-CN" altLang="en-US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20</a:t>
            </a:r>
            <a:r>
              <a:rPr lang="ru-RU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м</a:t>
            </a:r>
            <a:r>
              <a:rPr lang="en-US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ru-RU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между каждым</a:t>
            </a:r>
            <a:r>
              <a:rPr lang="en-US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ru-RU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модулем</a:t>
            </a:r>
            <a:r>
              <a:rPr lang="en-US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, </a:t>
            </a:r>
            <a:r>
              <a:rPr lang="en-US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160</a:t>
            </a:r>
            <a:r>
              <a:rPr lang="ru-RU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м</a:t>
            </a:r>
            <a:r>
              <a:rPr lang="en-US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ru-RU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между ЧПУ и самым дальним</a:t>
            </a:r>
            <a:r>
              <a:rPr lang="en-US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ru-RU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модулем</a:t>
            </a:r>
            <a:endParaRPr lang="en-US" altLang="zh-TW" sz="20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zh-CN" altLang="en-US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ru-RU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Недорогой и простой в использовании специальный 4-жильный кабель связи.</a:t>
            </a:r>
            <a:endParaRPr lang="zh-TW" altLang="en-US" sz="20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221" name="Picture 7" descr="GMC-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05"/>
          <a:stretch/>
        </p:blipFill>
        <p:spPr bwMode="auto">
          <a:xfrm>
            <a:off x="755576" y="3179618"/>
            <a:ext cx="7646825" cy="3489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Rectangle 2"/>
          <p:cNvSpPr>
            <a:spLocks/>
          </p:cNvSpPr>
          <p:nvPr/>
        </p:nvSpPr>
        <p:spPr bwMode="auto">
          <a:xfrm>
            <a:off x="913447" y="260350"/>
            <a:ext cx="804774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ts val="2718"/>
              </a:lnSpc>
            </a:pPr>
            <a:r>
              <a:rPr lang="ru-RU" altLang="zh-CN" sz="3200" b="1" dirty="0">
                <a:latin typeface="Microsoft YaHei" panose="020B0503020204020204" pitchFamily="34" charset="-122"/>
                <a:ea typeface="Microsoft YaHei" panose="020B0503020204020204" pitchFamily="34" charset="-122"/>
                <a:cs typeface="Arial" pitchFamily="34" charset="0"/>
              </a:rPr>
              <a:t>Интерфейсные входы/выходы</a:t>
            </a:r>
            <a:endParaRPr lang="en-US" altLang="zh-CN" sz="3200" b="1" dirty="0">
              <a:latin typeface="Microsoft YaHei" panose="020B0503020204020204" pitchFamily="34" charset="-122"/>
              <a:ea typeface="Microsoft YaHei" panose="020B0503020204020204" pitchFamily="34" charset="-122"/>
              <a:cs typeface="Arial" pitchFamily="34" charset="0"/>
            </a:endParaRPr>
          </a:p>
        </p:txBody>
      </p:sp>
      <p:sp>
        <p:nvSpPr>
          <p:cNvPr id="9223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68CEA4-BB63-48E0-B2DD-9590A381E816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88024" y="2996952"/>
            <a:ext cx="1872208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altLang="zh-CN" dirty="0">
                <a:latin typeface="微软雅黑" pitchFamily="34" charset="-122"/>
                <a:ea typeface="微软雅黑" pitchFamily="34" charset="-122"/>
              </a:rPr>
              <a:t>до 160м</a:t>
            </a:r>
            <a:endParaRPr lang="en-US" altLang="zh-TW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37909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"/>
                            </p:stCondLst>
                            <p:childTnLst>
                              <p:par>
                                <p:cTn id="10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325"/>
                            </p:stCondLst>
                            <p:childTnLst>
                              <p:par>
                                <p:cTn id="1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150"/>
                            </p:stCondLst>
                            <p:childTnLst>
                              <p:par>
                                <p:cTn id="20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21" dur="500" fill="hold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uiExpand="1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Oval 71"/>
          <p:cNvSpPr>
            <a:spLocks noChangeArrowheads="1"/>
          </p:cNvSpPr>
          <p:nvPr/>
        </p:nvSpPr>
        <p:spPr bwMode="auto">
          <a:xfrm>
            <a:off x="3069981" y="3284538"/>
            <a:ext cx="2526323" cy="1554162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CCFF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Панель оператора</a:t>
            </a:r>
            <a:endParaRPr lang="en-US" altLang="zh-TW" sz="2000" dirty="0">
              <a:solidFill>
                <a:srgbClr val="0066CC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(HMI)</a:t>
            </a:r>
          </a:p>
        </p:txBody>
      </p:sp>
      <p:sp>
        <p:nvSpPr>
          <p:cNvPr id="10243" name="Oval 72"/>
          <p:cNvSpPr>
            <a:spLocks noChangeArrowheads="1"/>
          </p:cNvSpPr>
          <p:nvPr/>
        </p:nvSpPr>
        <p:spPr bwMode="auto">
          <a:xfrm>
            <a:off x="1739412" y="4437063"/>
            <a:ext cx="2620108" cy="1439862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6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Числовое управление</a:t>
            </a:r>
            <a:endParaRPr lang="en-US" altLang="zh-TW" sz="1600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20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(G,M,S,T </a:t>
            </a:r>
            <a:r>
              <a:rPr lang="ru-RU" altLang="zh-TW" sz="20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коды</a:t>
            </a:r>
            <a:r>
              <a:rPr lang="en-US" altLang="zh-TW" sz="20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r>
              <a:rPr lang="en-US" altLang="zh-TW" sz="2000" b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 </a:t>
            </a:r>
          </a:p>
        </p:txBody>
      </p:sp>
      <p:sp>
        <p:nvSpPr>
          <p:cNvPr id="10244" name="Oval 73"/>
          <p:cNvSpPr>
            <a:spLocks noChangeArrowheads="1"/>
          </p:cNvSpPr>
          <p:nvPr/>
        </p:nvSpPr>
        <p:spPr bwMode="auto">
          <a:xfrm>
            <a:off x="4265736" y="4510089"/>
            <a:ext cx="3056792" cy="1366837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rgbClr val="FFCC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2000" dirty="0">
                <a:solidFill>
                  <a:srgbClr val="FF6600"/>
                </a:solidFill>
                <a:latin typeface="微软雅黑" pitchFamily="34" charset="-122"/>
                <a:ea typeface="微软雅黑" pitchFamily="34" charset="-122"/>
              </a:rPr>
              <a:t>Контроллер движения</a:t>
            </a:r>
            <a:endParaRPr lang="en-US" altLang="zh-TW" sz="2000" dirty="0">
              <a:solidFill>
                <a:srgbClr val="FF66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2000" dirty="0">
                <a:solidFill>
                  <a:srgbClr val="FF6600"/>
                </a:solidFill>
                <a:latin typeface="微软雅黑" pitchFamily="34" charset="-122"/>
                <a:ea typeface="微软雅黑" pitchFamily="34" charset="-122"/>
              </a:rPr>
              <a:t>(MLC)</a:t>
            </a:r>
          </a:p>
        </p:txBody>
      </p:sp>
      <p:sp>
        <p:nvSpPr>
          <p:cNvPr id="10245" name="Rectangle 83"/>
          <p:cNvSpPr>
            <a:spLocks noChangeArrowheads="1"/>
          </p:cNvSpPr>
          <p:nvPr/>
        </p:nvSpPr>
        <p:spPr bwMode="auto">
          <a:xfrm>
            <a:off x="451339" y="1412876"/>
            <a:ext cx="862672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kumimoji="0" lang="zh-CN" altLang="en-US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CN" sz="1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Простой и интуитивно понятный интерфейс</a:t>
            </a:r>
            <a:r>
              <a:rPr kumimoji="0" lang="en-US" altLang="zh-CN" sz="1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en-US" altLang="zh-CN" sz="1800" b="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– </a:t>
            </a:r>
            <a:r>
              <a:rPr kumimoji="0" lang="ru-RU" altLang="zh-CN" sz="1800" b="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экономия времени и простота настройки</a:t>
            </a:r>
            <a:endParaRPr kumimoji="0" lang="zh-TW" altLang="en-US" sz="1800" b="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Встроенный высокоскоростной контроллер движения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zh-CN" altLang="en-US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Числовое управление</a:t>
            </a:r>
            <a:r>
              <a:rPr lang="en-US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- </a:t>
            </a:r>
            <a:r>
              <a:rPr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поддержка стандартных </a:t>
            </a:r>
            <a:r>
              <a:rPr lang="en-US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G-</a:t>
            </a:r>
            <a:r>
              <a:rPr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кодов</a:t>
            </a:r>
            <a:endParaRPr lang="en-US" altLang="zh-TW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46" name="Rectangle 2"/>
          <p:cNvSpPr>
            <a:spLocks/>
          </p:cNvSpPr>
          <p:nvPr/>
        </p:nvSpPr>
        <p:spPr bwMode="auto">
          <a:xfrm>
            <a:off x="2378319" y="260350"/>
            <a:ext cx="6381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4000" b="1" dirty="0">
                <a:latin typeface="微软雅黑" pitchFamily="34" charset="-122"/>
                <a:ea typeface="微软雅黑" pitchFamily="34" charset="-122"/>
                <a:cs typeface="Arial" charset="0"/>
              </a:rPr>
              <a:t>Состав</a:t>
            </a:r>
            <a:r>
              <a:rPr kumimoji="0" lang="ru-RU" altLang="zh-TW" sz="4000" dirty="0">
                <a:latin typeface="微软雅黑" pitchFamily="34" charset="-122"/>
                <a:ea typeface="微软雅黑" pitchFamily="34" charset="-122"/>
                <a:cs typeface="Arial" charset="0"/>
              </a:rPr>
              <a:t> </a:t>
            </a:r>
            <a:r>
              <a:rPr kumimoji="0" lang="ru-RU" altLang="zh-TW" sz="4000" b="1" dirty="0">
                <a:latin typeface="微软雅黑" pitchFamily="34" charset="-122"/>
                <a:ea typeface="微软雅黑" pitchFamily="34" charset="-122"/>
                <a:cs typeface="Arial" charset="0"/>
              </a:rPr>
              <a:t>системы</a:t>
            </a:r>
            <a:endParaRPr kumimoji="0" lang="zh-TW" altLang="en-US" sz="40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10247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35D7F801-8BB2-4AEE-9BB2-777D95E3A0BD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957168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reeform 2"/>
          <p:cNvSpPr>
            <a:spLocks/>
          </p:cNvSpPr>
          <p:nvPr/>
        </p:nvSpPr>
        <p:spPr bwMode="auto">
          <a:xfrm>
            <a:off x="3116874" y="2606675"/>
            <a:ext cx="3009900" cy="2197100"/>
          </a:xfrm>
          <a:custGeom>
            <a:avLst/>
            <a:gdLst>
              <a:gd name="T0" fmla="*/ 2147483647 w 2142"/>
              <a:gd name="T1" fmla="*/ 2147483647 h 1346"/>
              <a:gd name="T2" fmla="*/ 2147483647 w 2142"/>
              <a:gd name="T3" fmla="*/ 2147483647 h 1346"/>
              <a:gd name="T4" fmla="*/ 2147483647 w 2142"/>
              <a:gd name="T5" fmla="*/ 2147483647 h 1346"/>
              <a:gd name="T6" fmla="*/ 2147483647 w 2142"/>
              <a:gd name="T7" fmla="*/ 2147483647 h 1346"/>
              <a:gd name="T8" fmla="*/ 2147483647 w 2142"/>
              <a:gd name="T9" fmla="*/ 2147483647 h 1346"/>
              <a:gd name="T10" fmla="*/ 2147483647 w 2142"/>
              <a:gd name="T11" fmla="*/ 2147483647 h 1346"/>
              <a:gd name="T12" fmla="*/ 2147483647 w 2142"/>
              <a:gd name="T13" fmla="*/ 2147483647 h 1346"/>
              <a:gd name="T14" fmla="*/ 2147483647 w 2142"/>
              <a:gd name="T15" fmla="*/ 2147483647 h 1346"/>
              <a:gd name="T16" fmla="*/ 2147483647 w 2142"/>
              <a:gd name="T17" fmla="*/ 2147483647 h 1346"/>
              <a:gd name="T18" fmla="*/ 2147483647 w 2142"/>
              <a:gd name="T19" fmla="*/ 2147483647 h 1346"/>
              <a:gd name="T20" fmla="*/ 2147483647 w 2142"/>
              <a:gd name="T21" fmla="*/ 2147483647 h 1346"/>
              <a:gd name="T22" fmla="*/ 2147483647 w 2142"/>
              <a:gd name="T23" fmla="*/ 2147483647 h 1346"/>
              <a:gd name="T24" fmla="*/ 2147483647 w 2142"/>
              <a:gd name="T25" fmla="*/ 2147483647 h 1346"/>
              <a:gd name="T26" fmla="*/ 2147483647 w 2142"/>
              <a:gd name="T27" fmla="*/ 2147483647 h 1346"/>
              <a:gd name="T28" fmla="*/ 2147483647 w 2142"/>
              <a:gd name="T29" fmla="*/ 2147483647 h 1346"/>
              <a:gd name="T30" fmla="*/ 2147483647 w 2142"/>
              <a:gd name="T31" fmla="*/ 2147483647 h 1346"/>
              <a:gd name="T32" fmla="*/ 2147483647 w 2142"/>
              <a:gd name="T33" fmla="*/ 2147483647 h 1346"/>
              <a:gd name="T34" fmla="*/ 2147483647 w 2142"/>
              <a:gd name="T35" fmla="*/ 2147483647 h 1346"/>
              <a:gd name="T36" fmla="*/ 2147483647 w 2142"/>
              <a:gd name="T37" fmla="*/ 2147483647 h 1346"/>
              <a:gd name="T38" fmla="*/ 2147483647 w 2142"/>
              <a:gd name="T39" fmla="*/ 2147483647 h 1346"/>
              <a:gd name="T40" fmla="*/ 2147483647 w 2142"/>
              <a:gd name="T41" fmla="*/ 2147483647 h 1346"/>
              <a:gd name="T42" fmla="*/ 2147483647 w 2142"/>
              <a:gd name="T43" fmla="*/ 2147483647 h 1346"/>
              <a:gd name="T44" fmla="*/ 2147483647 w 2142"/>
              <a:gd name="T45" fmla="*/ 2147483647 h 1346"/>
              <a:gd name="T46" fmla="*/ 2147483647 w 2142"/>
              <a:gd name="T47" fmla="*/ 2147483647 h 1346"/>
              <a:gd name="T48" fmla="*/ 2147483647 w 2142"/>
              <a:gd name="T49" fmla="*/ 2147483647 h 1346"/>
              <a:gd name="T50" fmla="*/ 2147483647 w 2142"/>
              <a:gd name="T51" fmla="*/ 2147483647 h 1346"/>
              <a:gd name="T52" fmla="*/ 2147483647 w 2142"/>
              <a:gd name="T53" fmla="*/ 2147483647 h 1346"/>
              <a:gd name="T54" fmla="*/ 2147483647 w 2142"/>
              <a:gd name="T55" fmla="*/ 2147483647 h 1346"/>
              <a:gd name="T56" fmla="*/ 2147483647 w 2142"/>
              <a:gd name="T57" fmla="*/ 2147483647 h 1346"/>
              <a:gd name="T58" fmla="*/ 2147483647 w 2142"/>
              <a:gd name="T59" fmla="*/ 2147483647 h 1346"/>
              <a:gd name="T60" fmla="*/ 2147483647 w 2142"/>
              <a:gd name="T61" fmla="*/ 2147483647 h 1346"/>
              <a:gd name="T62" fmla="*/ 2147483647 w 2142"/>
              <a:gd name="T63" fmla="*/ 2147483647 h 1346"/>
              <a:gd name="T64" fmla="*/ 2147483647 w 2142"/>
              <a:gd name="T65" fmla="*/ 0 h 1346"/>
              <a:gd name="T66" fmla="*/ 2147483647 w 2142"/>
              <a:gd name="T67" fmla="*/ 0 h 1346"/>
              <a:gd name="T68" fmla="*/ 2147483647 w 2142"/>
              <a:gd name="T69" fmla="*/ 2147483647 h 1346"/>
              <a:gd name="T70" fmla="*/ 2147483647 w 2142"/>
              <a:gd name="T71" fmla="*/ 2147483647 h 1346"/>
              <a:gd name="T72" fmla="*/ 2147483647 w 2142"/>
              <a:gd name="T73" fmla="*/ 2147483647 h 1346"/>
              <a:gd name="T74" fmla="*/ 2147483647 w 2142"/>
              <a:gd name="T75" fmla="*/ 2147483647 h 1346"/>
              <a:gd name="T76" fmla="*/ 2147483647 w 2142"/>
              <a:gd name="T77" fmla="*/ 2147483647 h 1346"/>
              <a:gd name="T78" fmla="*/ 2147483647 w 2142"/>
              <a:gd name="T79" fmla="*/ 2147483647 h 1346"/>
              <a:gd name="T80" fmla="*/ 2147483647 w 2142"/>
              <a:gd name="T81" fmla="*/ 2147483647 h 1346"/>
              <a:gd name="T82" fmla="*/ 2147483647 w 2142"/>
              <a:gd name="T83" fmla="*/ 2147483647 h 1346"/>
              <a:gd name="T84" fmla="*/ 2147483647 w 2142"/>
              <a:gd name="T85" fmla="*/ 2147483647 h 1346"/>
              <a:gd name="T86" fmla="*/ 2147483647 w 2142"/>
              <a:gd name="T87" fmla="*/ 2147483647 h 134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2142"/>
              <a:gd name="T133" fmla="*/ 0 h 1346"/>
              <a:gd name="T134" fmla="*/ 2142 w 2142"/>
              <a:gd name="T135" fmla="*/ 1346 h 134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2142" h="1346">
                <a:moveTo>
                  <a:pt x="2142" y="672"/>
                </a:moveTo>
                <a:lnTo>
                  <a:pt x="2142" y="672"/>
                </a:lnTo>
                <a:lnTo>
                  <a:pt x="2140" y="708"/>
                </a:lnTo>
                <a:lnTo>
                  <a:pt x="2136" y="742"/>
                </a:lnTo>
                <a:lnTo>
                  <a:pt x="2128" y="776"/>
                </a:lnTo>
                <a:lnTo>
                  <a:pt x="2120" y="808"/>
                </a:lnTo>
                <a:lnTo>
                  <a:pt x="2108" y="840"/>
                </a:lnTo>
                <a:lnTo>
                  <a:pt x="2094" y="872"/>
                </a:lnTo>
                <a:lnTo>
                  <a:pt x="2076" y="904"/>
                </a:lnTo>
                <a:lnTo>
                  <a:pt x="2058" y="934"/>
                </a:lnTo>
                <a:lnTo>
                  <a:pt x="2036" y="964"/>
                </a:lnTo>
                <a:lnTo>
                  <a:pt x="2012" y="994"/>
                </a:lnTo>
                <a:lnTo>
                  <a:pt x="1986" y="1022"/>
                </a:lnTo>
                <a:lnTo>
                  <a:pt x="1958" y="1050"/>
                </a:lnTo>
                <a:lnTo>
                  <a:pt x="1928" y="1076"/>
                </a:lnTo>
                <a:lnTo>
                  <a:pt x="1896" y="1100"/>
                </a:lnTo>
                <a:lnTo>
                  <a:pt x="1864" y="1126"/>
                </a:lnTo>
                <a:lnTo>
                  <a:pt x="1828" y="1148"/>
                </a:lnTo>
                <a:lnTo>
                  <a:pt x="1790" y="1172"/>
                </a:lnTo>
                <a:lnTo>
                  <a:pt x="1752" y="1192"/>
                </a:lnTo>
                <a:lnTo>
                  <a:pt x="1712" y="1212"/>
                </a:lnTo>
                <a:lnTo>
                  <a:pt x="1670" y="1232"/>
                </a:lnTo>
                <a:lnTo>
                  <a:pt x="1626" y="1248"/>
                </a:lnTo>
                <a:lnTo>
                  <a:pt x="1582" y="1264"/>
                </a:lnTo>
                <a:lnTo>
                  <a:pt x="1534" y="1280"/>
                </a:lnTo>
                <a:lnTo>
                  <a:pt x="1488" y="1294"/>
                </a:lnTo>
                <a:lnTo>
                  <a:pt x="1438" y="1306"/>
                </a:lnTo>
                <a:lnTo>
                  <a:pt x="1390" y="1316"/>
                </a:lnTo>
                <a:lnTo>
                  <a:pt x="1338" y="1324"/>
                </a:lnTo>
                <a:lnTo>
                  <a:pt x="1286" y="1332"/>
                </a:lnTo>
                <a:lnTo>
                  <a:pt x="1234" y="1338"/>
                </a:lnTo>
                <a:lnTo>
                  <a:pt x="1180" y="1342"/>
                </a:lnTo>
                <a:lnTo>
                  <a:pt x="1126" y="1346"/>
                </a:lnTo>
                <a:lnTo>
                  <a:pt x="1070" y="1346"/>
                </a:lnTo>
                <a:lnTo>
                  <a:pt x="1016" y="1346"/>
                </a:lnTo>
                <a:lnTo>
                  <a:pt x="962" y="1342"/>
                </a:lnTo>
                <a:lnTo>
                  <a:pt x="908" y="1338"/>
                </a:lnTo>
                <a:lnTo>
                  <a:pt x="854" y="1332"/>
                </a:lnTo>
                <a:lnTo>
                  <a:pt x="804" y="1324"/>
                </a:lnTo>
                <a:lnTo>
                  <a:pt x="752" y="1316"/>
                </a:lnTo>
                <a:lnTo>
                  <a:pt x="702" y="1306"/>
                </a:lnTo>
                <a:lnTo>
                  <a:pt x="654" y="1294"/>
                </a:lnTo>
                <a:lnTo>
                  <a:pt x="606" y="1280"/>
                </a:lnTo>
                <a:lnTo>
                  <a:pt x="560" y="1264"/>
                </a:lnTo>
                <a:lnTo>
                  <a:pt x="516" y="1248"/>
                </a:lnTo>
                <a:lnTo>
                  <a:pt x="472" y="1232"/>
                </a:lnTo>
                <a:lnTo>
                  <a:pt x="430" y="1212"/>
                </a:lnTo>
                <a:lnTo>
                  <a:pt x="390" y="1192"/>
                </a:lnTo>
                <a:lnTo>
                  <a:pt x="350" y="1172"/>
                </a:lnTo>
                <a:lnTo>
                  <a:pt x="314" y="1148"/>
                </a:lnTo>
                <a:lnTo>
                  <a:pt x="278" y="1126"/>
                </a:lnTo>
                <a:lnTo>
                  <a:pt x="244" y="1100"/>
                </a:lnTo>
                <a:lnTo>
                  <a:pt x="212" y="1076"/>
                </a:lnTo>
                <a:lnTo>
                  <a:pt x="182" y="1050"/>
                </a:lnTo>
                <a:lnTo>
                  <a:pt x="156" y="1022"/>
                </a:lnTo>
                <a:lnTo>
                  <a:pt x="130" y="994"/>
                </a:lnTo>
                <a:lnTo>
                  <a:pt x="106" y="964"/>
                </a:lnTo>
                <a:lnTo>
                  <a:pt x="84" y="934"/>
                </a:lnTo>
                <a:lnTo>
                  <a:pt x="64" y="904"/>
                </a:lnTo>
                <a:lnTo>
                  <a:pt x="48" y="872"/>
                </a:lnTo>
                <a:lnTo>
                  <a:pt x="34" y="840"/>
                </a:lnTo>
                <a:lnTo>
                  <a:pt x="22" y="808"/>
                </a:lnTo>
                <a:lnTo>
                  <a:pt x="12" y="776"/>
                </a:lnTo>
                <a:lnTo>
                  <a:pt x="6" y="742"/>
                </a:lnTo>
                <a:lnTo>
                  <a:pt x="2" y="708"/>
                </a:lnTo>
                <a:lnTo>
                  <a:pt x="0" y="672"/>
                </a:lnTo>
                <a:lnTo>
                  <a:pt x="2" y="638"/>
                </a:lnTo>
                <a:lnTo>
                  <a:pt x="6" y="604"/>
                </a:lnTo>
                <a:lnTo>
                  <a:pt x="12" y="570"/>
                </a:lnTo>
                <a:lnTo>
                  <a:pt x="22" y="536"/>
                </a:lnTo>
                <a:lnTo>
                  <a:pt x="34" y="504"/>
                </a:lnTo>
                <a:lnTo>
                  <a:pt x="48" y="472"/>
                </a:lnTo>
                <a:lnTo>
                  <a:pt x="64" y="442"/>
                </a:lnTo>
                <a:lnTo>
                  <a:pt x="84" y="410"/>
                </a:lnTo>
                <a:lnTo>
                  <a:pt x="106" y="380"/>
                </a:lnTo>
                <a:lnTo>
                  <a:pt x="130" y="352"/>
                </a:lnTo>
                <a:lnTo>
                  <a:pt x="156" y="324"/>
                </a:lnTo>
                <a:lnTo>
                  <a:pt x="182" y="296"/>
                </a:lnTo>
                <a:lnTo>
                  <a:pt x="212" y="270"/>
                </a:lnTo>
                <a:lnTo>
                  <a:pt x="244" y="244"/>
                </a:lnTo>
                <a:lnTo>
                  <a:pt x="278" y="220"/>
                </a:lnTo>
                <a:lnTo>
                  <a:pt x="314" y="196"/>
                </a:lnTo>
                <a:lnTo>
                  <a:pt x="350" y="174"/>
                </a:lnTo>
                <a:lnTo>
                  <a:pt x="390" y="154"/>
                </a:lnTo>
                <a:lnTo>
                  <a:pt x="430" y="134"/>
                </a:lnTo>
                <a:lnTo>
                  <a:pt x="472" y="114"/>
                </a:lnTo>
                <a:lnTo>
                  <a:pt x="516" y="96"/>
                </a:lnTo>
                <a:lnTo>
                  <a:pt x="560" y="80"/>
                </a:lnTo>
                <a:lnTo>
                  <a:pt x="606" y="66"/>
                </a:lnTo>
                <a:lnTo>
                  <a:pt x="654" y="52"/>
                </a:lnTo>
                <a:lnTo>
                  <a:pt x="702" y="40"/>
                </a:lnTo>
                <a:lnTo>
                  <a:pt x="752" y="30"/>
                </a:lnTo>
                <a:lnTo>
                  <a:pt x="804" y="20"/>
                </a:lnTo>
                <a:lnTo>
                  <a:pt x="854" y="14"/>
                </a:lnTo>
                <a:lnTo>
                  <a:pt x="908" y="8"/>
                </a:lnTo>
                <a:lnTo>
                  <a:pt x="962" y="2"/>
                </a:lnTo>
                <a:lnTo>
                  <a:pt x="1016" y="0"/>
                </a:lnTo>
                <a:lnTo>
                  <a:pt x="1070" y="0"/>
                </a:lnTo>
                <a:lnTo>
                  <a:pt x="1126" y="0"/>
                </a:lnTo>
                <a:lnTo>
                  <a:pt x="1180" y="2"/>
                </a:lnTo>
                <a:lnTo>
                  <a:pt x="1234" y="8"/>
                </a:lnTo>
                <a:lnTo>
                  <a:pt x="1286" y="14"/>
                </a:lnTo>
                <a:lnTo>
                  <a:pt x="1338" y="20"/>
                </a:lnTo>
                <a:lnTo>
                  <a:pt x="1390" y="30"/>
                </a:lnTo>
                <a:lnTo>
                  <a:pt x="1438" y="40"/>
                </a:lnTo>
                <a:lnTo>
                  <a:pt x="1488" y="52"/>
                </a:lnTo>
                <a:lnTo>
                  <a:pt x="1534" y="66"/>
                </a:lnTo>
                <a:lnTo>
                  <a:pt x="1582" y="80"/>
                </a:lnTo>
                <a:lnTo>
                  <a:pt x="1626" y="96"/>
                </a:lnTo>
                <a:lnTo>
                  <a:pt x="1670" y="114"/>
                </a:lnTo>
                <a:lnTo>
                  <a:pt x="1712" y="134"/>
                </a:lnTo>
                <a:lnTo>
                  <a:pt x="1752" y="154"/>
                </a:lnTo>
                <a:lnTo>
                  <a:pt x="1790" y="174"/>
                </a:lnTo>
                <a:lnTo>
                  <a:pt x="1828" y="196"/>
                </a:lnTo>
                <a:lnTo>
                  <a:pt x="1864" y="220"/>
                </a:lnTo>
                <a:lnTo>
                  <a:pt x="1896" y="244"/>
                </a:lnTo>
                <a:lnTo>
                  <a:pt x="1928" y="270"/>
                </a:lnTo>
                <a:lnTo>
                  <a:pt x="1958" y="296"/>
                </a:lnTo>
                <a:lnTo>
                  <a:pt x="1986" y="324"/>
                </a:lnTo>
                <a:lnTo>
                  <a:pt x="2012" y="352"/>
                </a:lnTo>
                <a:lnTo>
                  <a:pt x="2036" y="380"/>
                </a:lnTo>
                <a:lnTo>
                  <a:pt x="2058" y="410"/>
                </a:lnTo>
                <a:lnTo>
                  <a:pt x="2076" y="442"/>
                </a:lnTo>
                <a:lnTo>
                  <a:pt x="2094" y="472"/>
                </a:lnTo>
                <a:lnTo>
                  <a:pt x="2108" y="504"/>
                </a:lnTo>
                <a:lnTo>
                  <a:pt x="2120" y="536"/>
                </a:lnTo>
                <a:lnTo>
                  <a:pt x="2128" y="570"/>
                </a:lnTo>
                <a:lnTo>
                  <a:pt x="2136" y="604"/>
                </a:lnTo>
                <a:lnTo>
                  <a:pt x="2140" y="638"/>
                </a:lnTo>
                <a:lnTo>
                  <a:pt x="2142" y="672"/>
                </a:lnTo>
                <a:close/>
              </a:path>
            </a:pathLst>
          </a:custGeom>
          <a:solidFill>
            <a:srgbClr val="FFFE00"/>
          </a:solidFill>
          <a:ln w="1270">
            <a:solidFill>
              <a:srgbClr val="FFFF99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1267" name="Freeform 3"/>
          <p:cNvSpPr>
            <a:spLocks/>
          </p:cNvSpPr>
          <p:nvPr/>
        </p:nvSpPr>
        <p:spPr bwMode="auto">
          <a:xfrm>
            <a:off x="3109546" y="3675064"/>
            <a:ext cx="3015762" cy="1247775"/>
          </a:xfrm>
          <a:custGeom>
            <a:avLst/>
            <a:gdLst>
              <a:gd name="T0" fmla="*/ 2147483647 w 2146"/>
              <a:gd name="T1" fmla="*/ 2147483647 h 764"/>
              <a:gd name="T2" fmla="*/ 2147483647 w 2146"/>
              <a:gd name="T3" fmla="*/ 2147483647 h 764"/>
              <a:gd name="T4" fmla="*/ 2147483647 w 2146"/>
              <a:gd name="T5" fmla="*/ 2147483647 h 764"/>
              <a:gd name="T6" fmla="*/ 2147483647 w 2146"/>
              <a:gd name="T7" fmla="*/ 2147483647 h 764"/>
              <a:gd name="T8" fmla="*/ 2147483647 w 2146"/>
              <a:gd name="T9" fmla="*/ 2147483647 h 764"/>
              <a:gd name="T10" fmla="*/ 2147483647 w 2146"/>
              <a:gd name="T11" fmla="*/ 2147483647 h 764"/>
              <a:gd name="T12" fmla="*/ 2147483647 w 2146"/>
              <a:gd name="T13" fmla="*/ 2147483647 h 764"/>
              <a:gd name="T14" fmla="*/ 2147483647 w 2146"/>
              <a:gd name="T15" fmla="*/ 2147483647 h 764"/>
              <a:gd name="T16" fmla="*/ 2147483647 w 2146"/>
              <a:gd name="T17" fmla="*/ 2147483647 h 764"/>
              <a:gd name="T18" fmla="*/ 2147483647 w 2146"/>
              <a:gd name="T19" fmla="*/ 2147483647 h 764"/>
              <a:gd name="T20" fmla="*/ 2147483647 w 2146"/>
              <a:gd name="T21" fmla="*/ 2147483647 h 764"/>
              <a:gd name="T22" fmla="*/ 2147483647 w 2146"/>
              <a:gd name="T23" fmla="*/ 2147483647 h 764"/>
              <a:gd name="T24" fmla="*/ 2147483647 w 2146"/>
              <a:gd name="T25" fmla="*/ 2147483647 h 764"/>
              <a:gd name="T26" fmla="*/ 2147483647 w 2146"/>
              <a:gd name="T27" fmla="*/ 2147483647 h 764"/>
              <a:gd name="T28" fmla="*/ 2147483647 w 2146"/>
              <a:gd name="T29" fmla="*/ 2147483647 h 764"/>
              <a:gd name="T30" fmla="*/ 2147483647 w 2146"/>
              <a:gd name="T31" fmla="*/ 2147483647 h 764"/>
              <a:gd name="T32" fmla="*/ 2147483647 w 2146"/>
              <a:gd name="T33" fmla="*/ 2147483647 h 764"/>
              <a:gd name="T34" fmla="*/ 2147483647 w 2146"/>
              <a:gd name="T35" fmla="*/ 2147483647 h 764"/>
              <a:gd name="T36" fmla="*/ 2147483647 w 2146"/>
              <a:gd name="T37" fmla="*/ 2147483647 h 764"/>
              <a:gd name="T38" fmla="*/ 2147483647 w 2146"/>
              <a:gd name="T39" fmla="*/ 2147483647 h 764"/>
              <a:gd name="T40" fmla="*/ 2147483647 w 2146"/>
              <a:gd name="T41" fmla="*/ 2147483647 h 764"/>
              <a:gd name="T42" fmla="*/ 2147483647 w 2146"/>
              <a:gd name="T43" fmla="*/ 2147483647 h 764"/>
              <a:gd name="T44" fmla="*/ 2147483647 w 2146"/>
              <a:gd name="T45" fmla="*/ 0 h 764"/>
              <a:gd name="T46" fmla="*/ 2147483647 w 2146"/>
              <a:gd name="T47" fmla="*/ 2147483647 h 764"/>
              <a:gd name="T48" fmla="*/ 2147483647 w 2146"/>
              <a:gd name="T49" fmla="*/ 2147483647 h 764"/>
              <a:gd name="T50" fmla="*/ 2147483647 w 2146"/>
              <a:gd name="T51" fmla="*/ 2147483647 h 764"/>
              <a:gd name="T52" fmla="*/ 2147483647 w 2146"/>
              <a:gd name="T53" fmla="*/ 2147483647 h 764"/>
              <a:gd name="T54" fmla="*/ 2147483647 w 2146"/>
              <a:gd name="T55" fmla="*/ 2147483647 h 764"/>
              <a:gd name="T56" fmla="*/ 2147483647 w 2146"/>
              <a:gd name="T57" fmla="*/ 2147483647 h 764"/>
              <a:gd name="T58" fmla="*/ 2147483647 w 2146"/>
              <a:gd name="T59" fmla="*/ 2147483647 h 764"/>
              <a:gd name="T60" fmla="*/ 2147483647 w 2146"/>
              <a:gd name="T61" fmla="*/ 2147483647 h 764"/>
              <a:gd name="T62" fmla="*/ 2147483647 w 2146"/>
              <a:gd name="T63" fmla="*/ 2147483647 h 764"/>
              <a:gd name="T64" fmla="*/ 2147483647 w 2146"/>
              <a:gd name="T65" fmla="*/ 2147483647 h 764"/>
              <a:gd name="T66" fmla="*/ 2147483647 w 2146"/>
              <a:gd name="T67" fmla="*/ 2147483647 h 764"/>
              <a:gd name="T68" fmla="*/ 2147483647 w 2146"/>
              <a:gd name="T69" fmla="*/ 2147483647 h 764"/>
              <a:gd name="T70" fmla="*/ 2147483647 w 2146"/>
              <a:gd name="T71" fmla="*/ 2147483647 h 764"/>
              <a:gd name="T72" fmla="*/ 2147483647 w 2146"/>
              <a:gd name="T73" fmla="*/ 2147483647 h 764"/>
              <a:gd name="T74" fmla="*/ 2147483647 w 2146"/>
              <a:gd name="T75" fmla="*/ 2147483647 h 764"/>
              <a:gd name="T76" fmla="*/ 2147483647 w 2146"/>
              <a:gd name="T77" fmla="*/ 2147483647 h 764"/>
              <a:gd name="T78" fmla="*/ 2147483647 w 2146"/>
              <a:gd name="T79" fmla="*/ 2147483647 h 764"/>
              <a:gd name="T80" fmla="*/ 2147483647 w 2146"/>
              <a:gd name="T81" fmla="*/ 2147483647 h 764"/>
              <a:gd name="T82" fmla="*/ 2147483647 w 2146"/>
              <a:gd name="T83" fmla="*/ 2147483647 h 764"/>
              <a:gd name="T84" fmla="*/ 2147483647 w 2146"/>
              <a:gd name="T85" fmla="*/ 2147483647 h 764"/>
              <a:gd name="T86" fmla="*/ 2147483647 w 2146"/>
              <a:gd name="T87" fmla="*/ 2147483647 h 764"/>
              <a:gd name="T88" fmla="*/ 2147483647 w 2146"/>
              <a:gd name="T89" fmla="*/ 2147483647 h 76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46"/>
              <a:gd name="T136" fmla="*/ 0 h 764"/>
              <a:gd name="T137" fmla="*/ 2146 w 2146"/>
              <a:gd name="T138" fmla="*/ 764 h 76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46" h="764">
                <a:moveTo>
                  <a:pt x="2146" y="0"/>
                </a:moveTo>
                <a:lnTo>
                  <a:pt x="2146" y="0"/>
                </a:lnTo>
                <a:lnTo>
                  <a:pt x="2144" y="34"/>
                </a:lnTo>
                <a:lnTo>
                  <a:pt x="2140" y="68"/>
                </a:lnTo>
                <a:lnTo>
                  <a:pt x="2132" y="102"/>
                </a:lnTo>
                <a:lnTo>
                  <a:pt x="2124" y="136"/>
                </a:lnTo>
                <a:lnTo>
                  <a:pt x="2112" y="168"/>
                </a:lnTo>
                <a:lnTo>
                  <a:pt x="2098" y="200"/>
                </a:lnTo>
                <a:lnTo>
                  <a:pt x="2080" y="232"/>
                </a:lnTo>
                <a:lnTo>
                  <a:pt x="2062" y="262"/>
                </a:lnTo>
                <a:lnTo>
                  <a:pt x="2040" y="292"/>
                </a:lnTo>
                <a:lnTo>
                  <a:pt x="2016" y="320"/>
                </a:lnTo>
                <a:lnTo>
                  <a:pt x="1990" y="350"/>
                </a:lnTo>
                <a:lnTo>
                  <a:pt x="1962" y="376"/>
                </a:lnTo>
                <a:lnTo>
                  <a:pt x="1932" y="402"/>
                </a:lnTo>
                <a:lnTo>
                  <a:pt x="1900" y="428"/>
                </a:lnTo>
                <a:lnTo>
                  <a:pt x="1868" y="452"/>
                </a:lnTo>
                <a:lnTo>
                  <a:pt x="1832" y="476"/>
                </a:lnTo>
                <a:lnTo>
                  <a:pt x="1794" y="498"/>
                </a:lnTo>
                <a:lnTo>
                  <a:pt x="1756" y="520"/>
                </a:lnTo>
                <a:lnTo>
                  <a:pt x="1716" y="540"/>
                </a:lnTo>
                <a:lnTo>
                  <a:pt x="1674" y="558"/>
                </a:lnTo>
                <a:lnTo>
                  <a:pt x="1630" y="576"/>
                </a:lnTo>
                <a:lnTo>
                  <a:pt x="1586" y="592"/>
                </a:lnTo>
                <a:lnTo>
                  <a:pt x="1538" y="606"/>
                </a:lnTo>
                <a:lnTo>
                  <a:pt x="1492" y="620"/>
                </a:lnTo>
                <a:lnTo>
                  <a:pt x="1442" y="632"/>
                </a:lnTo>
                <a:lnTo>
                  <a:pt x="1394" y="644"/>
                </a:lnTo>
                <a:lnTo>
                  <a:pt x="1342" y="652"/>
                </a:lnTo>
                <a:lnTo>
                  <a:pt x="1290" y="660"/>
                </a:lnTo>
                <a:lnTo>
                  <a:pt x="1238" y="666"/>
                </a:lnTo>
                <a:lnTo>
                  <a:pt x="1184" y="670"/>
                </a:lnTo>
                <a:lnTo>
                  <a:pt x="1130" y="672"/>
                </a:lnTo>
                <a:lnTo>
                  <a:pt x="1074" y="674"/>
                </a:lnTo>
                <a:lnTo>
                  <a:pt x="1020" y="672"/>
                </a:lnTo>
                <a:lnTo>
                  <a:pt x="966" y="670"/>
                </a:lnTo>
                <a:lnTo>
                  <a:pt x="912" y="666"/>
                </a:lnTo>
                <a:lnTo>
                  <a:pt x="860" y="660"/>
                </a:lnTo>
                <a:lnTo>
                  <a:pt x="808" y="652"/>
                </a:lnTo>
                <a:lnTo>
                  <a:pt x="758" y="644"/>
                </a:lnTo>
                <a:lnTo>
                  <a:pt x="708" y="632"/>
                </a:lnTo>
                <a:lnTo>
                  <a:pt x="660" y="620"/>
                </a:lnTo>
                <a:lnTo>
                  <a:pt x="612" y="608"/>
                </a:lnTo>
                <a:lnTo>
                  <a:pt x="566" y="592"/>
                </a:lnTo>
                <a:lnTo>
                  <a:pt x="522" y="576"/>
                </a:lnTo>
                <a:lnTo>
                  <a:pt x="478" y="560"/>
                </a:lnTo>
                <a:lnTo>
                  <a:pt x="436" y="540"/>
                </a:lnTo>
                <a:lnTo>
                  <a:pt x="396" y="520"/>
                </a:lnTo>
                <a:lnTo>
                  <a:pt x="356" y="500"/>
                </a:lnTo>
                <a:lnTo>
                  <a:pt x="320" y="478"/>
                </a:lnTo>
                <a:lnTo>
                  <a:pt x="284" y="454"/>
                </a:lnTo>
                <a:lnTo>
                  <a:pt x="250" y="430"/>
                </a:lnTo>
                <a:lnTo>
                  <a:pt x="218" y="404"/>
                </a:lnTo>
                <a:lnTo>
                  <a:pt x="188" y="378"/>
                </a:lnTo>
                <a:lnTo>
                  <a:pt x="162" y="352"/>
                </a:lnTo>
                <a:lnTo>
                  <a:pt x="136" y="324"/>
                </a:lnTo>
                <a:lnTo>
                  <a:pt x="112" y="294"/>
                </a:lnTo>
                <a:lnTo>
                  <a:pt x="90" y="264"/>
                </a:lnTo>
                <a:lnTo>
                  <a:pt x="70" y="234"/>
                </a:lnTo>
                <a:lnTo>
                  <a:pt x="54" y="204"/>
                </a:lnTo>
                <a:lnTo>
                  <a:pt x="38" y="172"/>
                </a:lnTo>
                <a:lnTo>
                  <a:pt x="26" y="138"/>
                </a:lnTo>
                <a:lnTo>
                  <a:pt x="18" y="106"/>
                </a:lnTo>
                <a:lnTo>
                  <a:pt x="10" y="72"/>
                </a:lnTo>
                <a:lnTo>
                  <a:pt x="6" y="38"/>
                </a:lnTo>
                <a:lnTo>
                  <a:pt x="4" y="4"/>
                </a:lnTo>
                <a:lnTo>
                  <a:pt x="4" y="0"/>
                </a:lnTo>
                <a:lnTo>
                  <a:pt x="0" y="90"/>
                </a:lnTo>
                <a:lnTo>
                  <a:pt x="2" y="126"/>
                </a:lnTo>
                <a:lnTo>
                  <a:pt x="6" y="160"/>
                </a:lnTo>
                <a:lnTo>
                  <a:pt x="12" y="194"/>
                </a:lnTo>
                <a:lnTo>
                  <a:pt x="22" y="226"/>
                </a:lnTo>
                <a:lnTo>
                  <a:pt x="34" y="258"/>
                </a:lnTo>
                <a:lnTo>
                  <a:pt x="48" y="290"/>
                </a:lnTo>
                <a:lnTo>
                  <a:pt x="64" y="322"/>
                </a:lnTo>
                <a:lnTo>
                  <a:pt x="84" y="352"/>
                </a:lnTo>
                <a:lnTo>
                  <a:pt x="106" y="382"/>
                </a:lnTo>
                <a:lnTo>
                  <a:pt x="130" y="412"/>
                </a:lnTo>
                <a:lnTo>
                  <a:pt x="156" y="440"/>
                </a:lnTo>
                <a:lnTo>
                  <a:pt x="182" y="468"/>
                </a:lnTo>
                <a:lnTo>
                  <a:pt x="212" y="494"/>
                </a:lnTo>
                <a:lnTo>
                  <a:pt x="244" y="518"/>
                </a:lnTo>
                <a:lnTo>
                  <a:pt x="278" y="544"/>
                </a:lnTo>
                <a:lnTo>
                  <a:pt x="314" y="566"/>
                </a:lnTo>
                <a:lnTo>
                  <a:pt x="350" y="590"/>
                </a:lnTo>
                <a:lnTo>
                  <a:pt x="390" y="610"/>
                </a:lnTo>
                <a:lnTo>
                  <a:pt x="430" y="630"/>
                </a:lnTo>
                <a:lnTo>
                  <a:pt x="472" y="650"/>
                </a:lnTo>
                <a:lnTo>
                  <a:pt x="516" y="666"/>
                </a:lnTo>
                <a:lnTo>
                  <a:pt x="560" y="682"/>
                </a:lnTo>
                <a:lnTo>
                  <a:pt x="606" y="698"/>
                </a:lnTo>
                <a:lnTo>
                  <a:pt x="654" y="712"/>
                </a:lnTo>
                <a:lnTo>
                  <a:pt x="702" y="724"/>
                </a:lnTo>
                <a:lnTo>
                  <a:pt x="752" y="734"/>
                </a:lnTo>
                <a:lnTo>
                  <a:pt x="804" y="742"/>
                </a:lnTo>
                <a:lnTo>
                  <a:pt x="854" y="750"/>
                </a:lnTo>
                <a:lnTo>
                  <a:pt x="908" y="756"/>
                </a:lnTo>
                <a:lnTo>
                  <a:pt x="962" y="760"/>
                </a:lnTo>
                <a:lnTo>
                  <a:pt x="1016" y="764"/>
                </a:lnTo>
                <a:lnTo>
                  <a:pt x="1070" y="764"/>
                </a:lnTo>
                <a:lnTo>
                  <a:pt x="1126" y="764"/>
                </a:lnTo>
                <a:lnTo>
                  <a:pt x="1180" y="760"/>
                </a:lnTo>
                <a:lnTo>
                  <a:pt x="1234" y="756"/>
                </a:lnTo>
                <a:lnTo>
                  <a:pt x="1286" y="750"/>
                </a:lnTo>
                <a:lnTo>
                  <a:pt x="1338" y="742"/>
                </a:lnTo>
                <a:lnTo>
                  <a:pt x="1390" y="734"/>
                </a:lnTo>
                <a:lnTo>
                  <a:pt x="1438" y="724"/>
                </a:lnTo>
                <a:lnTo>
                  <a:pt x="1488" y="712"/>
                </a:lnTo>
                <a:lnTo>
                  <a:pt x="1534" y="698"/>
                </a:lnTo>
                <a:lnTo>
                  <a:pt x="1582" y="682"/>
                </a:lnTo>
                <a:lnTo>
                  <a:pt x="1626" y="666"/>
                </a:lnTo>
                <a:lnTo>
                  <a:pt x="1670" y="650"/>
                </a:lnTo>
                <a:lnTo>
                  <a:pt x="1712" y="630"/>
                </a:lnTo>
                <a:lnTo>
                  <a:pt x="1752" y="610"/>
                </a:lnTo>
                <a:lnTo>
                  <a:pt x="1790" y="590"/>
                </a:lnTo>
                <a:lnTo>
                  <a:pt x="1828" y="566"/>
                </a:lnTo>
                <a:lnTo>
                  <a:pt x="1864" y="544"/>
                </a:lnTo>
                <a:lnTo>
                  <a:pt x="1896" y="518"/>
                </a:lnTo>
                <a:lnTo>
                  <a:pt x="1928" y="494"/>
                </a:lnTo>
                <a:lnTo>
                  <a:pt x="1958" y="468"/>
                </a:lnTo>
                <a:lnTo>
                  <a:pt x="1986" y="440"/>
                </a:lnTo>
                <a:lnTo>
                  <a:pt x="2012" y="412"/>
                </a:lnTo>
                <a:lnTo>
                  <a:pt x="2036" y="382"/>
                </a:lnTo>
                <a:lnTo>
                  <a:pt x="2058" y="352"/>
                </a:lnTo>
                <a:lnTo>
                  <a:pt x="2076" y="322"/>
                </a:lnTo>
                <a:lnTo>
                  <a:pt x="2094" y="290"/>
                </a:lnTo>
                <a:lnTo>
                  <a:pt x="2108" y="258"/>
                </a:lnTo>
                <a:lnTo>
                  <a:pt x="2120" y="226"/>
                </a:lnTo>
                <a:lnTo>
                  <a:pt x="2128" y="194"/>
                </a:lnTo>
                <a:lnTo>
                  <a:pt x="2136" y="160"/>
                </a:lnTo>
                <a:lnTo>
                  <a:pt x="2140" y="126"/>
                </a:lnTo>
                <a:lnTo>
                  <a:pt x="2142" y="90"/>
                </a:lnTo>
                <a:lnTo>
                  <a:pt x="2146" y="0"/>
                </a:lnTo>
                <a:close/>
              </a:path>
            </a:pathLst>
          </a:custGeom>
          <a:solidFill>
            <a:srgbClr val="A29E00"/>
          </a:solidFill>
          <a:ln w="1270">
            <a:solidFill>
              <a:srgbClr val="FFFF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1268" name="Freeform 4"/>
          <p:cNvSpPr>
            <a:spLocks/>
          </p:cNvSpPr>
          <p:nvPr/>
        </p:nvSpPr>
        <p:spPr bwMode="auto">
          <a:xfrm>
            <a:off x="1685192" y="1154114"/>
            <a:ext cx="2825262" cy="2103437"/>
          </a:xfrm>
          <a:custGeom>
            <a:avLst/>
            <a:gdLst>
              <a:gd name="T0" fmla="*/ 0 w 2010"/>
              <a:gd name="T1" fmla="*/ 2147483647 h 1288"/>
              <a:gd name="T2" fmla="*/ 0 w 2010"/>
              <a:gd name="T3" fmla="*/ 2147483647 h 1288"/>
              <a:gd name="T4" fmla="*/ 2147483647 w 2010"/>
              <a:gd name="T5" fmla="*/ 2147483647 h 1288"/>
              <a:gd name="T6" fmla="*/ 2147483647 w 2010"/>
              <a:gd name="T7" fmla="*/ 2147483647 h 1288"/>
              <a:gd name="T8" fmla="*/ 2147483647 w 2010"/>
              <a:gd name="T9" fmla="*/ 2147483647 h 1288"/>
              <a:gd name="T10" fmla="*/ 2147483647 w 2010"/>
              <a:gd name="T11" fmla="*/ 2147483647 h 1288"/>
              <a:gd name="T12" fmla="*/ 2147483647 w 2010"/>
              <a:gd name="T13" fmla="*/ 2147483647 h 1288"/>
              <a:gd name="T14" fmla="*/ 2147483647 w 2010"/>
              <a:gd name="T15" fmla="*/ 2147483647 h 1288"/>
              <a:gd name="T16" fmla="*/ 2147483647 w 2010"/>
              <a:gd name="T17" fmla="*/ 2147483647 h 1288"/>
              <a:gd name="T18" fmla="*/ 2147483647 w 2010"/>
              <a:gd name="T19" fmla="*/ 2147483647 h 1288"/>
              <a:gd name="T20" fmla="*/ 2147483647 w 2010"/>
              <a:gd name="T21" fmla="*/ 2147483647 h 1288"/>
              <a:gd name="T22" fmla="*/ 2147483647 w 2010"/>
              <a:gd name="T23" fmla="*/ 2147483647 h 1288"/>
              <a:gd name="T24" fmla="*/ 2147483647 w 2010"/>
              <a:gd name="T25" fmla="*/ 2147483647 h 1288"/>
              <a:gd name="T26" fmla="*/ 2147483647 w 2010"/>
              <a:gd name="T27" fmla="*/ 2147483647 h 1288"/>
              <a:gd name="T28" fmla="*/ 2147483647 w 2010"/>
              <a:gd name="T29" fmla="*/ 2147483647 h 1288"/>
              <a:gd name="T30" fmla="*/ 2147483647 w 2010"/>
              <a:gd name="T31" fmla="*/ 2147483647 h 1288"/>
              <a:gd name="T32" fmla="*/ 2147483647 w 2010"/>
              <a:gd name="T33" fmla="*/ 2147483647 h 1288"/>
              <a:gd name="T34" fmla="*/ 2147483647 w 2010"/>
              <a:gd name="T35" fmla="*/ 2147483647 h 1288"/>
              <a:gd name="T36" fmla="*/ 2147483647 w 2010"/>
              <a:gd name="T37" fmla="*/ 2147483647 h 1288"/>
              <a:gd name="T38" fmla="*/ 2147483647 w 2010"/>
              <a:gd name="T39" fmla="*/ 2147483647 h 1288"/>
              <a:gd name="T40" fmla="*/ 2147483647 w 2010"/>
              <a:gd name="T41" fmla="*/ 2147483647 h 1288"/>
              <a:gd name="T42" fmla="*/ 2147483647 w 2010"/>
              <a:gd name="T43" fmla="*/ 2147483647 h 1288"/>
              <a:gd name="T44" fmla="*/ 2147483647 w 2010"/>
              <a:gd name="T45" fmla="*/ 2147483647 h 1288"/>
              <a:gd name="T46" fmla="*/ 2147483647 w 2010"/>
              <a:gd name="T47" fmla="*/ 2147483647 h 1288"/>
              <a:gd name="T48" fmla="*/ 2147483647 w 2010"/>
              <a:gd name="T49" fmla="*/ 2147483647 h 1288"/>
              <a:gd name="T50" fmla="*/ 2147483647 w 2010"/>
              <a:gd name="T51" fmla="*/ 2147483647 h 1288"/>
              <a:gd name="T52" fmla="*/ 2147483647 w 2010"/>
              <a:gd name="T53" fmla="*/ 2147483647 h 1288"/>
              <a:gd name="T54" fmla="*/ 2147483647 w 2010"/>
              <a:gd name="T55" fmla="*/ 2147483647 h 1288"/>
              <a:gd name="T56" fmla="*/ 2147483647 w 2010"/>
              <a:gd name="T57" fmla="*/ 2147483647 h 1288"/>
              <a:gd name="T58" fmla="*/ 2147483647 w 2010"/>
              <a:gd name="T59" fmla="*/ 2147483647 h 1288"/>
              <a:gd name="T60" fmla="*/ 2147483647 w 2010"/>
              <a:gd name="T61" fmla="*/ 2147483647 h 1288"/>
              <a:gd name="T62" fmla="*/ 2147483647 w 2010"/>
              <a:gd name="T63" fmla="*/ 2147483647 h 1288"/>
              <a:gd name="T64" fmla="*/ 2147483647 w 2010"/>
              <a:gd name="T65" fmla="*/ 2147483647 h 1288"/>
              <a:gd name="T66" fmla="*/ 2147483647 w 2010"/>
              <a:gd name="T67" fmla="*/ 0 h 1288"/>
              <a:gd name="T68" fmla="*/ 2147483647 w 2010"/>
              <a:gd name="T69" fmla="*/ 2147483647 h 1288"/>
              <a:gd name="T70" fmla="*/ 2147483647 w 2010"/>
              <a:gd name="T71" fmla="*/ 2147483647 h 1288"/>
              <a:gd name="T72" fmla="*/ 2147483647 w 2010"/>
              <a:gd name="T73" fmla="*/ 2147483647 h 1288"/>
              <a:gd name="T74" fmla="*/ 2147483647 w 2010"/>
              <a:gd name="T75" fmla="*/ 2147483647 h 1288"/>
              <a:gd name="T76" fmla="*/ 2147483647 w 2010"/>
              <a:gd name="T77" fmla="*/ 2147483647 h 1288"/>
              <a:gd name="T78" fmla="*/ 2147483647 w 2010"/>
              <a:gd name="T79" fmla="*/ 2147483647 h 1288"/>
              <a:gd name="T80" fmla="*/ 2147483647 w 2010"/>
              <a:gd name="T81" fmla="*/ 2147483647 h 1288"/>
              <a:gd name="T82" fmla="*/ 2147483647 w 2010"/>
              <a:gd name="T83" fmla="*/ 2147483647 h 1288"/>
              <a:gd name="T84" fmla="*/ 2147483647 w 2010"/>
              <a:gd name="T85" fmla="*/ 2147483647 h 1288"/>
              <a:gd name="T86" fmla="*/ 2147483647 w 2010"/>
              <a:gd name="T87" fmla="*/ 2147483647 h 1288"/>
              <a:gd name="T88" fmla="*/ 2147483647 w 2010"/>
              <a:gd name="T89" fmla="*/ 2147483647 h 1288"/>
              <a:gd name="T90" fmla="*/ 2147483647 w 2010"/>
              <a:gd name="T91" fmla="*/ 2147483647 h 1288"/>
              <a:gd name="T92" fmla="*/ 2147483647 w 2010"/>
              <a:gd name="T93" fmla="*/ 2147483647 h 1288"/>
              <a:gd name="T94" fmla="*/ 2147483647 w 2010"/>
              <a:gd name="T95" fmla="*/ 2147483647 h 1288"/>
              <a:gd name="T96" fmla="*/ 2147483647 w 2010"/>
              <a:gd name="T97" fmla="*/ 2147483647 h 1288"/>
              <a:gd name="T98" fmla="*/ 2147483647 w 2010"/>
              <a:gd name="T99" fmla="*/ 2147483647 h 1288"/>
              <a:gd name="T100" fmla="*/ 2147483647 w 2010"/>
              <a:gd name="T101" fmla="*/ 2147483647 h 1288"/>
              <a:gd name="T102" fmla="*/ 2147483647 w 2010"/>
              <a:gd name="T103" fmla="*/ 2147483647 h 1288"/>
              <a:gd name="T104" fmla="*/ 2147483647 w 2010"/>
              <a:gd name="T105" fmla="*/ 2147483647 h 1288"/>
              <a:gd name="T106" fmla="*/ 2147483647 w 2010"/>
              <a:gd name="T107" fmla="*/ 2147483647 h 1288"/>
              <a:gd name="T108" fmla="*/ 2147483647 w 2010"/>
              <a:gd name="T109" fmla="*/ 2147483647 h 1288"/>
              <a:gd name="T110" fmla="*/ 2147483647 w 2010"/>
              <a:gd name="T111" fmla="*/ 2147483647 h 1288"/>
              <a:gd name="T112" fmla="*/ 0 w 2010"/>
              <a:gd name="T113" fmla="*/ 2147483647 h 1288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2010"/>
              <a:gd name="T172" fmla="*/ 0 h 1288"/>
              <a:gd name="T173" fmla="*/ 2010 w 2010"/>
              <a:gd name="T174" fmla="*/ 1288 h 1288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2010" h="1288">
                <a:moveTo>
                  <a:pt x="0" y="1064"/>
                </a:moveTo>
                <a:lnTo>
                  <a:pt x="0" y="1064"/>
                </a:lnTo>
                <a:lnTo>
                  <a:pt x="28" y="1006"/>
                </a:lnTo>
                <a:lnTo>
                  <a:pt x="60" y="952"/>
                </a:lnTo>
                <a:lnTo>
                  <a:pt x="94" y="896"/>
                </a:lnTo>
                <a:lnTo>
                  <a:pt x="130" y="844"/>
                </a:lnTo>
                <a:lnTo>
                  <a:pt x="170" y="792"/>
                </a:lnTo>
                <a:lnTo>
                  <a:pt x="212" y="740"/>
                </a:lnTo>
                <a:lnTo>
                  <a:pt x="258" y="690"/>
                </a:lnTo>
                <a:lnTo>
                  <a:pt x="304" y="642"/>
                </a:lnTo>
                <a:lnTo>
                  <a:pt x="354" y="596"/>
                </a:lnTo>
                <a:lnTo>
                  <a:pt x="406" y="550"/>
                </a:lnTo>
                <a:lnTo>
                  <a:pt x="460" y="506"/>
                </a:lnTo>
                <a:lnTo>
                  <a:pt x="516" y="464"/>
                </a:lnTo>
                <a:lnTo>
                  <a:pt x="574" y="422"/>
                </a:lnTo>
                <a:lnTo>
                  <a:pt x="636" y="382"/>
                </a:lnTo>
                <a:lnTo>
                  <a:pt x="698" y="344"/>
                </a:lnTo>
                <a:lnTo>
                  <a:pt x="762" y="308"/>
                </a:lnTo>
                <a:lnTo>
                  <a:pt x="830" y="274"/>
                </a:lnTo>
                <a:lnTo>
                  <a:pt x="898" y="242"/>
                </a:lnTo>
                <a:lnTo>
                  <a:pt x="968" y="212"/>
                </a:lnTo>
                <a:lnTo>
                  <a:pt x="1040" y="182"/>
                </a:lnTo>
                <a:lnTo>
                  <a:pt x="1112" y="156"/>
                </a:lnTo>
                <a:lnTo>
                  <a:pt x="1188" y="130"/>
                </a:lnTo>
                <a:lnTo>
                  <a:pt x="1264" y="108"/>
                </a:lnTo>
                <a:lnTo>
                  <a:pt x="1342" y="86"/>
                </a:lnTo>
                <a:lnTo>
                  <a:pt x="1422" y="68"/>
                </a:lnTo>
                <a:lnTo>
                  <a:pt x="1502" y="50"/>
                </a:lnTo>
                <a:lnTo>
                  <a:pt x="1584" y="36"/>
                </a:lnTo>
                <a:lnTo>
                  <a:pt x="1668" y="24"/>
                </a:lnTo>
                <a:lnTo>
                  <a:pt x="1752" y="14"/>
                </a:lnTo>
                <a:lnTo>
                  <a:pt x="1836" y="6"/>
                </a:lnTo>
                <a:lnTo>
                  <a:pt x="1922" y="2"/>
                </a:lnTo>
                <a:lnTo>
                  <a:pt x="2010" y="0"/>
                </a:lnTo>
                <a:lnTo>
                  <a:pt x="2010" y="812"/>
                </a:lnTo>
                <a:lnTo>
                  <a:pt x="1922" y="818"/>
                </a:lnTo>
                <a:lnTo>
                  <a:pt x="1838" y="826"/>
                </a:lnTo>
                <a:lnTo>
                  <a:pt x="1754" y="838"/>
                </a:lnTo>
                <a:lnTo>
                  <a:pt x="1674" y="856"/>
                </a:lnTo>
                <a:lnTo>
                  <a:pt x="1596" y="876"/>
                </a:lnTo>
                <a:lnTo>
                  <a:pt x="1520" y="898"/>
                </a:lnTo>
                <a:lnTo>
                  <a:pt x="1448" y="926"/>
                </a:lnTo>
                <a:lnTo>
                  <a:pt x="1380" y="956"/>
                </a:lnTo>
                <a:lnTo>
                  <a:pt x="1314" y="988"/>
                </a:lnTo>
                <a:lnTo>
                  <a:pt x="1254" y="1024"/>
                </a:lnTo>
                <a:lnTo>
                  <a:pt x="1198" y="1062"/>
                </a:lnTo>
                <a:lnTo>
                  <a:pt x="1144" y="1104"/>
                </a:lnTo>
                <a:lnTo>
                  <a:pt x="1120" y="1124"/>
                </a:lnTo>
                <a:lnTo>
                  <a:pt x="1098" y="1146"/>
                </a:lnTo>
                <a:lnTo>
                  <a:pt x="1076" y="1168"/>
                </a:lnTo>
                <a:lnTo>
                  <a:pt x="1054" y="1192"/>
                </a:lnTo>
                <a:lnTo>
                  <a:pt x="1034" y="1216"/>
                </a:lnTo>
                <a:lnTo>
                  <a:pt x="1016" y="1240"/>
                </a:lnTo>
                <a:lnTo>
                  <a:pt x="1000" y="1264"/>
                </a:lnTo>
                <a:lnTo>
                  <a:pt x="984" y="1288"/>
                </a:lnTo>
                <a:lnTo>
                  <a:pt x="0" y="1064"/>
                </a:lnTo>
                <a:close/>
              </a:path>
            </a:pathLst>
          </a:custGeom>
          <a:solidFill>
            <a:srgbClr val="33CCFF"/>
          </a:solidFill>
          <a:ln w="1270">
            <a:solidFill>
              <a:srgbClr val="00FFF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1269" name="Freeform 5"/>
          <p:cNvSpPr>
            <a:spLocks/>
          </p:cNvSpPr>
          <p:nvPr/>
        </p:nvSpPr>
        <p:spPr bwMode="auto">
          <a:xfrm>
            <a:off x="1679331" y="2479675"/>
            <a:ext cx="2831123" cy="941388"/>
          </a:xfrm>
          <a:custGeom>
            <a:avLst/>
            <a:gdLst>
              <a:gd name="T0" fmla="*/ 2147483647 w 2014"/>
              <a:gd name="T1" fmla="*/ 2147483647 h 576"/>
              <a:gd name="T2" fmla="*/ 2147483647 w 2014"/>
              <a:gd name="T3" fmla="*/ 2147483647 h 576"/>
              <a:gd name="T4" fmla="*/ 2147483647 w 2014"/>
              <a:gd name="T5" fmla="*/ 2147483647 h 576"/>
              <a:gd name="T6" fmla="*/ 2147483647 w 2014"/>
              <a:gd name="T7" fmla="*/ 2147483647 h 576"/>
              <a:gd name="T8" fmla="*/ 2147483647 w 2014"/>
              <a:gd name="T9" fmla="*/ 2147483647 h 576"/>
              <a:gd name="T10" fmla="*/ 2147483647 w 2014"/>
              <a:gd name="T11" fmla="*/ 2147483647 h 576"/>
              <a:gd name="T12" fmla="*/ 2147483647 w 2014"/>
              <a:gd name="T13" fmla="*/ 2147483647 h 576"/>
              <a:gd name="T14" fmla="*/ 2147483647 w 2014"/>
              <a:gd name="T15" fmla="*/ 2147483647 h 576"/>
              <a:gd name="T16" fmla="*/ 2147483647 w 2014"/>
              <a:gd name="T17" fmla="*/ 2147483647 h 576"/>
              <a:gd name="T18" fmla="*/ 2147483647 w 2014"/>
              <a:gd name="T19" fmla="*/ 2147483647 h 576"/>
              <a:gd name="T20" fmla="*/ 2147483647 w 2014"/>
              <a:gd name="T21" fmla="*/ 2147483647 h 576"/>
              <a:gd name="T22" fmla="*/ 2147483647 w 2014"/>
              <a:gd name="T23" fmla="*/ 2147483647 h 576"/>
              <a:gd name="T24" fmla="*/ 2147483647 w 2014"/>
              <a:gd name="T25" fmla="*/ 2147483647 h 576"/>
              <a:gd name="T26" fmla="*/ 2147483647 w 2014"/>
              <a:gd name="T27" fmla="*/ 2147483647 h 576"/>
              <a:gd name="T28" fmla="*/ 2147483647 w 2014"/>
              <a:gd name="T29" fmla="*/ 2147483647 h 576"/>
              <a:gd name="T30" fmla="*/ 2147483647 w 2014"/>
              <a:gd name="T31" fmla="*/ 2147483647 h 576"/>
              <a:gd name="T32" fmla="*/ 2147483647 w 2014"/>
              <a:gd name="T33" fmla="*/ 2147483647 h 576"/>
              <a:gd name="T34" fmla="*/ 2147483647 w 2014"/>
              <a:gd name="T35" fmla="*/ 2147483647 h 576"/>
              <a:gd name="T36" fmla="*/ 2147483647 w 2014"/>
              <a:gd name="T37" fmla="*/ 2147483647 h 576"/>
              <a:gd name="T38" fmla="*/ 2147483647 w 2014"/>
              <a:gd name="T39" fmla="*/ 2147483647 h 576"/>
              <a:gd name="T40" fmla="*/ 2147483647 w 2014"/>
              <a:gd name="T41" fmla="*/ 2147483647 h 576"/>
              <a:gd name="T42" fmla="*/ 2147483647 w 2014"/>
              <a:gd name="T43" fmla="*/ 2147483647 h 576"/>
              <a:gd name="T44" fmla="*/ 2147483647 w 2014"/>
              <a:gd name="T45" fmla="*/ 2147483647 h 576"/>
              <a:gd name="T46" fmla="*/ 2147483647 w 2014"/>
              <a:gd name="T47" fmla="*/ 2147483647 h 576"/>
              <a:gd name="T48" fmla="*/ 2147483647 w 2014"/>
              <a:gd name="T49" fmla="*/ 2147483647 h 576"/>
              <a:gd name="T50" fmla="*/ 0 w 2014"/>
              <a:gd name="T51" fmla="*/ 2147483647 h 576"/>
              <a:gd name="T52" fmla="*/ 2147483647 w 2014"/>
              <a:gd name="T53" fmla="*/ 2147483647 h 576"/>
              <a:gd name="T54" fmla="*/ 2147483647 w 2014"/>
              <a:gd name="T55" fmla="*/ 2147483647 h 576"/>
              <a:gd name="T56" fmla="*/ 2147483647 w 2014"/>
              <a:gd name="T57" fmla="*/ 2147483647 h 576"/>
              <a:gd name="T58" fmla="*/ 2147483647 w 2014"/>
              <a:gd name="T59" fmla="*/ 2147483647 h 576"/>
              <a:gd name="T60" fmla="*/ 2147483647 w 2014"/>
              <a:gd name="T61" fmla="*/ 2147483647 h 576"/>
              <a:gd name="T62" fmla="*/ 2147483647 w 2014"/>
              <a:gd name="T63" fmla="*/ 2147483647 h 576"/>
              <a:gd name="T64" fmla="*/ 2147483647 w 2014"/>
              <a:gd name="T65" fmla="*/ 2147483647 h 576"/>
              <a:gd name="T66" fmla="*/ 2147483647 w 2014"/>
              <a:gd name="T67" fmla="*/ 2147483647 h 576"/>
              <a:gd name="T68" fmla="*/ 2147483647 w 2014"/>
              <a:gd name="T69" fmla="*/ 2147483647 h 576"/>
              <a:gd name="T70" fmla="*/ 2147483647 w 2014"/>
              <a:gd name="T71" fmla="*/ 2147483647 h 576"/>
              <a:gd name="T72" fmla="*/ 2147483647 w 2014"/>
              <a:gd name="T73" fmla="*/ 2147483647 h 576"/>
              <a:gd name="T74" fmla="*/ 2147483647 w 2014"/>
              <a:gd name="T75" fmla="*/ 2147483647 h 576"/>
              <a:gd name="T76" fmla="*/ 2147483647 w 2014"/>
              <a:gd name="T77" fmla="*/ 2147483647 h 576"/>
              <a:gd name="T78" fmla="*/ 2147483647 w 2014"/>
              <a:gd name="T79" fmla="*/ 2147483647 h 576"/>
              <a:gd name="T80" fmla="*/ 2147483647 w 2014"/>
              <a:gd name="T81" fmla="*/ 2147483647 h 576"/>
              <a:gd name="T82" fmla="*/ 2147483647 w 2014"/>
              <a:gd name="T83" fmla="*/ 2147483647 h 576"/>
              <a:gd name="T84" fmla="*/ 2147483647 w 2014"/>
              <a:gd name="T85" fmla="*/ 2147483647 h 576"/>
              <a:gd name="T86" fmla="*/ 2147483647 w 2014"/>
              <a:gd name="T87" fmla="*/ 2147483647 h 576"/>
              <a:gd name="T88" fmla="*/ 2147483647 w 2014"/>
              <a:gd name="T89" fmla="*/ 2147483647 h 576"/>
              <a:gd name="T90" fmla="*/ 2147483647 w 2014"/>
              <a:gd name="T91" fmla="*/ 2147483647 h 576"/>
              <a:gd name="T92" fmla="*/ 2147483647 w 2014"/>
              <a:gd name="T93" fmla="*/ 2147483647 h 576"/>
              <a:gd name="T94" fmla="*/ 2147483647 w 2014"/>
              <a:gd name="T95" fmla="*/ 2147483647 h 576"/>
              <a:gd name="T96" fmla="*/ 2147483647 w 2014"/>
              <a:gd name="T97" fmla="*/ 0 h 576"/>
              <a:gd name="T98" fmla="*/ 2147483647 w 2014"/>
              <a:gd name="T99" fmla="*/ 2147483647 h 57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014"/>
              <a:gd name="T151" fmla="*/ 0 h 576"/>
              <a:gd name="T152" fmla="*/ 2014 w 2014"/>
              <a:gd name="T153" fmla="*/ 576 h 57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014" h="576">
                <a:moveTo>
                  <a:pt x="2014" y="82"/>
                </a:moveTo>
                <a:lnTo>
                  <a:pt x="2014" y="82"/>
                </a:lnTo>
                <a:lnTo>
                  <a:pt x="1946" y="86"/>
                </a:lnTo>
                <a:lnTo>
                  <a:pt x="1882" y="92"/>
                </a:lnTo>
                <a:lnTo>
                  <a:pt x="1820" y="102"/>
                </a:lnTo>
                <a:lnTo>
                  <a:pt x="1760" y="112"/>
                </a:lnTo>
                <a:lnTo>
                  <a:pt x="1704" y="124"/>
                </a:lnTo>
                <a:lnTo>
                  <a:pt x="1648" y="138"/>
                </a:lnTo>
                <a:lnTo>
                  <a:pt x="1596" y="154"/>
                </a:lnTo>
                <a:lnTo>
                  <a:pt x="1546" y="172"/>
                </a:lnTo>
                <a:lnTo>
                  <a:pt x="1498" y="190"/>
                </a:lnTo>
                <a:lnTo>
                  <a:pt x="1452" y="210"/>
                </a:lnTo>
                <a:lnTo>
                  <a:pt x="1410" y="230"/>
                </a:lnTo>
                <a:lnTo>
                  <a:pt x="1368" y="250"/>
                </a:lnTo>
                <a:lnTo>
                  <a:pt x="1330" y="272"/>
                </a:lnTo>
                <a:lnTo>
                  <a:pt x="1292" y="294"/>
                </a:lnTo>
                <a:lnTo>
                  <a:pt x="1258" y="318"/>
                </a:lnTo>
                <a:lnTo>
                  <a:pt x="1226" y="340"/>
                </a:lnTo>
                <a:lnTo>
                  <a:pt x="1168" y="384"/>
                </a:lnTo>
                <a:lnTo>
                  <a:pt x="1118" y="428"/>
                </a:lnTo>
                <a:lnTo>
                  <a:pt x="1076" y="468"/>
                </a:lnTo>
                <a:lnTo>
                  <a:pt x="1044" y="502"/>
                </a:lnTo>
                <a:lnTo>
                  <a:pt x="1018" y="532"/>
                </a:lnTo>
                <a:lnTo>
                  <a:pt x="1000" y="556"/>
                </a:lnTo>
                <a:lnTo>
                  <a:pt x="984" y="576"/>
                </a:lnTo>
                <a:lnTo>
                  <a:pt x="0" y="342"/>
                </a:lnTo>
                <a:lnTo>
                  <a:pt x="4" y="252"/>
                </a:lnTo>
                <a:lnTo>
                  <a:pt x="988" y="476"/>
                </a:lnTo>
                <a:lnTo>
                  <a:pt x="1004" y="452"/>
                </a:lnTo>
                <a:lnTo>
                  <a:pt x="1020" y="428"/>
                </a:lnTo>
                <a:lnTo>
                  <a:pt x="1038" y="404"/>
                </a:lnTo>
                <a:lnTo>
                  <a:pt x="1058" y="380"/>
                </a:lnTo>
                <a:lnTo>
                  <a:pt x="1080" y="356"/>
                </a:lnTo>
                <a:lnTo>
                  <a:pt x="1102" y="334"/>
                </a:lnTo>
                <a:lnTo>
                  <a:pt x="1124" y="312"/>
                </a:lnTo>
                <a:lnTo>
                  <a:pt x="1148" y="292"/>
                </a:lnTo>
                <a:lnTo>
                  <a:pt x="1202" y="250"/>
                </a:lnTo>
                <a:lnTo>
                  <a:pt x="1258" y="212"/>
                </a:lnTo>
                <a:lnTo>
                  <a:pt x="1318" y="176"/>
                </a:lnTo>
                <a:lnTo>
                  <a:pt x="1384" y="144"/>
                </a:lnTo>
                <a:lnTo>
                  <a:pt x="1452" y="114"/>
                </a:lnTo>
                <a:lnTo>
                  <a:pt x="1524" y="86"/>
                </a:lnTo>
                <a:lnTo>
                  <a:pt x="1600" y="64"/>
                </a:lnTo>
                <a:lnTo>
                  <a:pt x="1678" y="44"/>
                </a:lnTo>
                <a:lnTo>
                  <a:pt x="1758" y="26"/>
                </a:lnTo>
                <a:lnTo>
                  <a:pt x="1842" y="14"/>
                </a:lnTo>
                <a:lnTo>
                  <a:pt x="1926" y="6"/>
                </a:lnTo>
                <a:lnTo>
                  <a:pt x="2014" y="0"/>
                </a:lnTo>
                <a:lnTo>
                  <a:pt x="2014" y="82"/>
                </a:lnTo>
                <a:close/>
              </a:path>
            </a:pathLst>
          </a:custGeom>
          <a:solidFill>
            <a:srgbClr val="006699"/>
          </a:solidFill>
          <a:ln w="1270">
            <a:solidFill>
              <a:srgbClr val="00FFF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1270" name="Freeform 6"/>
          <p:cNvSpPr>
            <a:spLocks/>
          </p:cNvSpPr>
          <p:nvPr/>
        </p:nvSpPr>
        <p:spPr bwMode="auto">
          <a:xfrm>
            <a:off x="1532792" y="3005139"/>
            <a:ext cx="2135066" cy="2759075"/>
          </a:xfrm>
          <a:custGeom>
            <a:avLst/>
            <a:gdLst>
              <a:gd name="T0" fmla="*/ 2147483647 w 1518"/>
              <a:gd name="T1" fmla="*/ 2147483647 h 1690"/>
              <a:gd name="T2" fmla="*/ 2147483647 w 1518"/>
              <a:gd name="T3" fmla="*/ 2147483647 h 1690"/>
              <a:gd name="T4" fmla="*/ 2147483647 w 1518"/>
              <a:gd name="T5" fmla="*/ 2147483647 h 1690"/>
              <a:gd name="T6" fmla="*/ 2147483647 w 1518"/>
              <a:gd name="T7" fmla="*/ 2147483647 h 1690"/>
              <a:gd name="T8" fmla="*/ 2147483647 w 1518"/>
              <a:gd name="T9" fmla="*/ 2147483647 h 1690"/>
              <a:gd name="T10" fmla="*/ 2147483647 w 1518"/>
              <a:gd name="T11" fmla="*/ 2147483647 h 1690"/>
              <a:gd name="T12" fmla="*/ 2147483647 w 1518"/>
              <a:gd name="T13" fmla="*/ 2147483647 h 1690"/>
              <a:gd name="T14" fmla="*/ 2147483647 w 1518"/>
              <a:gd name="T15" fmla="*/ 2147483647 h 1690"/>
              <a:gd name="T16" fmla="*/ 2147483647 w 1518"/>
              <a:gd name="T17" fmla="*/ 2147483647 h 1690"/>
              <a:gd name="T18" fmla="*/ 2147483647 w 1518"/>
              <a:gd name="T19" fmla="*/ 2147483647 h 1690"/>
              <a:gd name="T20" fmla="*/ 2147483647 w 1518"/>
              <a:gd name="T21" fmla="*/ 2147483647 h 1690"/>
              <a:gd name="T22" fmla="*/ 2147483647 w 1518"/>
              <a:gd name="T23" fmla="*/ 2147483647 h 1690"/>
              <a:gd name="T24" fmla="*/ 2147483647 w 1518"/>
              <a:gd name="T25" fmla="*/ 2147483647 h 1690"/>
              <a:gd name="T26" fmla="*/ 2147483647 w 1518"/>
              <a:gd name="T27" fmla="*/ 2147483647 h 1690"/>
              <a:gd name="T28" fmla="*/ 2147483647 w 1518"/>
              <a:gd name="T29" fmla="*/ 2147483647 h 1690"/>
              <a:gd name="T30" fmla="*/ 2147483647 w 1518"/>
              <a:gd name="T31" fmla="*/ 2147483647 h 1690"/>
              <a:gd name="T32" fmla="*/ 0 w 1518"/>
              <a:gd name="T33" fmla="*/ 2147483647 h 1690"/>
              <a:gd name="T34" fmla="*/ 2147483647 w 1518"/>
              <a:gd name="T35" fmla="*/ 2147483647 h 1690"/>
              <a:gd name="T36" fmla="*/ 2147483647 w 1518"/>
              <a:gd name="T37" fmla="*/ 2147483647 h 1690"/>
              <a:gd name="T38" fmla="*/ 2147483647 w 1518"/>
              <a:gd name="T39" fmla="*/ 2147483647 h 1690"/>
              <a:gd name="T40" fmla="*/ 2147483647 w 1518"/>
              <a:gd name="T41" fmla="*/ 2147483647 h 1690"/>
              <a:gd name="T42" fmla="*/ 2147483647 w 1518"/>
              <a:gd name="T43" fmla="*/ 2147483647 h 1690"/>
              <a:gd name="T44" fmla="*/ 2147483647 w 1518"/>
              <a:gd name="T45" fmla="*/ 2147483647 h 1690"/>
              <a:gd name="T46" fmla="*/ 2147483647 w 1518"/>
              <a:gd name="T47" fmla="*/ 2147483647 h 1690"/>
              <a:gd name="T48" fmla="*/ 2147483647 w 1518"/>
              <a:gd name="T49" fmla="*/ 2147483647 h 1690"/>
              <a:gd name="T50" fmla="*/ 2147483647 w 1518"/>
              <a:gd name="T51" fmla="*/ 2147483647 h 1690"/>
              <a:gd name="T52" fmla="*/ 2147483647 w 1518"/>
              <a:gd name="T53" fmla="*/ 2147483647 h 1690"/>
              <a:gd name="T54" fmla="*/ 2147483647 w 1518"/>
              <a:gd name="T55" fmla="*/ 2147483647 h 1690"/>
              <a:gd name="T56" fmla="*/ 2147483647 w 1518"/>
              <a:gd name="T57" fmla="*/ 2147483647 h 1690"/>
              <a:gd name="T58" fmla="*/ 2147483647 w 1518"/>
              <a:gd name="T59" fmla="*/ 2147483647 h 1690"/>
              <a:gd name="T60" fmla="*/ 2147483647 w 1518"/>
              <a:gd name="T61" fmla="*/ 2147483647 h 1690"/>
              <a:gd name="T62" fmla="*/ 2147483647 w 1518"/>
              <a:gd name="T63" fmla="*/ 2147483647 h 1690"/>
              <a:gd name="T64" fmla="*/ 2147483647 w 1518"/>
              <a:gd name="T65" fmla="*/ 2147483647 h 1690"/>
              <a:gd name="T66" fmla="*/ 2147483647 w 1518"/>
              <a:gd name="T67" fmla="*/ 2147483647 h 1690"/>
              <a:gd name="T68" fmla="*/ 2147483647 w 1518"/>
              <a:gd name="T69" fmla="*/ 2147483647 h 169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518"/>
              <a:gd name="T106" fmla="*/ 0 h 1690"/>
              <a:gd name="T107" fmla="*/ 1518 w 1518"/>
              <a:gd name="T108" fmla="*/ 1690 h 169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518" h="1690">
                <a:moveTo>
                  <a:pt x="840" y="1690"/>
                </a:moveTo>
                <a:lnTo>
                  <a:pt x="840" y="1690"/>
                </a:lnTo>
                <a:lnTo>
                  <a:pt x="792" y="1664"/>
                </a:lnTo>
                <a:lnTo>
                  <a:pt x="746" y="1634"/>
                </a:lnTo>
                <a:lnTo>
                  <a:pt x="702" y="1606"/>
                </a:lnTo>
                <a:lnTo>
                  <a:pt x="658" y="1576"/>
                </a:lnTo>
                <a:lnTo>
                  <a:pt x="614" y="1544"/>
                </a:lnTo>
                <a:lnTo>
                  <a:pt x="572" y="1512"/>
                </a:lnTo>
                <a:lnTo>
                  <a:pt x="532" y="1480"/>
                </a:lnTo>
                <a:lnTo>
                  <a:pt x="494" y="1446"/>
                </a:lnTo>
                <a:lnTo>
                  <a:pt x="456" y="1412"/>
                </a:lnTo>
                <a:lnTo>
                  <a:pt x="418" y="1376"/>
                </a:lnTo>
                <a:lnTo>
                  <a:pt x="384" y="1342"/>
                </a:lnTo>
                <a:lnTo>
                  <a:pt x="350" y="1304"/>
                </a:lnTo>
                <a:lnTo>
                  <a:pt x="318" y="1268"/>
                </a:lnTo>
                <a:lnTo>
                  <a:pt x="286" y="1230"/>
                </a:lnTo>
                <a:lnTo>
                  <a:pt x="256" y="1190"/>
                </a:lnTo>
                <a:lnTo>
                  <a:pt x="228" y="1152"/>
                </a:lnTo>
                <a:lnTo>
                  <a:pt x="202" y="1112"/>
                </a:lnTo>
                <a:lnTo>
                  <a:pt x="178" y="1070"/>
                </a:lnTo>
                <a:lnTo>
                  <a:pt x="154" y="1030"/>
                </a:lnTo>
                <a:lnTo>
                  <a:pt x="132" y="988"/>
                </a:lnTo>
                <a:lnTo>
                  <a:pt x="112" y="946"/>
                </a:lnTo>
                <a:lnTo>
                  <a:pt x="92" y="904"/>
                </a:lnTo>
                <a:lnTo>
                  <a:pt x="76" y="860"/>
                </a:lnTo>
                <a:lnTo>
                  <a:pt x="60" y="816"/>
                </a:lnTo>
                <a:lnTo>
                  <a:pt x="46" y="772"/>
                </a:lnTo>
                <a:lnTo>
                  <a:pt x="34" y="728"/>
                </a:lnTo>
                <a:lnTo>
                  <a:pt x="24" y="682"/>
                </a:lnTo>
                <a:lnTo>
                  <a:pt x="16" y="636"/>
                </a:lnTo>
                <a:lnTo>
                  <a:pt x="10" y="590"/>
                </a:lnTo>
                <a:lnTo>
                  <a:pt x="4" y="544"/>
                </a:lnTo>
                <a:lnTo>
                  <a:pt x="2" y="498"/>
                </a:lnTo>
                <a:lnTo>
                  <a:pt x="0" y="450"/>
                </a:lnTo>
                <a:lnTo>
                  <a:pt x="2" y="392"/>
                </a:lnTo>
                <a:lnTo>
                  <a:pt x="6" y="334"/>
                </a:lnTo>
                <a:lnTo>
                  <a:pt x="14" y="276"/>
                </a:lnTo>
                <a:lnTo>
                  <a:pt x="24" y="220"/>
                </a:lnTo>
                <a:lnTo>
                  <a:pt x="36" y="164"/>
                </a:lnTo>
                <a:lnTo>
                  <a:pt x="52" y="108"/>
                </a:lnTo>
                <a:lnTo>
                  <a:pt x="70" y="54"/>
                </a:lnTo>
                <a:lnTo>
                  <a:pt x="92" y="0"/>
                </a:lnTo>
                <a:lnTo>
                  <a:pt x="1066" y="236"/>
                </a:lnTo>
                <a:lnTo>
                  <a:pt x="1050" y="282"/>
                </a:lnTo>
                <a:lnTo>
                  <a:pt x="1042" y="306"/>
                </a:lnTo>
                <a:lnTo>
                  <a:pt x="1038" y="328"/>
                </a:lnTo>
                <a:lnTo>
                  <a:pt x="1032" y="352"/>
                </a:lnTo>
                <a:lnTo>
                  <a:pt x="1030" y="378"/>
                </a:lnTo>
                <a:lnTo>
                  <a:pt x="1028" y="402"/>
                </a:lnTo>
                <a:lnTo>
                  <a:pt x="1028" y="426"/>
                </a:lnTo>
                <a:lnTo>
                  <a:pt x="1030" y="472"/>
                </a:lnTo>
                <a:lnTo>
                  <a:pt x="1036" y="518"/>
                </a:lnTo>
                <a:lnTo>
                  <a:pt x="1048" y="562"/>
                </a:lnTo>
                <a:lnTo>
                  <a:pt x="1062" y="606"/>
                </a:lnTo>
                <a:lnTo>
                  <a:pt x="1082" y="648"/>
                </a:lnTo>
                <a:lnTo>
                  <a:pt x="1104" y="690"/>
                </a:lnTo>
                <a:lnTo>
                  <a:pt x="1130" y="730"/>
                </a:lnTo>
                <a:lnTo>
                  <a:pt x="1162" y="770"/>
                </a:lnTo>
                <a:lnTo>
                  <a:pt x="1194" y="808"/>
                </a:lnTo>
                <a:lnTo>
                  <a:pt x="1232" y="844"/>
                </a:lnTo>
                <a:lnTo>
                  <a:pt x="1272" y="880"/>
                </a:lnTo>
                <a:lnTo>
                  <a:pt x="1316" y="912"/>
                </a:lnTo>
                <a:lnTo>
                  <a:pt x="1362" y="944"/>
                </a:lnTo>
                <a:lnTo>
                  <a:pt x="1412" y="974"/>
                </a:lnTo>
                <a:lnTo>
                  <a:pt x="1464" y="1002"/>
                </a:lnTo>
                <a:lnTo>
                  <a:pt x="1518" y="1028"/>
                </a:lnTo>
                <a:lnTo>
                  <a:pt x="840" y="1690"/>
                </a:lnTo>
                <a:close/>
              </a:path>
            </a:pathLst>
          </a:custGeom>
          <a:solidFill>
            <a:srgbClr val="FF9933"/>
          </a:solidFill>
          <a:ln w="1270">
            <a:solidFill>
              <a:srgbClr val="769DCC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1271" name="Freeform 7"/>
          <p:cNvSpPr>
            <a:spLocks/>
          </p:cNvSpPr>
          <p:nvPr/>
        </p:nvSpPr>
        <p:spPr bwMode="auto">
          <a:xfrm>
            <a:off x="1513743" y="3005138"/>
            <a:ext cx="2151185" cy="2932112"/>
          </a:xfrm>
          <a:custGeom>
            <a:avLst/>
            <a:gdLst>
              <a:gd name="T0" fmla="*/ 2147483647 w 1530"/>
              <a:gd name="T1" fmla="*/ 2147483647 h 1796"/>
              <a:gd name="T2" fmla="*/ 2147483647 w 1530"/>
              <a:gd name="T3" fmla="*/ 2147483647 h 1796"/>
              <a:gd name="T4" fmla="*/ 2147483647 w 1530"/>
              <a:gd name="T5" fmla="*/ 2147483647 h 1796"/>
              <a:gd name="T6" fmla="*/ 2147483647 w 1530"/>
              <a:gd name="T7" fmla="*/ 2147483647 h 1796"/>
              <a:gd name="T8" fmla="*/ 2147483647 w 1530"/>
              <a:gd name="T9" fmla="*/ 2147483647 h 1796"/>
              <a:gd name="T10" fmla="*/ 2147483647 w 1530"/>
              <a:gd name="T11" fmla="*/ 2147483647 h 1796"/>
              <a:gd name="T12" fmla="*/ 2147483647 w 1530"/>
              <a:gd name="T13" fmla="*/ 2147483647 h 1796"/>
              <a:gd name="T14" fmla="*/ 2147483647 w 1530"/>
              <a:gd name="T15" fmla="*/ 2147483647 h 1796"/>
              <a:gd name="T16" fmla="*/ 2147483647 w 1530"/>
              <a:gd name="T17" fmla="*/ 2147483647 h 1796"/>
              <a:gd name="T18" fmla="*/ 2147483647 w 1530"/>
              <a:gd name="T19" fmla="*/ 2147483647 h 1796"/>
              <a:gd name="T20" fmla="*/ 2147483647 w 1530"/>
              <a:gd name="T21" fmla="*/ 2147483647 h 1796"/>
              <a:gd name="T22" fmla="*/ 2147483647 w 1530"/>
              <a:gd name="T23" fmla="*/ 2147483647 h 1796"/>
              <a:gd name="T24" fmla="*/ 2147483647 w 1530"/>
              <a:gd name="T25" fmla="*/ 2147483647 h 1796"/>
              <a:gd name="T26" fmla="*/ 2147483647 w 1530"/>
              <a:gd name="T27" fmla="*/ 2147483647 h 1796"/>
              <a:gd name="T28" fmla="*/ 2147483647 w 1530"/>
              <a:gd name="T29" fmla="*/ 2147483647 h 1796"/>
              <a:gd name="T30" fmla="*/ 2147483647 w 1530"/>
              <a:gd name="T31" fmla="*/ 2147483647 h 1796"/>
              <a:gd name="T32" fmla="*/ 2147483647 w 1530"/>
              <a:gd name="T33" fmla="*/ 2147483647 h 1796"/>
              <a:gd name="T34" fmla="*/ 2147483647 w 1530"/>
              <a:gd name="T35" fmla="*/ 2147483647 h 1796"/>
              <a:gd name="T36" fmla="*/ 2147483647 w 1530"/>
              <a:gd name="T37" fmla="*/ 2147483647 h 1796"/>
              <a:gd name="T38" fmla="*/ 2147483647 w 1530"/>
              <a:gd name="T39" fmla="*/ 2147483647 h 1796"/>
              <a:gd name="T40" fmla="*/ 2147483647 w 1530"/>
              <a:gd name="T41" fmla="*/ 2147483647 h 1796"/>
              <a:gd name="T42" fmla="*/ 2147483647 w 1530"/>
              <a:gd name="T43" fmla="*/ 2147483647 h 1796"/>
              <a:gd name="T44" fmla="*/ 2147483647 w 1530"/>
              <a:gd name="T45" fmla="*/ 0 h 1796"/>
              <a:gd name="T46" fmla="*/ 2147483647 w 1530"/>
              <a:gd name="T47" fmla="*/ 2147483647 h 1796"/>
              <a:gd name="T48" fmla="*/ 2147483647 w 1530"/>
              <a:gd name="T49" fmla="*/ 2147483647 h 1796"/>
              <a:gd name="T50" fmla="*/ 2147483647 w 1530"/>
              <a:gd name="T51" fmla="*/ 2147483647 h 1796"/>
              <a:gd name="T52" fmla="*/ 2147483647 w 1530"/>
              <a:gd name="T53" fmla="*/ 2147483647 h 1796"/>
              <a:gd name="T54" fmla="*/ 2147483647 w 1530"/>
              <a:gd name="T55" fmla="*/ 2147483647 h 1796"/>
              <a:gd name="T56" fmla="*/ 0 w 1530"/>
              <a:gd name="T57" fmla="*/ 2147483647 h 1796"/>
              <a:gd name="T58" fmla="*/ 2147483647 w 1530"/>
              <a:gd name="T59" fmla="*/ 2147483647 h 1796"/>
              <a:gd name="T60" fmla="*/ 2147483647 w 1530"/>
              <a:gd name="T61" fmla="*/ 2147483647 h 1796"/>
              <a:gd name="T62" fmla="*/ 2147483647 w 1530"/>
              <a:gd name="T63" fmla="*/ 2147483647 h 1796"/>
              <a:gd name="T64" fmla="*/ 2147483647 w 1530"/>
              <a:gd name="T65" fmla="*/ 2147483647 h 1796"/>
              <a:gd name="T66" fmla="*/ 2147483647 w 1530"/>
              <a:gd name="T67" fmla="*/ 2147483647 h 1796"/>
              <a:gd name="T68" fmla="*/ 2147483647 w 1530"/>
              <a:gd name="T69" fmla="*/ 2147483647 h 1796"/>
              <a:gd name="T70" fmla="*/ 2147483647 w 1530"/>
              <a:gd name="T71" fmla="*/ 2147483647 h 1796"/>
              <a:gd name="T72" fmla="*/ 2147483647 w 1530"/>
              <a:gd name="T73" fmla="*/ 2147483647 h 1796"/>
              <a:gd name="T74" fmla="*/ 2147483647 w 1530"/>
              <a:gd name="T75" fmla="*/ 2147483647 h 1796"/>
              <a:gd name="T76" fmla="*/ 2147483647 w 1530"/>
              <a:gd name="T77" fmla="*/ 2147483647 h 1796"/>
              <a:gd name="T78" fmla="*/ 2147483647 w 1530"/>
              <a:gd name="T79" fmla="*/ 2147483647 h 1796"/>
              <a:gd name="T80" fmla="*/ 2147483647 w 1530"/>
              <a:gd name="T81" fmla="*/ 2147483647 h 1796"/>
              <a:gd name="T82" fmla="*/ 2147483647 w 1530"/>
              <a:gd name="T83" fmla="*/ 2147483647 h 1796"/>
              <a:gd name="T84" fmla="*/ 2147483647 w 1530"/>
              <a:gd name="T85" fmla="*/ 2147483647 h 1796"/>
              <a:gd name="T86" fmla="*/ 2147483647 w 1530"/>
              <a:gd name="T87" fmla="*/ 2147483647 h 1796"/>
              <a:gd name="T88" fmla="*/ 2147483647 w 1530"/>
              <a:gd name="T89" fmla="*/ 2147483647 h 179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530"/>
              <a:gd name="T136" fmla="*/ 0 h 1796"/>
              <a:gd name="T137" fmla="*/ 1530 w 1530"/>
              <a:gd name="T138" fmla="*/ 1796 h 179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530" h="1796">
                <a:moveTo>
                  <a:pt x="850" y="1796"/>
                </a:moveTo>
                <a:lnTo>
                  <a:pt x="1522" y="1144"/>
                </a:lnTo>
                <a:lnTo>
                  <a:pt x="1530" y="1028"/>
                </a:lnTo>
                <a:lnTo>
                  <a:pt x="852" y="1690"/>
                </a:lnTo>
                <a:lnTo>
                  <a:pt x="806" y="1664"/>
                </a:lnTo>
                <a:lnTo>
                  <a:pt x="758" y="1634"/>
                </a:lnTo>
                <a:lnTo>
                  <a:pt x="714" y="1606"/>
                </a:lnTo>
                <a:lnTo>
                  <a:pt x="670" y="1576"/>
                </a:lnTo>
                <a:lnTo>
                  <a:pt x="628" y="1544"/>
                </a:lnTo>
                <a:lnTo>
                  <a:pt x="586" y="1512"/>
                </a:lnTo>
                <a:lnTo>
                  <a:pt x="546" y="1480"/>
                </a:lnTo>
                <a:lnTo>
                  <a:pt x="506" y="1446"/>
                </a:lnTo>
                <a:lnTo>
                  <a:pt x="468" y="1412"/>
                </a:lnTo>
                <a:lnTo>
                  <a:pt x="432" y="1376"/>
                </a:lnTo>
                <a:lnTo>
                  <a:pt x="396" y="1342"/>
                </a:lnTo>
                <a:lnTo>
                  <a:pt x="362" y="1304"/>
                </a:lnTo>
                <a:lnTo>
                  <a:pt x="330" y="1268"/>
                </a:lnTo>
                <a:lnTo>
                  <a:pt x="300" y="1230"/>
                </a:lnTo>
                <a:lnTo>
                  <a:pt x="270" y="1190"/>
                </a:lnTo>
                <a:lnTo>
                  <a:pt x="242" y="1152"/>
                </a:lnTo>
                <a:lnTo>
                  <a:pt x="214" y="1112"/>
                </a:lnTo>
                <a:lnTo>
                  <a:pt x="190" y="1070"/>
                </a:lnTo>
                <a:lnTo>
                  <a:pt x="166" y="1030"/>
                </a:lnTo>
                <a:lnTo>
                  <a:pt x="144" y="988"/>
                </a:lnTo>
                <a:lnTo>
                  <a:pt x="124" y="946"/>
                </a:lnTo>
                <a:lnTo>
                  <a:pt x="106" y="904"/>
                </a:lnTo>
                <a:lnTo>
                  <a:pt x="88" y="860"/>
                </a:lnTo>
                <a:lnTo>
                  <a:pt x="72" y="816"/>
                </a:lnTo>
                <a:lnTo>
                  <a:pt x="58" y="772"/>
                </a:lnTo>
                <a:lnTo>
                  <a:pt x="48" y="728"/>
                </a:lnTo>
                <a:lnTo>
                  <a:pt x="36" y="682"/>
                </a:lnTo>
                <a:lnTo>
                  <a:pt x="28" y="636"/>
                </a:lnTo>
                <a:lnTo>
                  <a:pt x="22" y="590"/>
                </a:lnTo>
                <a:lnTo>
                  <a:pt x="18" y="544"/>
                </a:lnTo>
                <a:lnTo>
                  <a:pt x="14" y="498"/>
                </a:lnTo>
                <a:lnTo>
                  <a:pt x="14" y="450"/>
                </a:lnTo>
                <a:lnTo>
                  <a:pt x="14" y="392"/>
                </a:lnTo>
                <a:lnTo>
                  <a:pt x="20" y="334"/>
                </a:lnTo>
                <a:lnTo>
                  <a:pt x="26" y="276"/>
                </a:lnTo>
                <a:lnTo>
                  <a:pt x="36" y="220"/>
                </a:lnTo>
                <a:lnTo>
                  <a:pt x="50" y="164"/>
                </a:lnTo>
                <a:lnTo>
                  <a:pt x="64" y="108"/>
                </a:lnTo>
                <a:lnTo>
                  <a:pt x="82" y="54"/>
                </a:lnTo>
                <a:lnTo>
                  <a:pt x="104" y="0"/>
                </a:lnTo>
                <a:lnTo>
                  <a:pt x="98" y="14"/>
                </a:lnTo>
                <a:lnTo>
                  <a:pt x="84" y="52"/>
                </a:lnTo>
                <a:lnTo>
                  <a:pt x="64" y="114"/>
                </a:lnTo>
                <a:lnTo>
                  <a:pt x="54" y="152"/>
                </a:lnTo>
                <a:lnTo>
                  <a:pt x="42" y="194"/>
                </a:lnTo>
                <a:lnTo>
                  <a:pt x="32" y="242"/>
                </a:lnTo>
                <a:lnTo>
                  <a:pt x="22" y="294"/>
                </a:lnTo>
                <a:lnTo>
                  <a:pt x="14" y="348"/>
                </a:lnTo>
                <a:lnTo>
                  <a:pt x="8" y="408"/>
                </a:lnTo>
                <a:lnTo>
                  <a:pt x="2" y="468"/>
                </a:lnTo>
                <a:lnTo>
                  <a:pt x="0" y="534"/>
                </a:lnTo>
                <a:lnTo>
                  <a:pt x="0" y="600"/>
                </a:lnTo>
                <a:lnTo>
                  <a:pt x="4" y="668"/>
                </a:lnTo>
                <a:lnTo>
                  <a:pt x="10" y="740"/>
                </a:lnTo>
                <a:lnTo>
                  <a:pt x="22" y="812"/>
                </a:lnTo>
                <a:lnTo>
                  <a:pt x="38" y="884"/>
                </a:lnTo>
                <a:lnTo>
                  <a:pt x="48" y="922"/>
                </a:lnTo>
                <a:lnTo>
                  <a:pt x="60" y="958"/>
                </a:lnTo>
                <a:lnTo>
                  <a:pt x="72" y="996"/>
                </a:lnTo>
                <a:lnTo>
                  <a:pt x="86" y="1034"/>
                </a:lnTo>
                <a:lnTo>
                  <a:pt x="100" y="1070"/>
                </a:lnTo>
                <a:lnTo>
                  <a:pt x="118" y="1108"/>
                </a:lnTo>
                <a:lnTo>
                  <a:pt x="136" y="1146"/>
                </a:lnTo>
                <a:lnTo>
                  <a:pt x="156" y="1184"/>
                </a:lnTo>
                <a:lnTo>
                  <a:pt x="178" y="1220"/>
                </a:lnTo>
                <a:lnTo>
                  <a:pt x="200" y="1258"/>
                </a:lnTo>
                <a:lnTo>
                  <a:pt x="226" y="1294"/>
                </a:lnTo>
                <a:lnTo>
                  <a:pt x="252" y="1330"/>
                </a:lnTo>
                <a:lnTo>
                  <a:pt x="282" y="1366"/>
                </a:lnTo>
                <a:lnTo>
                  <a:pt x="312" y="1402"/>
                </a:lnTo>
                <a:lnTo>
                  <a:pt x="344" y="1438"/>
                </a:lnTo>
                <a:lnTo>
                  <a:pt x="380" y="1474"/>
                </a:lnTo>
                <a:lnTo>
                  <a:pt x="416" y="1508"/>
                </a:lnTo>
                <a:lnTo>
                  <a:pt x="456" y="1542"/>
                </a:lnTo>
                <a:lnTo>
                  <a:pt x="496" y="1576"/>
                </a:lnTo>
                <a:lnTo>
                  <a:pt x="540" y="1610"/>
                </a:lnTo>
                <a:lnTo>
                  <a:pt x="586" y="1642"/>
                </a:lnTo>
                <a:lnTo>
                  <a:pt x="634" y="1674"/>
                </a:lnTo>
                <a:lnTo>
                  <a:pt x="684" y="1706"/>
                </a:lnTo>
                <a:lnTo>
                  <a:pt x="736" y="1736"/>
                </a:lnTo>
                <a:lnTo>
                  <a:pt x="792" y="1766"/>
                </a:lnTo>
                <a:lnTo>
                  <a:pt x="850" y="1796"/>
                </a:lnTo>
                <a:close/>
              </a:path>
            </a:pathLst>
          </a:custGeom>
          <a:solidFill>
            <a:srgbClr val="993300"/>
          </a:solidFill>
          <a:ln w="1270">
            <a:solidFill>
              <a:srgbClr val="FF99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1272" name="Freeform 8"/>
          <p:cNvSpPr>
            <a:spLocks/>
          </p:cNvSpPr>
          <p:nvPr/>
        </p:nvSpPr>
        <p:spPr bwMode="auto">
          <a:xfrm>
            <a:off x="4680438" y="2470150"/>
            <a:ext cx="2807677" cy="927100"/>
          </a:xfrm>
          <a:custGeom>
            <a:avLst/>
            <a:gdLst>
              <a:gd name="T0" fmla="*/ 0 w 2000"/>
              <a:gd name="T1" fmla="*/ 2147483647 h 568"/>
              <a:gd name="T2" fmla="*/ 0 w 2000"/>
              <a:gd name="T3" fmla="*/ 2147483647 h 568"/>
              <a:gd name="T4" fmla="*/ 2147483647 w 2000"/>
              <a:gd name="T5" fmla="*/ 2147483647 h 568"/>
              <a:gd name="T6" fmla="*/ 2147483647 w 2000"/>
              <a:gd name="T7" fmla="*/ 2147483647 h 568"/>
              <a:gd name="T8" fmla="*/ 2147483647 w 2000"/>
              <a:gd name="T9" fmla="*/ 2147483647 h 568"/>
              <a:gd name="T10" fmla="*/ 2147483647 w 2000"/>
              <a:gd name="T11" fmla="*/ 2147483647 h 568"/>
              <a:gd name="T12" fmla="*/ 2147483647 w 2000"/>
              <a:gd name="T13" fmla="*/ 2147483647 h 568"/>
              <a:gd name="T14" fmla="*/ 2147483647 w 2000"/>
              <a:gd name="T15" fmla="*/ 2147483647 h 568"/>
              <a:gd name="T16" fmla="*/ 2147483647 w 2000"/>
              <a:gd name="T17" fmla="*/ 2147483647 h 568"/>
              <a:gd name="T18" fmla="*/ 2147483647 w 2000"/>
              <a:gd name="T19" fmla="*/ 2147483647 h 568"/>
              <a:gd name="T20" fmla="*/ 2147483647 w 2000"/>
              <a:gd name="T21" fmla="*/ 2147483647 h 568"/>
              <a:gd name="T22" fmla="*/ 2147483647 w 2000"/>
              <a:gd name="T23" fmla="*/ 2147483647 h 568"/>
              <a:gd name="T24" fmla="*/ 2147483647 w 2000"/>
              <a:gd name="T25" fmla="*/ 2147483647 h 568"/>
              <a:gd name="T26" fmla="*/ 2147483647 w 2000"/>
              <a:gd name="T27" fmla="*/ 2147483647 h 568"/>
              <a:gd name="T28" fmla="*/ 2147483647 w 2000"/>
              <a:gd name="T29" fmla="*/ 2147483647 h 568"/>
              <a:gd name="T30" fmla="*/ 2147483647 w 2000"/>
              <a:gd name="T31" fmla="*/ 2147483647 h 568"/>
              <a:gd name="T32" fmla="*/ 2147483647 w 2000"/>
              <a:gd name="T33" fmla="*/ 2147483647 h 568"/>
              <a:gd name="T34" fmla="*/ 2147483647 w 2000"/>
              <a:gd name="T35" fmla="*/ 2147483647 h 568"/>
              <a:gd name="T36" fmla="*/ 2147483647 w 2000"/>
              <a:gd name="T37" fmla="*/ 2147483647 h 568"/>
              <a:gd name="T38" fmla="*/ 2147483647 w 2000"/>
              <a:gd name="T39" fmla="*/ 2147483647 h 568"/>
              <a:gd name="T40" fmla="*/ 2147483647 w 2000"/>
              <a:gd name="T41" fmla="*/ 2147483647 h 568"/>
              <a:gd name="T42" fmla="*/ 2147483647 w 2000"/>
              <a:gd name="T43" fmla="*/ 2147483647 h 568"/>
              <a:gd name="T44" fmla="*/ 2147483647 w 2000"/>
              <a:gd name="T45" fmla="*/ 2147483647 h 568"/>
              <a:gd name="T46" fmla="*/ 2147483647 w 2000"/>
              <a:gd name="T47" fmla="*/ 2147483647 h 568"/>
              <a:gd name="T48" fmla="*/ 2147483647 w 2000"/>
              <a:gd name="T49" fmla="*/ 2147483647 h 568"/>
              <a:gd name="T50" fmla="*/ 2147483647 w 2000"/>
              <a:gd name="T51" fmla="*/ 2147483647 h 568"/>
              <a:gd name="T52" fmla="*/ 2147483647 w 2000"/>
              <a:gd name="T53" fmla="*/ 2147483647 h 568"/>
              <a:gd name="T54" fmla="*/ 2147483647 w 2000"/>
              <a:gd name="T55" fmla="*/ 2147483647 h 568"/>
              <a:gd name="T56" fmla="*/ 2147483647 w 2000"/>
              <a:gd name="T57" fmla="*/ 2147483647 h 568"/>
              <a:gd name="T58" fmla="*/ 2147483647 w 2000"/>
              <a:gd name="T59" fmla="*/ 2147483647 h 568"/>
              <a:gd name="T60" fmla="*/ 2147483647 w 2000"/>
              <a:gd name="T61" fmla="*/ 2147483647 h 568"/>
              <a:gd name="T62" fmla="*/ 2147483647 w 2000"/>
              <a:gd name="T63" fmla="*/ 2147483647 h 568"/>
              <a:gd name="T64" fmla="*/ 2147483647 w 2000"/>
              <a:gd name="T65" fmla="*/ 2147483647 h 568"/>
              <a:gd name="T66" fmla="*/ 2147483647 w 2000"/>
              <a:gd name="T67" fmla="*/ 2147483647 h 568"/>
              <a:gd name="T68" fmla="*/ 2147483647 w 2000"/>
              <a:gd name="T69" fmla="*/ 2147483647 h 568"/>
              <a:gd name="T70" fmla="*/ 2147483647 w 2000"/>
              <a:gd name="T71" fmla="*/ 2147483647 h 568"/>
              <a:gd name="T72" fmla="*/ 2147483647 w 2000"/>
              <a:gd name="T73" fmla="*/ 2147483647 h 568"/>
              <a:gd name="T74" fmla="*/ 2147483647 w 2000"/>
              <a:gd name="T75" fmla="*/ 2147483647 h 568"/>
              <a:gd name="T76" fmla="*/ 2147483647 w 2000"/>
              <a:gd name="T77" fmla="*/ 2147483647 h 568"/>
              <a:gd name="T78" fmla="*/ 2147483647 w 2000"/>
              <a:gd name="T79" fmla="*/ 2147483647 h 568"/>
              <a:gd name="T80" fmla="*/ 2147483647 w 2000"/>
              <a:gd name="T81" fmla="*/ 2147483647 h 568"/>
              <a:gd name="T82" fmla="*/ 2147483647 w 2000"/>
              <a:gd name="T83" fmla="*/ 2147483647 h 568"/>
              <a:gd name="T84" fmla="*/ 2147483647 w 2000"/>
              <a:gd name="T85" fmla="*/ 2147483647 h 568"/>
              <a:gd name="T86" fmla="*/ 2147483647 w 2000"/>
              <a:gd name="T87" fmla="*/ 2147483647 h 568"/>
              <a:gd name="T88" fmla="*/ 2147483647 w 2000"/>
              <a:gd name="T89" fmla="*/ 2147483647 h 568"/>
              <a:gd name="T90" fmla="*/ 2147483647 w 2000"/>
              <a:gd name="T91" fmla="*/ 2147483647 h 568"/>
              <a:gd name="T92" fmla="*/ 2147483647 w 2000"/>
              <a:gd name="T93" fmla="*/ 2147483647 h 568"/>
              <a:gd name="T94" fmla="*/ 2147483647 w 2000"/>
              <a:gd name="T95" fmla="*/ 2147483647 h 568"/>
              <a:gd name="T96" fmla="*/ 2147483647 w 2000"/>
              <a:gd name="T97" fmla="*/ 2147483647 h 568"/>
              <a:gd name="T98" fmla="*/ 0 w 2000"/>
              <a:gd name="T99" fmla="*/ 0 h 568"/>
              <a:gd name="T100" fmla="*/ 0 w 2000"/>
              <a:gd name="T101" fmla="*/ 2147483647 h 56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2000"/>
              <a:gd name="T154" fmla="*/ 0 h 568"/>
              <a:gd name="T155" fmla="*/ 2000 w 2000"/>
              <a:gd name="T156" fmla="*/ 568 h 568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2000" h="568">
                <a:moveTo>
                  <a:pt x="0" y="76"/>
                </a:moveTo>
                <a:lnTo>
                  <a:pt x="0" y="76"/>
                </a:lnTo>
                <a:lnTo>
                  <a:pt x="64" y="76"/>
                </a:lnTo>
                <a:lnTo>
                  <a:pt x="124" y="82"/>
                </a:lnTo>
                <a:lnTo>
                  <a:pt x="184" y="88"/>
                </a:lnTo>
                <a:lnTo>
                  <a:pt x="240" y="96"/>
                </a:lnTo>
                <a:lnTo>
                  <a:pt x="296" y="108"/>
                </a:lnTo>
                <a:lnTo>
                  <a:pt x="348" y="120"/>
                </a:lnTo>
                <a:lnTo>
                  <a:pt x="400" y="136"/>
                </a:lnTo>
                <a:lnTo>
                  <a:pt x="448" y="152"/>
                </a:lnTo>
                <a:lnTo>
                  <a:pt x="496" y="170"/>
                </a:lnTo>
                <a:lnTo>
                  <a:pt x="540" y="190"/>
                </a:lnTo>
                <a:lnTo>
                  <a:pt x="584" y="210"/>
                </a:lnTo>
                <a:lnTo>
                  <a:pt x="624" y="232"/>
                </a:lnTo>
                <a:lnTo>
                  <a:pt x="664" y="254"/>
                </a:lnTo>
                <a:lnTo>
                  <a:pt x="700" y="276"/>
                </a:lnTo>
                <a:lnTo>
                  <a:pt x="736" y="298"/>
                </a:lnTo>
                <a:lnTo>
                  <a:pt x="768" y="322"/>
                </a:lnTo>
                <a:lnTo>
                  <a:pt x="828" y="368"/>
                </a:lnTo>
                <a:lnTo>
                  <a:pt x="880" y="412"/>
                </a:lnTo>
                <a:lnTo>
                  <a:pt x="924" y="454"/>
                </a:lnTo>
                <a:lnTo>
                  <a:pt x="960" y="492"/>
                </a:lnTo>
                <a:lnTo>
                  <a:pt x="988" y="522"/>
                </a:lnTo>
                <a:lnTo>
                  <a:pt x="1008" y="546"/>
                </a:lnTo>
                <a:lnTo>
                  <a:pt x="1024" y="568"/>
                </a:lnTo>
                <a:lnTo>
                  <a:pt x="2000" y="356"/>
                </a:lnTo>
                <a:lnTo>
                  <a:pt x="2000" y="244"/>
                </a:lnTo>
                <a:lnTo>
                  <a:pt x="1040" y="464"/>
                </a:lnTo>
                <a:lnTo>
                  <a:pt x="1024" y="440"/>
                </a:lnTo>
                <a:lnTo>
                  <a:pt x="1008" y="414"/>
                </a:lnTo>
                <a:lnTo>
                  <a:pt x="990" y="390"/>
                </a:lnTo>
                <a:lnTo>
                  <a:pt x="970" y="368"/>
                </a:lnTo>
                <a:lnTo>
                  <a:pt x="948" y="346"/>
                </a:lnTo>
                <a:lnTo>
                  <a:pt x="926" y="322"/>
                </a:lnTo>
                <a:lnTo>
                  <a:pt x="902" y="302"/>
                </a:lnTo>
                <a:lnTo>
                  <a:pt x="876" y="280"/>
                </a:lnTo>
                <a:lnTo>
                  <a:pt x="850" y="260"/>
                </a:lnTo>
                <a:lnTo>
                  <a:pt x="824" y="240"/>
                </a:lnTo>
                <a:lnTo>
                  <a:pt x="766" y="204"/>
                </a:lnTo>
                <a:lnTo>
                  <a:pt x="704" y="168"/>
                </a:lnTo>
                <a:lnTo>
                  <a:pt x="636" y="136"/>
                </a:lnTo>
                <a:lnTo>
                  <a:pt x="568" y="108"/>
                </a:lnTo>
                <a:lnTo>
                  <a:pt x="494" y="82"/>
                </a:lnTo>
                <a:lnTo>
                  <a:pt x="418" y="60"/>
                </a:lnTo>
                <a:lnTo>
                  <a:pt x="338" y="40"/>
                </a:lnTo>
                <a:lnTo>
                  <a:pt x="256" y="26"/>
                </a:lnTo>
                <a:lnTo>
                  <a:pt x="174" y="12"/>
                </a:lnTo>
                <a:lnTo>
                  <a:pt x="88" y="4"/>
                </a:lnTo>
                <a:lnTo>
                  <a:pt x="0" y="0"/>
                </a:lnTo>
                <a:lnTo>
                  <a:pt x="0" y="76"/>
                </a:lnTo>
                <a:close/>
              </a:path>
            </a:pathLst>
          </a:custGeom>
          <a:solidFill>
            <a:srgbClr val="0033CC"/>
          </a:solidFill>
          <a:ln w="1270">
            <a:solidFill>
              <a:srgbClr val="769DCC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1273" name="Freeform 9"/>
          <p:cNvSpPr>
            <a:spLocks/>
          </p:cNvSpPr>
          <p:nvPr/>
        </p:nvSpPr>
        <p:spPr bwMode="auto">
          <a:xfrm>
            <a:off x="4678973" y="1173163"/>
            <a:ext cx="2812073" cy="2063750"/>
          </a:xfrm>
          <a:custGeom>
            <a:avLst/>
            <a:gdLst>
              <a:gd name="T0" fmla="*/ 2147483647 w 2000"/>
              <a:gd name="T1" fmla="*/ 2147483647 h 1264"/>
              <a:gd name="T2" fmla="*/ 2147483647 w 2000"/>
              <a:gd name="T3" fmla="*/ 2147483647 h 1264"/>
              <a:gd name="T4" fmla="*/ 2147483647 w 2000"/>
              <a:gd name="T5" fmla="*/ 2147483647 h 1264"/>
              <a:gd name="T6" fmla="*/ 2147483647 w 2000"/>
              <a:gd name="T7" fmla="*/ 2147483647 h 1264"/>
              <a:gd name="T8" fmla="*/ 2147483647 w 2000"/>
              <a:gd name="T9" fmla="*/ 2147483647 h 1264"/>
              <a:gd name="T10" fmla="*/ 2147483647 w 2000"/>
              <a:gd name="T11" fmla="*/ 2147483647 h 1264"/>
              <a:gd name="T12" fmla="*/ 2147483647 w 2000"/>
              <a:gd name="T13" fmla="*/ 2147483647 h 1264"/>
              <a:gd name="T14" fmla="*/ 2147483647 w 2000"/>
              <a:gd name="T15" fmla="*/ 2147483647 h 1264"/>
              <a:gd name="T16" fmla="*/ 2147483647 w 2000"/>
              <a:gd name="T17" fmla="*/ 2147483647 h 1264"/>
              <a:gd name="T18" fmla="*/ 2147483647 w 2000"/>
              <a:gd name="T19" fmla="*/ 2147483647 h 1264"/>
              <a:gd name="T20" fmla="*/ 2147483647 w 2000"/>
              <a:gd name="T21" fmla="*/ 2147483647 h 1264"/>
              <a:gd name="T22" fmla="*/ 2147483647 w 2000"/>
              <a:gd name="T23" fmla="*/ 2147483647 h 1264"/>
              <a:gd name="T24" fmla="*/ 2147483647 w 2000"/>
              <a:gd name="T25" fmla="*/ 2147483647 h 1264"/>
              <a:gd name="T26" fmla="*/ 2147483647 w 2000"/>
              <a:gd name="T27" fmla="*/ 2147483647 h 1264"/>
              <a:gd name="T28" fmla="*/ 2147483647 w 2000"/>
              <a:gd name="T29" fmla="*/ 2147483647 h 1264"/>
              <a:gd name="T30" fmla="*/ 2147483647 w 2000"/>
              <a:gd name="T31" fmla="*/ 2147483647 h 1264"/>
              <a:gd name="T32" fmla="*/ 2147483647 w 2000"/>
              <a:gd name="T33" fmla="*/ 2147483647 h 1264"/>
              <a:gd name="T34" fmla="*/ 2147483647 w 2000"/>
              <a:gd name="T35" fmla="*/ 2147483647 h 1264"/>
              <a:gd name="T36" fmla="*/ 2147483647 w 2000"/>
              <a:gd name="T37" fmla="*/ 2147483647 h 1264"/>
              <a:gd name="T38" fmla="*/ 2147483647 w 2000"/>
              <a:gd name="T39" fmla="*/ 2147483647 h 1264"/>
              <a:gd name="T40" fmla="*/ 2147483647 w 2000"/>
              <a:gd name="T41" fmla="*/ 2147483647 h 1264"/>
              <a:gd name="T42" fmla="*/ 2147483647 w 2000"/>
              <a:gd name="T43" fmla="*/ 2147483647 h 1264"/>
              <a:gd name="T44" fmla="*/ 2147483647 w 2000"/>
              <a:gd name="T45" fmla="*/ 2147483647 h 1264"/>
              <a:gd name="T46" fmla="*/ 0 w 2000"/>
              <a:gd name="T47" fmla="*/ 2147483647 h 1264"/>
              <a:gd name="T48" fmla="*/ 0 w 2000"/>
              <a:gd name="T49" fmla="*/ 0 h 1264"/>
              <a:gd name="T50" fmla="*/ 0 w 2000"/>
              <a:gd name="T51" fmla="*/ 0 h 1264"/>
              <a:gd name="T52" fmla="*/ 2147483647 w 2000"/>
              <a:gd name="T53" fmla="*/ 0 h 1264"/>
              <a:gd name="T54" fmla="*/ 2147483647 w 2000"/>
              <a:gd name="T55" fmla="*/ 0 h 1264"/>
              <a:gd name="T56" fmla="*/ 2147483647 w 2000"/>
              <a:gd name="T57" fmla="*/ 2147483647 h 1264"/>
              <a:gd name="T58" fmla="*/ 2147483647 w 2000"/>
              <a:gd name="T59" fmla="*/ 2147483647 h 1264"/>
              <a:gd name="T60" fmla="*/ 2147483647 w 2000"/>
              <a:gd name="T61" fmla="*/ 2147483647 h 1264"/>
              <a:gd name="T62" fmla="*/ 2147483647 w 2000"/>
              <a:gd name="T63" fmla="*/ 2147483647 h 1264"/>
              <a:gd name="T64" fmla="*/ 2147483647 w 2000"/>
              <a:gd name="T65" fmla="*/ 2147483647 h 1264"/>
              <a:gd name="T66" fmla="*/ 2147483647 w 2000"/>
              <a:gd name="T67" fmla="*/ 2147483647 h 1264"/>
              <a:gd name="T68" fmla="*/ 2147483647 w 2000"/>
              <a:gd name="T69" fmla="*/ 2147483647 h 1264"/>
              <a:gd name="T70" fmla="*/ 2147483647 w 2000"/>
              <a:gd name="T71" fmla="*/ 2147483647 h 1264"/>
              <a:gd name="T72" fmla="*/ 2147483647 w 2000"/>
              <a:gd name="T73" fmla="*/ 2147483647 h 1264"/>
              <a:gd name="T74" fmla="*/ 2147483647 w 2000"/>
              <a:gd name="T75" fmla="*/ 2147483647 h 1264"/>
              <a:gd name="T76" fmla="*/ 2147483647 w 2000"/>
              <a:gd name="T77" fmla="*/ 2147483647 h 1264"/>
              <a:gd name="T78" fmla="*/ 2147483647 w 2000"/>
              <a:gd name="T79" fmla="*/ 2147483647 h 1264"/>
              <a:gd name="T80" fmla="*/ 2147483647 w 2000"/>
              <a:gd name="T81" fmla="*/ 2147483647 h 1264"/>
              <a:gd name="T82" fmla="*/ 2147483647 w 2000"/>
              <a:gd name="T83" fmla="*/ 2147483647 h 1264"/>
              <a:gd name="T84" fmla="*/ 2147483647 w 2000"/>
              <a:gd name="T85" fmla="*/ 2147483647 h 1264"/>
              <a:gd name="T86" fmla="*/ 2147483647 w 2000"/>
              <a:gd name="T87" fmla="*/ 2147483647 h 1264"/>
              <a:gd name="T88" fmla="*/ 2147483647 w 2000"/>
              <a:gd name="T89" fmla="*/ 2147483647 h 1264"/>
              <a:gd name="T90" fmla="*/ 2147483647 w 2000"/>
              <a:gd name="T91" fmla="*/ 2147483647 h 1264"/>
              <a:gd name="T92" fmla="*/ 2147483647 w 2000"/>
              <a:gd name="T93" fmla="*/ 2147483647 h 1264"/>
              <a:gd name="T94" fmla="*/ 2147483647 w 2000"/>
              <a:gd name="T95" fmla="*/ 2147483647 h 1264"/>
              <a:gd name="T96" fmla="*/ 2147483647 w 2000"/>
              <a:gd name="T97" fmla="*/ 2147483647 h 1264"/>
              <a:gd name="T98" fmla="*/ 2147483647 w 2000"/>
              <a:gd name="T99" fmla="*/ 2147483647 h 1264"/>
              <a:gd name="T100" fmla="*/ 2147483647 w 2000"/>
              <a:gd name="T101" fmla="*/ 2147483647 h 1264"/>
              <a:gd name="T102" fmla="*/ 2147483647 w 2000"/>
              <a:gd name="T103" fmla="*/ 2147483647 h 1264"/>
              <a:gd name="T104" fmla="*/ 2147483647 w 2000"/>
              <a:gd name="T105" fmla="*/ 2147483647 h 1264"/>
              <a:gd name="T106" fmla="*/ 2147483647 w 2000"/>
              <a:gd name="T107" fmla="*/ 2147483647 h 1264"/>
              <a:gd name="T108" fmla="*/ 2147483647 w 2000"/>
              <a:gd name="T109" fmla="*/ 2147483647 h 1264"/>
              <a:gd name="T110" fmla="*/ 2147483647 w 2000"/>
              <a:gd name="T111" fmla="*/ 2147483647 h 1264"/>
              <a:gd name="T112" fmla="*/ 2147483647 w 2000"/>
              <a:gd name="T113" fmla="*/ 2147483647 h 1264"/>
              <a:gd name="T114" fmla="*/ 2147483647 w 2000"/>
              <a:gd name="T115" fmla="*/ 2147483647 h 1264"/>
              <a:gd name="T116" fmla="*/ 2147483647 w 2000"/>
              <a:gd name="T117" fmla="*/ 2147483647 h 1264"/>
              <a:gd name="T118" fmla="*/ 2147483647 w 2000"/>
              <a:gd name="T119" fmla="*/ 2147483647 h 1264"/>
              <a:gd name="T120" fmla="*/ 2147483647 w 2000"/>
              <a:gd name="T121" fmla="*/ 2147483647 h 1264"/>
              <a:gd name="T122" fmla="*/ 2147483647 w 2000"/>
              <a:gd name="T123" fmla="*/ 2147483647 h 1264"/>
              <a:gd name="T124" fmla="*/ 2147483647 w 2000"/>
              <a:gd name="T125" fmla="*/ 2147483647 h 12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2000"/>
              <a:gd name="T190" fmla="*/ 0 h 1264"/>
              <a:gd name="T191" fmla="*/ 2000 w 2000"/>
              <a:gd name="T192" fmla="*/ 1264 h 1264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2000" h="1264">
                <a:moveTo>
                  <a:pt x="2000" y="1040"/>
                </a:moveTo>
                <a:lnTo>
                  <a:pt x="1040" y="1264"/>
                </a:lnTo>
                <a:lnTo>
                  <a:pt x="1024" y="1240"/>
                </a:lnTo>
                <a:lnTo>
                  <a:pt x="1008" y="1214"/>
                </a:lnTo>
                <a:lnTo>
                  <a:pt x="990" y="1190"/>
                </a:lnTo>
                <a:lnTo>
                  <a:pt x="970" y="1168"/>
                </a:lnTo>
                <a:lnTo>
                  <a:pt x="948" y="1144"/>
                </a:lnTo>
                <a:lnTo>
                  <a:pt x="926" y="1122"/>
                </a:lnTo>
                <a:lnTo>
                  <a:pt x="902" y="1100"/>
                </a:lnTo>
                <a:lnTo>
                  <a:pt x="876" y="1080"/>
                </a:lnTo>
                <a:lnTo>
                  <a:pt x="850" y="1060"/>
                </a:lnTo>
                <a:lnTo>
                  <a:pt x="824" y="1040"/>
                </a:lnTo>
                <a:lnTo>
                  <a:pt x="766" y="1002"/>
                </a:lnTo>
                <a:lnTo>
                  <a:pt x="704" y="966"/>
                </a:lnTo>
                <a:lnTo>
                  <a:pt x="636" y="934"/>
                </a:lnTo>
                <a:lnTo>
                  <a:pt x="568" y="904"/>
                </a:lnTo>
                <a:lnTo>
                  <a:pt x="494" y="878"/>
                </a:lnTo>
                <a:lnTo>
                  <a:pt x="418" y="856"/>
                </a:lnTo>
                <a:lnTo>
                  <a:pt x="338" y="836"/>
                </a:lnTo>
                <a:lnTo>
                  <a:pt x="256" y="820"/>
                </a:lnTo>
                <a:lnTo>
                  <a:pt x="174" y="808"/>
                </a:lnTo>
                <a:lnTo>
                  <a:pt x="88" y="798"/>
                </a:lnTo>
                <a:lnTo>
                  <a:pt x="0" y="794"/>
                </a:lnTo>
                <a:lnTo>
                  <a:pt x="0" y="0"/>
                </a:lnTo>
                <a:lnTo>
                  <a:pt x="62" y="0"/>
                </a:lnTo>
                <a:lnTo>
                  <a:pt x="136" y="0"/>
                </a:lnTo>
                <a:lnTo>
                  <a:pt x="232" y="6"/>
                </a:lnTo>
                <a:lnTo>
                  <a:pt x="288" y="12"/>
                </a:lnTo>
                <a:lnTo>
                  <a:pt x="348" y="18"/>
                </a:lnTo>
                <a:lnTo>
                  <a:pt x="412" y="26"/>
                </a:lnTo>
                <a:lnTo>
                  <a:pt x="482" y="36"/>
                </a:lnTo>
                <a:lnTo>
                  <a:pt x="554" y="50"/>
                </a:lnTo>
                <a:lnTo>
                  <a:pt x="628" y="64"/>
                </a:lnTo>
                <a:lnTo>
                  <a:pt x="706" y="84"/>
                </a:lnTo>
                <a:lnTo>
                  <a:pt x="784" y="104"/>
                </a:lnTo>
                <a:lnTo>
                  <a:pt x="866" y="128"/>
                </a:lnTo>
                <a:lnTo>
                  <a:pt x="948" y="156"/>
                </a:lnTo>
                <a:lnTo>
                  <a:pt x="1032" y="188"/>
                </a:lnTo>
                <a:lnTo>
                  <a:pt x="1114" y="224"/>
                </a:lnTo>
                <a:lnTo>
                  <a:pt x="1198" y="264"/>
                </a:lnTo>
                <a:lnTo>
                  <a:pt x="1282" y="308"/>
                </a:lnTo>
                <a:lnTo>
                  <a:pt x="1364" y="356"/>
                </a:lnTo>
                <a:lnTo>
                  <a:pt x="1404" y="382"/>
                </a:lnTo>
                <a:lnTo>
                  <a:pt x="1446" y="410"/>
                </a:lnTo>
                <a:lnTo>
                  <a:pt x="1486" y="438"/>
                </a:lnTo>
                <a:lnTo>
                  <a:pt x="1524" y="468"/>
                </a:lnTo>
                <a:lnTo>
                  <a:pt x="1564" y="500"/>
                </a:lnTo>
                <a:lnTo>
                  <a:pt x="1602" y="532"/>
                </a:lnTo>
                <a:lnTo>
                  <a:pt x="1640" y="566"/>
                </a:lnTo>
                <a:lnTo>
                  <a:pt x="1678" y="602"/>
                </a:lnTo>
                <a:lnTo>
                  <a:pt x="1714" y="638"/>
                </a:lnTo>
                <a:lnTo>
                  <a:pt x="1750" y="676"/>
                </a:lnTo>
                <a:lnTo>
                  <a:pt x="1784" y="716"/>
                </a:lnTo>
                <a:lnTo>
                  <a:pt x="1818" y="758"/>
                </a:lnTo>
                <a:lnTo>
                  <a:pt x="1852" y="800"/>
                </a:lnTo>
                <a:lnTo>
                  <a:pt x="1884" y="846"/>
                </a:lnTo>
                <a:lnTo>
                  <a:pt x="1914" y="892"/>
                </a:lnTo>
                <a:lnTo>
                  <a:pt x="1944" y="940"/>
                </a:lnTo>
                <a:lnTo>
                  <a:pt x="1972" y="988"/>
                </a:lnTo>
                <a:lnTo>
                  <a:pt x="2000" y="1040"/>
                </a:lnTo>
                <a:close/>
              </a:path>
            </a:pathLst>
          </a:custGeom>
          <a:solidFill>
            <a:srgbClr val="3366FF">
              <a:alpha val="76862"/>
            </a:srgbClr>
          </a:solidFill>
          <a:ln w="1270">
            <a:solidFill>
              <a:srgbClr val="769DCC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grpSp>
        <p:nvGrpSpPr>
          <p:cNvPr id="11274" name="Group 10"/>
          <p:cNvGrpSpPr>
            <a:grpSpLocks/>
          </p:cNvGrpSpPr>
          <p:nvPr/>
        </p:nvGrpSpPr>
        <p:grpSpPr bwMode="auto">
          <a:xfrm>
            <a:off x="5531828" y="3019426"/>
            <a:ext cx="2164373" cy="2925763"/>
            <a:chOff x="3539" y="1670"/>
            <a:chExt cx="1540" cy="1792"/>
          </a:xfrm>
        </p:grpSpPr>
        <p:sp>
          <p:nvSpPr>
            <p:cNvPr id="11285" name="Freeform 11"/>
            <p:cNvSpPr>
              <a:spLocks/>
            </p:cNvSpPr>
            <p:nvPr/>
          </p:nvSpPr>
          <p:spPr bwMode="auto">
            <a:xfrm>
              <a:off x="3545" y="1670"/>
              <a:ext cx="1510" cy="1682"/>
            </a:xfrm>
            <a:custGeom>
              <a:avLst/>
              <a:gdLst>
                <a:gd name="T0" fmla="*/ 438 w 1510"/>
                <a:gd name="T1" fmla="*/ 236 h 1682"/>
                <a:gd name="T2" fmla="*/ 468 w 1510"/>
                <a:gd name="T3" fmla="*/ 330 h 1682"/>
                <a:gd name="T4" fmla="*/ 474 w 1510"/>
                <a:gd name="T5" fmla="*/ 378 h 1682"/>
                <a:gd name="T6" fmla="*/ 478 w 1510"/>
                <a:gd name="T7" fmla="*/ 426 h 1682"/>
                <a:gd name="T8" fmla="*/ 476 w 1510"/>
                <a:gd name="T9" fmla="*/ 472 h 1682"/>
                <a:gd name="T10" fmla="*/ 458 w 1510"/>
                <a:gd name="T11" fmla="*/ 560 h 1682"/>
                <a:gd name="T12" fmla="*/ 424 w 1510"/>
                <a:gd name="T13" fmla="*/ 646 h 1682"/>
                <a:gd name="T14" fmla="*/ 376 w 1510"/>
                <a:gd name="T15" fmla="*/ 726 h 1682"/>
                <a:gd name="T16" fmla="*/ 314 w 1510"/>
                <a:gd name="T17" fmla="*/ 804 h 1682"/>
                <a:gd name="T18" fmla="*/ 238 w 1510"/>
                <a:gd name="T19" fmla="*/ 874 h 1682"/>
                <a:gd name="T20" fmla="*/ 152 w 1510"/>
                <a:gd name="T21" fmla="*/ 938 h 1682"/>
                <a:gd name="T22" fmla="*/ 52 w 1510"/>
                <a:gd name="T23" fmla="*/ 996 h 1682"/>
                <a:gd name="T24" fmla="*/ 656 w 1510"/>
                <a:gd name="T25" fmla="*/ 1682 h 1682"/>
                <a:gd name="T26" fmla="*/ 704 w 1510"/>
                <a:gd name="T27" fmla="*/ 1656 h 1682"/>
                <a:gd name="T28" fmla="*/ 798 w 1510"/>
                <a:gd name="T29" fmla="*/ 1598 h 1682"/>
                <a:gd name="T30" fmla="*/ 886 w 1510"/>
                <a:gd name="T31" fmla="*/ 1536 h 1682"/>
                <a:gd name="T32" fmla="*/ 970 w 1510"/>
                <a:gd name="T33" fmla="*/ 1472 h 1682"/>
                <a:gd name="T34" fmla="*/ 1048 w 1510"/>
                <a:gd name="T35" fmla="*/ 1404 h 1682"/>
                <a:gd name="T36" fmla="*/ 1120 w 1510"/>
                <a:gd name="T37" fmla="*/ 1332 h 1682"/>
                <a:gd name="T38" fmla="*/ 1188 w 1510"/>
                <a:gd name="T39" fmla="*/ 1258 h 1682"/>
                <a:gd name="T40" fmla="*/ 1250 w 1510"/>
                <a:gd name="T41" fmla="*/ 1182 h 1682"/>
                <a:gd name="T42" fmla="*/ 1306 w 1510"/>
                <a:gd name="T43" fmla="*/ 1102 h 1682"/>
                <a:gd name="T44" fmla="*/ 1354 w 1510"/>
                <a:gd name="T45" fmla="*/ 1020 h 1682"/>
                <a:gd name="T46" fmla="*/ 1398 w 1510"/>
                <a:gd name="T47" fmla="*/ 934 h 1682"/>
                <a:gd name="T48" fmla="*/ 1434 w 1510"/>
                <a:gd name="T49" fmla="*/ 848 h 1682"/>
                <a:gd name="T50" fmla="*/ 1464 w 1510"/>
                <a:gd name="T51" fmla="*/ 758 h 1682"/>
                <a:gd name="T52" fmla="*/ 1486 w 1510"/>
                <a:gd name="T53" fmla="*/ 668 h 1682"/>
                <a:gd name="T54" fmla="*/ 1502 w 1510"/>
                <a:gd name="T55" fmla="*/ 576 h 1682"/>
                <a:gd name="T56" fmla="*/ 1510 w 1510"/>
                <a:gd name="T57" fmla="*/ 482 h 1682"/>
                <a:gd name="T58" fmla="*/ 1510 w 1510"/>
                <a:gd name="T59" fmla="*/ 434 h 1682"/>
                <a:gd name="T60" fmla="*/ 1506 w 1510"/>
                <a:gd name="T61" fmla="*/ 322 h 1682"/>
                <a:gd name="T62" fmla="*/ 1490 w 1510"/>
                <a:gd name="T63" fmla="*/ 212 h 1682"/>
                <a:gd name="T64" fmla="*/ 1464 w 1510"/>
                <a:gd name="T65" fmla="*/ 106 h 1682"/>
                <a:gd name="T66" fmla="*/ 1428 w 1510"/>
                <a:gd name="T67" fmla="*/ 0 h 168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510"/>
                <a:gd name="T103" fmla="*/ 0 h 1682"/>
                <a:gd name="T104" fmla="*/ 1510 w 1510"/>
                <a:gd name="T105" fmla="*/ 1682 h 168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510" h="1682">
                  <a:moveTo>
                    <a:pt x="438" y="236"/>
                  </a:moveTo>
                  <a:lnTo>
                    <a:pt x="438" y="236"/>
                  </a:lnTo>
                  <a:lnTo>
                    <a:pt x="456" y="282"/>
                  </a:lnTo>
                  <a:lnTo>
                    <a:pt x="468" y="330"/>
                  </a:lnTo>
                  <a:lnTo>
                    <a:pt x="472" y="354"/>
                  </a:lnTo>
                  <a:lnTo>
                    <a:pt x="474" y="378"/>
                  </a:lnTo>
                  <a:lnTo>
                    <a:pt x="476" y="402"/>
                  </a:lnTo>
                  <a:lnTo>
                    <a:pt x="478" y="426"/>
                  </a:lnTo>
                  <a:lnTo>
                    <a:pt x="476" y="472"/>
                  </a:lnTo>
                  <a:lnTo>
                    <a:pt x="468" y="516"/>
                  </a:lnTo>
                  <a:lnTo>
                    <a:pt x="458" y="560"/>
                  </a:lnTo>
                  <a:lnTo>
                    <a:pt x="444" y="604"/>
                  </a:lnTo>
                  <a:lnTo>
                    <a:pt x="424" y="646"/>
                  </a:lnTo>
                  <a:lnTo>
                    <a:pt x="402" y="686"/>
                  </a:lnTo>
                  <a:lnTo>
                    <a:pt x="376" y="726"/>
                  </a:lnTo>
                  <a:lnTo>
                    <a:pt x="348" y="766"/>
                  </a:lnTo>
                  <a:lnTo>
                    <a:pt x="314" y="804"/>
                  </a:lnTo>
                  <a:lnTo>
                    <a:pt x="278" y="840"/>
                  </a:lnTo>
                  <a:lnTo>
                    <a:pt x="238" y="874"/>
                  </a:lnTo>
                  <a:lnTo>
                    <a:pt x="196" y="906"/>
                  </a:lnTo>
                  <a:lnTo>
                    <a:pt x="152" y="938"/>
                  </a:lnTo>
                  <a:lnTo>
                    <a:pt x="104" y="968"/>
                  </a:lnTo>
                  <a:lnTo>
                    <a:pt x="52" y="996"/>
                  </a:lnTo>
                  <a:lnTo>
                    <a:pt x="0" y="1022"/>
                  </a:lnTo>
                  <a:lnTo>
                    <a:pt x="656" y="1682"/>
                  </a:lnTo>
                  <a:lnTo>
                    <a:pt x="704" y="1656"/>
                  </a:lnTo>
                  <a:lnTo>
                    <a:pt x="752" y="1628"/>
                  </a:lnTo>
                  <a:lnTo>
                    <a:pt x="798" y="1598"/>
                  </a:lnTo>
                  <a:lnTo>
                    <a:pt x="842" y="1568"/>
                  </a:lnTo>
                  <a:lnTo>
                    <a:pt x="886" y="1536"/>
                  </a:lnTo>
                  <a:lnTo>
                    <a:pt x="928" y="1504"/>
                  </a:lnTo>
                  <a:lnTo>
                    <a:pt x="970" y="1472"/>
                  </a:lnTo>
                  <a:lnTo>
                    <a:pt x="1010" y="1438"/>
                  </a:lnTo>
                  <a:lnTo>
                    <a:pt x="1048" y="1404"/>
                  </a:lnTo>
                  <a:lnTo>
                    <a:pt x="1084" y="1368"/>
                  </a:lnTo>
                  <a:lnTo>
                    <a:pt x="1120" y="1332"/>
                  </a:lnTo>
                  <a:lnTo>
                    <a:pt x="1154" y="1296"/>
                  </a:lnTo>
                  <a:lnTo>
                    <a:pt x="1188" y="1258"/>
                  </a:lnTo>
                  <a:lnTo>
                    <a:pt x="1220" y="1220"/>
                  </a:lnTo>
                  <a:lnTo>
                    <a:pt x="1250" y="1182"/>
                  </a:lnTo>
                  <a:lnTo>
                    <a:pt x="1278" y="1142"/>
                  </a:lnTo>
                  <a:lnTo>
                    <a:pt x="1306" y="1102"/>
                  </a:lnTo>
                  <a:lnTo>
                    <a:pt x="1330" y="1060"/>
                  </a:lnTo>
                  <a:lnTo>
                    <a:pt x="1354" y="1020"/>
                  </a:lnTo>
                  <a:lnTo>
                    <a:pt x="1378" y="978"/>
                  </a:lnTo>
                  <a:lnTo>
                    <a:pt x="1398" y="934"/>
                  </a:lnTo>
                  <a:lnTo>
                    <a:pt x="1418" y="892"/>
                  </a:lnTo>
                  <a:lnTo>
                    <a:pt x="1434" y="848"/>
                  </a:lnTo>
                  <a:lnTo>
                    <a:pt x="1450" y="804"/>
                  </a:lnTo>
                  <a:lnTo>
                    <a:pt x="1464" y="758"/>
                  </a:lnTo>
                  <a:lnTo>
                    <a:pt x="1476" y="714"/>
                  </a:lnTo>
                  <a:lnTo>
                    <a:pt x="1486" y="668"/>
                  </a:lnTo>
                  <a:lnTo>
                    <a:pt x="1496" y="622"/>
                  </a:lnTo>
                  <a:lnTo>
                    <a:pt x="1502" y="576"/>
                  </a:lnTo>
                  <a:lnTo>
                    <a:pt x="1506" y="528"/>
                  </a:lnTo>
                  <a:lnTo>
                    <a:pt x="1510" y="482"/>
                  </a:lnTo>
                  <a:lnTo>
                    <a:pt x="1510" y="434"/>
                  </a:lnTo>
                  <a:lnTo>
                    <a:pt x="1510" y="378"/>
                  </a:lnTo>
                  <a:lnTo>
                    <a:pt x="1506" y="322"/>
                  </a:lnTo>
                  <a:lnTo>
                    <a:pt x="1498" y="268"/>
                  </a:lnTo>
                  <a:lnTo>
                    <a:pt x="1490" y="212"/>
                  </a:lnTo>
                  <a:lnTo>
                    <a:pt x="1478" y="158"/>
                  </a:lnTo>
                  <a:lnTo>
                    <a:pt x="1464" y="106"/>
                  </a:lnTo>
                  <a:lnTo>
                    <a:pt x="1446" y="52"/>
                  </a:lnTo>
                  <a:lnTo>
                    <a:pt x="1428" y="0"/>
                  </a:lnTo>
                  <a:lnTo>
                    <a:pt x="438" y="236"/>
                  </a:lnTo>
                  <a:close/>
                </a:path>
              </a:pathLst>
            </a:custGeom>
            <a:solidFill>
              <a:srgbClr val="2DA602"/>
            </a:solidFill>
            <a:ln w="1270">
              <a:solidFill>
                <a:srgbClr val="2DA60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1286" name="Freeform 12"/>
            <p:cNvSpPr>
              <a:spLocks/>
            </p:cNvSpPr>
            <p:nvPr/>
          </p:nvSpPr>
          <p:spPr bwMode="auto">
            <a:xfrm>
              <a:off x="3539" y="1674"/>
              <a:ext cx="1540" cy="1788"/>
            </a:xfrm>
            <a:custGeom>
              <a:avLst/>
              <a:gdLst>
                <a:gd name="T0" fmla="*/ 1434 w 1540"/>
                <a:gd name="T1" fmla="*/ 0 h 1788"/>
                <a:gd name="T2" fmla="*/ 1450 w 1540"/>
                <a:gd name="T3" fmla="*/ 42 h 1788"/>
                <a:gd name="T4" fmla="*/ 1476 w 1540"/>
                <a:gd name="T5" fmla="*/ 122 h 1788"/>
                <a:gd name="T6" fmla="*/ 1494 w 1540"/>
                <a:gd name="T7" fmla="*/ 196 h 1788"/>
                <a:gd name="T8" fmla="*/ 1508 w 1540"/>
                <a:gd name="T9" fmla="*/ 286 h 1788"/>
                <a:gd name="T10" fmla="*/ 1514 w 1540"/>
                <a:gd name="T11" fmla="*/ 388 h 1788"/>
                <a:gd name="T12" fmla="*/ 1512 w 1540"/>
                <a:gd name="T13" fmla="*/ 500 h 1788"/>
                <a:gd name="T14" fmla="*/ 1498 w 1540"/>
                <a:gd name="T15" fmla="*/ 624 h 1788"/>
                <a:gd name="T16" fmla="*/ 1466 w 1540"/>
                <a:gd name="T17" fmla="*/ 754 h 1788"/>
                <a:gd name="T18" fmla="*/ 1418 w 1540"/>
                <a:gd name="T19" fmla="*/ 890 h 1788"/>
                <a:gd name="T20" fmla="*/ 1384 w 1540"/>
                <a:gd name="T21" fmla="*/ 960 h 1788"/>
                <a:gd name="T22" fmla="*/ 1344 w 1540"/>
                <a:gd name="T23" fmla="*/ 1032 h 1788"/>
                <a:gd name="T24" fmla="*/ 1300 w 1540"/>
                <a:gd name="T25" fmla="*/ 1104 h 1788"/>
                <a:gd name="T26" fmla="*/ 1248 w 1540"/>
                <a:gd name="T27" fmla="*/ 1176 h 1788"/>
                <a:gd name="T28" fmla="*/ 1188 w 1540"/>
                <a:gd name="T29" fmla="*/ 1250 h 1788"/>
                <a:gd name="T30" fmla="*/ 1122 w 1540"/>
                <a:gd name="T31" fmla="*/ 1322 h 1788"/>
                <a:gd name="T32" fmla="*/ 1048 w 1540"/>
                <a:gd name="T33" fmla="*/ 1396 h 1788"/>
                <a:gd name="T34" fmla="*/ 964 w 1540"/>
                <a:gd name="T35" fmla="*/ 1468 h 1788"/>
                <a:gd name="T36" fmla="*/ 872 w 1540"/>
                <a:gd name="T37" fmla="*/ 1540 h 1788"/>
                <a:gd name="T38" fmla="*/ 772 w 1540"/>
                <a:gd name="T39" fmla="*/ 1612 h 1788"/>
                <a:gd name="T40" fmla="*/ 662 w 1540"/>
                <a:gd name="T41" fmla="*/ 1682 h 1788"/>
                <a:gd name="T42" fmla="*/ 0 w 1540"/>
                <a:gd name="T43" fmla="*/ 1136 h 1788"/>
                <a:gd name="T44" fmla="*/ 660 w 1540"/>
                <a:gd name="T45" fmla="*/ 1788 h 1788"/>
                <a:gd name="T46" fmla="*/ 714 w 1540"/>
                <a:gd name="T47" fmla="*/ 1762 h 1788"/>
                <a:gd name="T48" fmla="*/ 848 w 1540"/>
                <a:gd name="T49" fmla="*/ 1680 h 1788"/>
                <a:gd name="T50" fmla="*/ 936 w 1540"/>
                <a:gd name="T51" fmla="*/ 1620 h 1788"/>
                <a:gd name="T52" fmla="*/ 1030 w 1540"/>
                <a:gd name="T53" fmla="*/ 1544 h 1788"/>
                <a:gd name="T54" fmla="*/ 1128 w 1540"/>
                <a:gd name="T55" fmla="*/ 1456 h 1788"/>
                <a:gd name="T56" fmla="*/ 1224 w 1540"/>
                <a:gd name="T57" fmla="*/ 1352 h 1788"/>
                <a:gd name="T58" fmla="*/ 1316 w 1540"/>
                <a:gd name="T59" fmla="*/ 1234 h 1788"/>
                <a:gd name="T60" fmla="*/ 1396 w 1540"/>
                <a:gd name="T61" fmla="*/ 1102 h 1788"/>
                <a:gd name="T62" fmla="*/ 1432 w 1540"/>
                <a:gd name="T63" fmla="*/ 1030 h 1788"/>
                <a:gd name="T64" fmla="*/ 1464 w 1540"/>
                <a:gd name="T65" fmla="*/ 956 h 1788"/>
                <a:gd name="T66" fmla="*/ 1490 w 1540"/>
                <a:gd name="T67" fmla="*/ 876 h 1788"/>
                <a:gd name="T68" fmla="*/ 1512 w 1540"/>
                <a:gd name="T69" fmla="*/ 794 h 1788"/>
                <a:gd name="T70" fmla="*/ 1528 w 1540"/>
                <a:gd name="T71" fmla="*/ 708 h 1788"/>
                <a:gd name="T72" fmla="*/ 1538 w 1540"/>
                <a:gd name="T73" fmla="*/ 618 h 1788"/>
                <a:gd name="T74" fmla="*/ 1540 w 1540"/>
                <a:gd name="T75" fmla="*/ 524 h 1788"/>
                <a:gd name="T76" fmla="*/ 1536 w 1540"/>
                <a:gd name="T77" fmla="*/ 428 h 1788"/>
                <a:gd name="T78" fmla="*/ 1524 w 1540"/>
                <a:gd name="T79" fmla="*/ 326 h 1788"/>
                <a:gd name="T80" fmla="*/ 1502 w 1540"/>
                <a:gd name="T81" fmla="*/ 220 h 1788"/>
                <a:gd name="T82" fmla="*/ 1472 w 1540"/>
                <a:gd name="T83" fmla="*/ 112 h 1788"/>
                <a:gd name="T84" fmla="*/ 1434 w 1540"/>
                <a:gd name="T85" fmla="*/ 0 h 1788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540"/>
                <a:gd name="T130" fmla="*/ 0 h 1788"/>
                <a:gd name="T131" fmla="*/ 1540 w 1540"/>
                <a:gd name="T132" fmla="*/ 1788 h 1788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540" h="1788">
                  <a:moveTo>
                    <a:pt x="1434" y="0"/>
                  </a:moveTo>
                  <a:lnTo>
                    <a:pt x="1434" y="0"/>
                  </a:lnTo>
                  <a:lnTo>
                    <a:pt x="1438" y="10"/>
                  </a:lnTo>
                  <a:lnTo>
                    <a:pt x="1450" y="42"/>
                  </a:lnTo>
                  <a:lnTo>
                    <a:pt x="1466" y="90"/>
                  </a:lnTo>
                  <a:lnTo>
                    <a:pt x="1476" y="122"/>
                  </a:lnTo>
                  <a:lnTo>
                    <a:pt x="1484" y="158"/>
                  </a:lnTo>
                  <a:lnTo>
                    <a:pt x="1494" y="196"/>
                  </a:lnTo>
                  <a:lnTo>
                    <a:pt x="1502" y="240"/>
                  </a:lnTo>
                  <a:lnTo>
                    <a:pt x="1508" y="286"/>
                  </a:lnTo>
                  <a:lnTo>
                    <a:pt x="1512" y="334"/>
                  </a:lnTo>
                  <a:lnTo>
                    <a:pt x="1514" y="388"/>
                  </a:lnTo>
                  <a:lnTo>
                    <a:pt x="1516" y="442"/>
                  </a:lnTo>
                  <a:lnTo>
                    <a:pt x="1512" y="500"/>
                  </a:lnTo>
                  <a:lnTo>
                    <a:pt x="1508" y="560"/>
                  </a:lnTo>
                  <a:lnTo>
                    <a:pt x="1498" y="624"/>
                  </a:lnTo>
                  <a:lnTo>
                    <a:pt x="1484" y="688"/>
                  </a:lnTo>
                  <a:lnTo>
                    <a:pt x="1466" y="754"/>
                  </a:lnTo>
                  <a:lnTo>
                    <a:pt x="1444" y="822"/>
                  </a:lnTo>
                  <a:lnTo>
                    <a:pt x="1418" y="890"/>
                  </a:lnTo>
                  <a:lnTo>
                    <a:pt x="1402" y="926"/>
                  </a:lnTo>
                  <a:lnTo>
                    <a:pt x="1384" y="960"/>
                  </a:lnTo>
                  <a:lnTo>
                    <a:pt x="1366" y="996"/>
                  </a:lnTo>
                  <a:lnTo>
                    <a:pt x="1344" y="1032"/>
                  </a:lnTo>
                  <a:lnTo>
                    <a:pt x="1324" y="1068"/>
                  </a:lnTo>
                  <a:lnTo>
                    <a:pt x="1300" y="1104"/>
                  </a:lnTo>
                  <a:lnTo>
                    <a:pt x="1274" y="1140"/>
                  </a:lnTo>
                  <a:lnTo>
                    <a:pt x="1248" y="1176"/>
                  </a:lnTo>
                  <a:lnTo>
                    <a:pt x="1218" y="1212"/>
                  </a:lnTo>
                  <a:lnTo>
                    <a:pt x="1188" y="1250"/>
                  </a:lnTo>
                  <a:lnTo>
                    <a:pt x="1156" y="1286"/>
                  </a:lnTo>
                  <a:lnTo>
                    <a:pt x="1122" y="1322"/>
                  </a:lnTo>
                  <a:lnTo>
                    <a:pt x="1086" y="1358"/>
                  </a:lnTo>
                  <a:lnTo>
                    <a:pt x="1048" y="1396"/>
                  </a:lnTo>
                  <a:lnTo>
                    <a:pt x="1006" y="1432"/>
                  </a:lnTo>
                  <a:lnTo>
                    <a:pt x="964" y="1468"/>
                  </a:lnTo>
                  <a:lnTo>
                    <a:pt x="920" y="1504"/>
                  </a:lnTo>
                  <a:lnTo>
                    <a:pt x="872" y="1540"/>
                  </a:lnTo>
                  <a:lnTo>
                    <a:pt x="824" y="1576"/>
                  </a:lnTo>
                  <a:lnTo>
                    <a:pt x="772" y="1612"/>
                  </a:lnTo>
                  <a:lnTo>
                    <a:pt x="718" y="1646"/>
                  </a:lnTo>
                  <a:lnTo>
                    <a:pt x="662" y="1682"/>
                  </a:lnTo>
                  <a:lnTo>
                    <a:pt x="6" y="1020"/>
                  </a:lnTo>
                  <a:lnTo>
                    <a:pt x="0" y="1136"/>
                  </a:lnTo>
                  <a:lnTo>
                    <a:pt x="660" y="1788"/>
                  </a:lnTo>
                  <a:lnTo>
                    <a:pt x="674" y="1782"/>
                  </a:lnTo>
                  <a:lnTo>
                    <a:pt x="714" y="1762"/>
                  </a:lnTo>
                  <a:lnTo>
                    <a:pt x="772" y="1728"/>
                  </a:lnTo>
                  <a:lnTo>
                    <a:pt x="848" y="1680"/>
                  </a:lnTo>
                  <a:lnTo>
                    <a:pt x="890" y="1652"/>
                  </a:lnTo>
                  <a:lnTo>
                    <a:pt x="936" y="1620"/>
                  </a:lnTo>
                  <a:lnTo>
                    <a:pt x="982" y="1584"/>
                  </a:lnTo>
                  <a:lnTo>
                    <a:pt x="1030" y="1544"/>
                  </a:lnTo>
                  <a:lnTo>
                    <a:pt x="1078" y="1502"/>
                  </a:lnTo>
                  <a:lnTo>
                    <a:pt x="1128" y="1456"/>
                  </a:lnTo>
                  <a:lnTo>
                    <a:pt x="1176" y="1406"/>
                  </a:lnTo>
                  <a:lnTo>
                    <a:pt x="1224" y="1352"/>
                  </a:lnTo>
                  <a:lnTo>
                    <a:pt x="1270" y="1294"/>
                  </a:lnTo>
                  <a:lnTo>
                    <a:pt x="1316" y="1234"/>
                  </a:lnTo>
                  <a:lnTo>
                    <a:pt x="1358" y="1170"/>
                  </a:lnTo>
                  <a:lnTo>
                    <a:pt x="1396" y="1102"/>
                  </a:lnTo>
                  <a:lnTo>
                    <a:pt x="1414" y="1066"/>
                  </a:lnTo>
                  <a:lnTo>
                    <a:pt x="1432" y="1030"/>
                  </a:lnTo>
                  <a:lnTo>
                    <a:pt x="1448" y="994"/>
                  </a:lnTo>
                  <a:lnTo>
                    <a:pt x="1464" y="956"/>
                  </a:lnTo>
                  <a:lnTo>
                    <a:pt x="1478" y="916"/>
                  </a:lnTo>
                  <a:lnTo>
                    <a:pt x="1490" y="876"/>
                  </a:lnTo>
                  <a:lnTo>
                    <a:pt x="1502" y="836"/>
                  </a:lnTo>
                  <a:lnTo>
                    <a:pt x="1512" y="794"/>
                  </a:lnTo>
                  <a:lnTo>
                    <a:pt x="1520" y="752"/>
                  </a:lnTo>
                  <a:lnTo>
                    <a:pt x="1528" y="708"/>
                  </a:lnTo>
                  <a:lnTo>
                    <a:pt x="1534" y="664"/>
                  </a:lnTo>
                  <a:lnTo>
                    <a:pt x="1538" y="618"/>
                  </a:lnTo>
                  <a:lnTo>
                    <a:pt x="1540" y="572"/>
                  </a:lnTo>
                  <a:lnTo>
                    <a:pt x="1540" y="524"/>
                  </a:lnTo>
                  <a:lnTo>
                    <a:pt x="1538" y="476"/>
                  </a:lnTo>
                  <a:lnTo>
                    <a:pt x="1536" y="428"/>
                  </a:lnTo>
                  <a:lnTo>
                    <a:pt x="1530" y="376"/>
                  </a:lnTo>
                  <a:lnTo>
                    <a:pt x="1524" y="326"/>
                  </a:lnTo>
                  <a:lnTo>
                    <a:pt x="1514" y="274"/>
                  </a:lnTo>
                  <a:lnTo>
                    <a:pt x="1502" y="220"/>
                  </a:lnTo>
                  <a:lnTo>
                    <a:pt x="1488" y="166"/>
                  </a:lnTo>
                  <a:lnTo>
                    <a:pt x="1472" y="112"/>
                  </a:lnTo>
                  <a:lnTo>
                    <a:pt x="1454" y="56"/>
                  </a:lnTo>
                  <a:lnTo>
                    <a:pt x="1434" y="0"/>
                  </a:lnTo>
                </a:path>
              </a:pathLst>
            </a:custGeom>
            <a:solidFill>
              <a:srgbClr val="003300"/>
            </a:solidFill>
            <a:ln w="1270">
              <a:solidFill>
                <a:srgbClr val="2DA602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11275" name="Freeform 13"/>
          <p:cNvSpPr>
            <a:spLocks/>
          </p:cNvSpPr>
          <p:nvPr/>
        </p:nvSpPr>
        <p:spPr bwMode="auto">
          <a:xfrm>
            <a:off x="2860431" y="4749800"/>
            <a:ext cx="3471497" cy="1544638"/>
          </a:xfrm>
          <a:custGeom>
            <a:avLst/>
            <a:gdLst>
              <a:gd name="T0" fmla="*/ 2147483647 w 2470"/>
              <a:gd name="T1" fmla="*/ 0 h 946"/>
              <a:gd name="T2" fmla="*/ 2147483647 w 2470"/>
              <a:gd name="T3" fmla="*/ 0 h 946"/>
              <a:gd name="T4" fmla="*/ 2147483647 w 2470"/>
              <a:gd name="T5" fmla="*/ 2147483647 h 946"/>
              <a:gd name="T6" fmla="*/ 2147483647 w 2470"/>
              <a:gd name="T7" fmla="*/ 2147483647 h 946"/>
              <a:gd name="T8" fmla="*/ 2147483647 w 2470"/>
              <a:gd name="T9" fmla="*/ 2147483647 h 946"/>
              <a:gd name="T10" fmla="*/ 2147483647 w 2470"/>
              <a:gd name="T11" fmla="*/ 2147483647 h 946"/>
              <a:gd name="T12" fmla="*/ 2147483647 w 2470"/>
              <a:gd name="T13" fmla="*/ 2147483647 h 946"/>
              <a:gd name="T14" fmla="*/ 2147483647 w 2470"/>
              <a:gd name="T15" fmla="*/ 2147483647 h 946"/>
              <a:gd name="T16" fmla="*/ 2147483647 w 2470"/>
              <a:gd name="T17" fmla="*/ 2147483647 h 946"/>
              <a:gd name="T18" fmla="*/ 2147483647 w 2470"/>
              <a:gd name="T19" fmla="*/ 2147483647 h 946"/>
              <a:gd name="T20" fmla="*/ 2147483647 w 2470"/>
              <a:gd name="T21" fmla="*/ 2147483647 h 946"/>
              <a:gd name="T22" fmla="*/ 2147483647 w 2470"/>
              <a:gd name="T23" fmla="*/ 2147483647 h 946"/>
              <a:gd name="T24" fmla="*/ 2147483647 w 2470"/>
              <a:gd name="T25" fmla="*/ 2147483647 h 946"/>
              <a:gd name="T26" fmla="*/ 2147483647 w 2470"/>
              <a:gd name="T27" fmla="*/ 2147483647 h 946"/>
              <a:gd name="T28" fmla="*/ 2147483647 w 2470"/>
              <a:gd name="T29" fmla="*/ 2147483647 h 946"/>
              <a:gd name="T30" fmla="*/ 2147483647 w 2470"/>
              <a:gd name="T31" fmla="*/ 2147483647 h 946"/>
              <a:gd name="T32" fmla="*/ 2147483647 w 2470"/>
              <a:gd name="T33" fmla="*/ 2147483647 h 946"/>
              <a:gd name="T34" fmla="*/ 2147483647 w 2470"/>
              <a:gd name="T35" fmla="*/ 2147483647 h 946"/>
              <a:gd name="T36" fmla="*/ 2147483647 w 2470"/>
              <a:gd name="T37" fmla="*/ 0 h 946"/>
              <a:gd name="T38" fmla="*/ 0 w 2470"/>
              <a:gd name="T39" fmla="*/ 2147483647 h 946"/>
              <a:gd name="T40" fmla="*/ 0 w 2470"/>
              <a:gd name="T41" fmla="*/ 2147483647 h 946"/>
              <a:gd name="T42" fmla="*/ 2147483647 w 2470"/>
              <a:gd name="T43" fmla="*/ 2147483647 h 946"/>
              <a:gd name="T44" fmla="*/ 2147483647 w 2470"/>
              <a:gd name="T45" fmla="*/ 2147483647 h 946"/>
              <a:gd name="T46" fmla="*/ 2147483647 w 2470"/>
              <a:gd name="T47" fmla="*/ 2147483647 h 946"/>
              <a:gd name="T48" fmla="*/ 2147483647 w 2470"/>
              <a:gd name="T49" fmla="*/ 2147483647 h 946"/>
              <a:gd name="T50" fmla="*/ 2147483647 w 2470"/>
              <a:gd name="T51" fmla="*/ 2147483647 h 946"/>
              <a:gd name="T52" fmla="*/ 2147483647 w 2470"/>
              <a:gd name="T53" fmla="*/ 2147483647 h 946"/>
              <a:gd name="T54" fmla="*/ 2147483647 w 2470"/>
              <a:gd name="T55" fmla="*/ 2147483647 h 946"/>
              <a:gd name="T56" fmla="*/ 2147483647 w 2470"/>
              <a:gd name="T57" fmla="*/ 2147483647 h 946"/>
              <a:gd name="T58" fmla="*/ 2147483647 w 2470"/>
              <a:gd name="T59" fmla="*/ 2147483647 h 946"/>
              <a:gd name="T60" fmla="*/ 2147483647 w 2470"/>
              <a:gd name="T61" fmla="*/ 2147483647 h 946"/>
              <a:gd name="T62" fmla="*/ 2147483647 w 2470"/>
              <a:gd name="T63" fmla="*/ 2147483647 h 946"/>
              <a:gd name="T64" fmla="*/ 2147483647 w 2470"/>
              <a:gd name="T65" fmla="*/ 2147483647 h 946"/>
              <a:gd name="T66" fmla="*/ 2147483647 w 2470"/>
              <a:gd name="T67" fmla="*/ 2147483647 h 946"/>
              <a:gd name="T68" fmla="*/ 2147483647 w 2470"/>
              <a:gd name="T69" fmla="*/ 2147483647 h 946"/>
              <a:gd name="T70" fmla="*/ 2147483647 w 2470"/>
              <a:gd name="T71" fmla="*/ 2147483647 h 946"/>
              <a:gd name="T72" fmla="*/ 2147483647 w 2470"/>
              <a:gd name="T73" fmla="*/ 2147483647 h 946"/>
              <a:gd name="T74" fmla="*/ 2147483647 w 2470"/>
              <a:gd name="T75" fmla="*/ 2147483647 h 946"/>
              <a:gd name="T76" fmla="*/ 2147483647 w 2470"/>
              <a:gd name="T77" fmla="*/ 2147483647 h 946"/>
              <a:gd name="T78" fmla="*/ 2147483647 w 2470"/>
              <a:gd name="T79" fmla="*/ 2147483647 h 946"/>
              <a:gd name="T80" fmla="*/ 2147483647 w 2470"/>
              <a:gd name="T81" fmla="*/ 2147483647 h 946"/>
              <a:gd name="T82" fmla="*/ 2147483647 w 2470"/>
              <a:gd name="T83" fmla="*/ 2147483647 h 946"/>
              <a:gd name="T84" fmla="*/ 2147483647 w 2470"/>
              <a:gd name="T85" fmla="*/ 2147483647 h 946"/>
              <a:gd name="T86" fmla="*/ 2147483647 w 2470"/>
              <a:gd name="T87" fmla="*/ 2147483647 h 946"/>
              <a:gd name="T88" fmla="*/ 2147483647 w 2470"/>
              <a:gd name="T89" fmla="*/ 2147483647 h 946"/>
              <a:gd name="T90" fmla="*/ 2147483647 w 2470"/>
              <a:gd name="T91" fmla="*/ 2147483647 h 946"/>
              <a:gd name="T92" fmla="*/ 2147483647 w 2470"/>
              <a:gd name="T93" fmla="*/ 2147483647 h 946"/>
              <a:gd name="T94" fmla="*/ 2147483647 w 2470"/>
              <a:gd name="T95" fmla="*/ 2147483647 h 946"/>
              <a:gd name="T96" fmla="*/ 2147483647 w 2470"/>
              <a:gd name="T97" fmla="*/ 2147483647 h 946"/>
              <a:gd name="T98" fmla="*/ 2147483647 w 2470"/>
              <a:gd name="T99" fmla="*/ 2147483647 h 946"/>
              <a:gd name="T100" fmla="*/ 2147483647 w 2470"/>
              <a:gd name="T101" fmla="*/ 2147483647 h 946"/>
              <a:gd name="T102" fmla="*/ 2147483647 w 2470"/>
              <a:gd name="T103" fmla="*/ 2147483647 h 946"/>
              <a:gd name="T104" fmla="*/ 2147483647 w 2470"/>
              <a:gd name="T105" fmla="*/ 2147483647 h 946"/>
              <a:gd name="T106" fmla="*/ 2147483647 w 2470"/>
              <a:gd name="T107" fmla="*/ 2147483647 h 946"/>
              <a:gd name="T108" fmla="*/ 2147483647 w 2470"/>
              <a:gd name="T109" fmla="*/ 0 h 94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2470"/>
              <a:gd name="T166" fmla="*/ 0 h 946"/>
              <a:gd name="T167" fmla="*/ 2470 w 2470"/>
              <a:gd name="T168" fmla="*/ 946 h 94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2470" h="946">
                <a:moveTo>
                  <a:pt x="1814" y="0"/>
                </a:moveTo>
                <a:lnTo>
                  <a:pt x="1814" y="0"/>
                </a:lnTo>
                <a:lnTo>
                  <a:pt x="1748" y="22"/>
                </a:lnTo>
                <a:lnTo>
                  <a:pt x="1682" y="42"/>
                </a:lnTo>
                <a:lnTo>
                  <a:pt x="1612" y="58"/>
                </a:lnTo>
                <a:lnTo>
                  <a:pt x="1540" y="72"/>
                </a:lnTo>
                <a:lnTo>
                  <a:pt x="1468" y="84"/>
                </a:lnTo>
                <a:lnTo>
                  <a:pt x="1392" y="92"/>
                </a:lnTo>
                <a:lnTo>
                  <a:pt x="1316" y="96"/>
                </a:lnTo>
                <a:lnTo>
                  <a:pt x="1238" y="98"/>
                </a:lnTo>
                <a:lnTo>
                  <a:pt x="1160" y="96"/>
                </a:lnTo>
                <a:lnTo>
                  <a:pt x="1082" y="92"/>
                </a:lnTo>
                <a:lnTo>
                  <a:pt x="1008" y="84"/>
                </a:lnTo>
                <a:lnTo>
                  <a:pt x="934" y="72"/>
                </a:lnTo>
                <a:lnTo>
                  <a:pt x="862" y="58"/>
                </a:lnTo>
                <a:lnTo>
                  <a:pt x="792" y="42"/>
                </a:lnTo>
                <a:lnTo>
                  <a:pt x="726" y="22"/>
                </a:lnTo>
                <a:lnTo>
                  <a:pt x="660" y="0"/>
                </a:lnTo>
                <a:lnTo>
                  <a:pt x="0" y="672"/>
                </a:lnTo>
                <a:lnTo>
                  <a:pt x="66" y="702"/>
                </a:lnTo>
                <a:lnTo>
                  <a:pt x="134" y="732"/>
                </a:lnTo>
                <a:lnTo>
                  <a:pt x="204" y="760"/>
                </a:lnTo>
                <a:lnTo>
                  <a:pt x="276" y="788"/>
                </a:lnTo>
                <a:lnTo>
                  <a:pt x="348" y="812"/>
                </a:lnTo>
                <a:lnTo>
                  <a:pt x="422" y="834"/>
                </a:lnTo>
                <a:lnTo>
                  <a:pt x="498" y="854"/>
                </a:lnTo>
                <a:lnTo>
                  <a:pt x="576" y="874"/>
                </a:lnTo>
                <a:lnTo>
                  <a:pt x="654" y="890"/>
                </a:lnTo>
                <a:lnTo>
                  <a:pt x="732" y="904"/>
                </a:lnTo>
                <a:lnTo>
                  <a:pt x="812" y="918"/>
                </a:lnTo>
                <a:lnTo>
                  <a:pt x="894" y="928"/>
                </a:lnTo>
                <a:lnTo>
                  <a:pt x="978" y="936"/>
                </a:lnTo>
                <a:lnTo>
                  <a:pt x="1060" y="942"/>
                </a:lnTo>
                <a:lnTo>
                  <a:pt x="1144" y="944"/>
                </a:lnTo>
                <a:lnTo>
                  <a:pt x="1230" y="946"/>
                </a:lnTo>
                <a:lnTo>
                  <a:pt x="1316" y="944"/>
                </a:lnTo>
                <a:lnTo>
                  <a:pt x="1402" y="942"/>
                </a:lnTo>
                <a:lnTo>
                  <a:pt x="1486" y="936"/>
                </a:lnTo>
                <a:lnTo>
                  <a:pt x="1568" y="928"/>
                </a:lnTo>
                <a:lnTo>
                  <a:pt x="1650" y="916"/>
                </a:lnTo>
                <a:lnTo>
                  <a:pt x="1732" y="904"/>
                </a:lnTo>
                <a:lnTo>
                  <a:pt x="1812" y="890"/>
                </a:lnTo>
                <a:lnTo>
                  <a:pt x="1890" y="872"/>
                </a:lnTo>
                <a:lnTo>
                  <a:pt x="1968" y="854"/>
                </a:lnTo>
                <a:lnTo>
                  <a:pt x="2044" y="832"/>
                </a:lnTo>
                <a:lnTo>
                  <a:pt x="2118" y="810"/>
                </a:lnTo>
                <a:lnTo>
                  <a:pt x="2192" y="784"/>
                </a:lnTo>
                <a:lnTo>
                  <a:pt x="2264" y="758"/>
                </a:lnTo>
                <a:lnTo>
                  <a:pt x="2334" y="728"/>
                </a:lnTo>
                <a:lnTo>
                  <a:pt x="2402" y="698"/>
                </a:lnTo>
                <a:lnTo>
                  <a:pt x="2470" y="666"/>
                </a:lnTo>
                <a:lnTo>
                  <a:pt x="1814" y="0"/>
                </a:lnTo>
                <a:close/>
              </a:path>
            </a:pathLst>
          </a:custGeom>
          <a:solidFill>
            <a:srgbClr val="FF0000"/>
          </a:solidFill>
          <a:ln w="1270">
            <a:solidFill>
              <a:srgbClr val="FD7B9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1276" name="Freeform 14"/>
          <p:cNvSpPr>
            <a:spLocks/>
          </p:cNvSpPr>
          <p:nvPr/>
        </p:nvSpPr>
        <p:spPr bwMode="auto">
          <a:xfrm>
            <a:off x="2854569" y="5837238"/>
            <a:ext cx="3477358" cy="646112"/>
          </a:xfrm>
          <a:custGeom>
            <a:avLst/>
            <a:gdLst>
              <a:gd name="T0" fmla="*/ 2147483647 w 2474"/>
              <a:gd name="T1" fmla="*/ 2147483647 h 396"/>
              <a:gd name="T2" fmla="*/ 2147483647 w 2474"/>
              <a:gd name="T3" fmla="*/ 2147483647 h 396"/>
              <a:gd name="T4" fmla="*/ 2147483647 w 2474"/>
              <a:gd name="T5" fmla="*/ 2147483647 h 396"/>
              <a:gd name="T6" fmla="*/ 2147483647 w 2474"/>
              <a:gd name="T7" fmla="*/ 2147483647 h 396"/>
              <a:gd name="T8" fmla="*/ 2147483647 w 2474"/>
              <a:gd name="T9" fmla="*/ 2147483647 h 396"/>
              <a:gd name="T10" fmla="*/ 2147483647 w 2474"/>
              <a:gd name="T11" fmla="*/ 2147483647 h 396"/>
              <a:gd name="T12" fmla="*/ 2147483647 w 2474"/>
              <a:gd name="T13" fmla="*/ 2147483647 h 396"/>
              <a:gd name="T14" fmla="*/ 2147483647 w 2474"/>
              <a:gd name="T15" fmla="*/ 2147483647 h 396"/>
              <a:gd name="T16" fmla="*/ 2147483647 w 2474"/>
              <a:gd name="T17" fmla="*/ 2147483647 h 396"/>
              <a:gd name="T18" fmla="*/ 2147483647 w 2474"/>
              <a:gd name="T19" fmla="*/ 2147483647 h 396"/>
              <a:gd name="T20" fmla="*/ 2147483647 w 2474"/>
              <a:gd name="T21" fmla="*/ 2147483647 h 396"/>
              <a:gd name="T22" fmla="*/ 2147483647 w 2474"/>
              <a:gd name="T23" fmla="*/ 2147483647 h 396"/>
              <a:gd name="T24" fmla="*/ 2147483647 w 2474"/>
              <a:gd name="T25" fmla="*/ 2147483647 h 396"/>
              <a:gd name="T26" fmla="*/ 2147483647 w 2474"/>
              <a:gd name="T27" fmla="*/ 2147483647 h 396"/>
              <a:gd name="T28" fmla="*/ 2147483647 w 2474"/>
              <a:gd name="T29" fmla="*/ 2147483647 h 396"/>
              <a:gd name="T30" fmla="*/ 2147483647 w 2474"/>
              <a:gd name="T31" fmla="*/ 2147483647 h 396"/>
              <a:gd name="T32" fmla="*/ 2147483647 w 2474"/>
              <a:gd name="T33" fmla="*/ 2147483647 h 396"/>
              <a:gd name="T34" fmla="*/ 2147483647 w 2474"/>
              <a:gd name="T35" fmla="*/ 2147483647 h 396"/>
              <a:gd name="T36" fmla="*/ 0 w 2474"/>
              <a:gd name="T37" fmla="*/ 2147483647 h 396"/>
              <a:gd name="T38" fmla="*/ 2147483647 w 2474"/>
              <a:gd name="T39" fmla="*/ 2147483647 h 396"/>
              <a:gd name="T40" fmla="*/ 2147483647 w 2474"/>
              <a:gd name="T41" fmla="*/ 2147483647 h 396"/>
              <a:gd name="T42" fmla="*/ 2147483647 w 2474"/>
              <a:gd name="T43" fmla="*/ 2147483647 h 396"/>
              <a:gd name="T44" fmla="*/ 2147483647 w 2474"/>
              <a:gd name="T45" fmla="*/ 2147483647 h 396"/>
              <a:gd name="T46" fmla="*/ 2147483647 w 2474"/>
              <a:gd name="T47" fmla="*/ 2147483647 h 396"/>
              <a:gd name="T48" fmla="*/ 2147483647 w 2474"/>
              <a:gd name="T49" fmla="*/ 2147483647 h 396"/>
              <a:gd name="T50" fmla="*/ 2147483647 w 2474"/>
              <a:gd name="T51" fmla="*/ 2147483647 h 396"/>
              <a:gd name="T52" fmla="*/ 2147483647 w 2474"/>
              <a:gd name="T53" fmla="*/ 2147483647 h 396"/>
              <a:gd name="T54" fmla="*/ 2147483647 w 2474"/>
              <a:gd name="T55" fmla="*/ 2147483647 h 396"/>
              <a:gd name="T56" fmla="*/ 2147483647 w 2474"/>
              <a:gd name="T57" fmla="*/ 2147483647 h 396"/>
              <a:gd name="T58" fmla="*/ 2147483647 w 2474"/>
              <a:gd name="T59" fmla="*/ 2147483647 h 396"/>
              <a:gd name="T60" fmla="*/ 2147483647 w 2474"/>
              <a:gd name="T61" fmla="*/ 2147483647 h 396"/>
              <a:gd name="T62" fmla="*/ 2147483647 w 2474"/>
              <a:gd name="T63" fmla="*/ 2147483647 h 396"/>
              <a:gd name="T64" fmla="*/ 2147483647 w 2474"/>
              <a:gd name="T65" fmla="*/ 2147483647 h 396"/>
              <a:gd name="T66" fmla="*/ 2147483647 w 2474"/>
              <a:gd name="T67" fmla="*/ 2147483647 h 396"/>
              <a:gd name="T68" fmla="*/ 2147483647 w 2474"/>
              <a:gd name="T69" fmla="*/ 2147483647 h 396"/>
              <a:gd name="T70" fmla="*/ 2147483647 w 2474"/>
              <a:gd name="T71" fmla="*/ 2147483647 h 396"/>
              <a:gd name="T72" fmla="*/ 2147483647 w 2474"/>
              <a:gd name="T73" fmla="*/ 0 h 39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2474"/>
              <a:gd name="T112" fmla="*/ 0 h 396"/>
              <a:gd name="T113" fmla="*/ 2474 w 2474"/>
              <a:gd name="T114" fmla="*/ 396 h 39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2474" h="396">
                <a:moveTo>
                  <a:pt x="2474" y="0"/>
                </a:moveTo>
                <a:lnTo>
                  <a:pt x="2472" y="100"/>
                </a:lnTo>
                <a:lnTo>
                  <a:pt x="2412" y="130"/>
                </a:lnTo>
                <a:lnTo>
                  <a:pt x="2350" y="158"/>
                </a:lnTo>
                <a:lnTo>
                  <a:pt x="2290" y="184"/>
                </a:lnTo>
                <a:lnTo>
                  <a:pt x="2230" y="210"/>
                </a:lnTo>
                <a:lnTo>
                  <a:pt x="2170" y="232"/>
                </a:lnTo>
                <a:lnTo>
                  <a:pt x="2110" y="252"/>
                </a:lnTo>
                <a:lnTo>
                  <a:pt x="2050" y="272"/>
                </a:lnTo>
                <a:lnTo>
                  <a:pt x="1992" y="290"/>
                </a:lnTo>
                <a:lnTo>
                  <a:pt x="1934" y="306"/>
                </a:lnTo>
                <a:lnTo>
                  <a:pt x="1874" y="320"/>
                </a:lnTo>
                <a:lnTo>
                  <a:pt x="1818" y="334"/>
                </a:lnTo>
                <a:lnTo>
                  <a:pt x="1760" y="346"/>
                </a:lnTo>
                <a:lnTo>
                  <a:pt x="1704" y="356"/>
                </a:lnTo>
                <a:lnTo>
                  <a:pt x="1646" y="366"/>
                </a:lnTo>
                <a:lnTo>
                  <a:pt x="1536" y="380"/>
                </a:lnTo>
                <a:lnTo>
                  <a:pt x="1428" y="390"/>
                </a:lnTo>
                <a:lnTo>
                  <a:pt x="1322" y="394"/>
                </a:lnTo>
                <a:lnTo>
                  <a:pt x="1218" y="396"/>
                </a:lnTo>
                <a:lnTo>
                  <a:pt x="1118" y="394"/>
                </a:lnTo>
                <a:lnTo>
                  <a:pt x="1020" y="388"/>
                </a:lnTo>
                <a:lnTo>
                  <a:pt x="926" y="378"/>
                </a:lnTo>
                <a:lnTo>
                  <a:pt x="834" y="368"/>
                </a:lnTo>
                <a:lnTo>
                  <a:pt x="748" y="354"/>
                </a:lnTo>
                <a:lnTo>
                  <a:pt x="664" y="338"/>
                </a:lnTo>
                <a:lnTo>
                  <a:pt x="584" y="320"/>
                </a:lnTo>
                <a:lnTo>
                  <a:pt x="510" y="302"/>
                </a:lnTo>
                <a:lnTo>
                  <a:pt x="438" y="282"/>
                </a:lnTo>
                <a:lnTo>
                  <a:pt x="372" y="262"/>
                </a:lnTo>
                <a:lnTo>
                  <a:pt x="310" y="244"/>
                </a:lnTo>
                <a:lnTo>
                  <a:pt x="254" y="224"/>
                </a:lnTo>
                <a:lnTo>
                  <a:pt x="202" y="204"/>
                </a:lnTo>
                <a:lnTo>
                  <a:pt x="116" y="168"/>
                </a:lnTo>
                <a:lnTo>
                  <a:pt x="52" y="140"/>
                </a:lnTo>
                <a:lnTo>
                  <a:pt x="14" y="122"/>
                </a:lnTo>
                <a:lnTo>
                  <a:pt x="0" y="114"/>
                </a:lnTo>
                <a:lnTo>
                  <a:pt x="4" y="6"/>
                </a:lnTo>
                <a:lnTo>
                  <a:pt x="18" y="12"/>
                </a:lnTo>
                <a:lnTo>
                  <a:pt x="56" y="30"/>
                </a:lnTo>
                <a:lnTo>
                  <a:pt x="118" y="58"/>
                </a:lnTo>
                <a:lnTo>
                  <a:pt x="204" y="94"/>
                </a:lnTo>
                <a:lnTo>
                  <a:pt x="256" y="112"/>
                </a:lnTo>
                <a:lnTo>
                  <a:pt x="310" y="132"/>
                </a:lnTo>
                <a:lnTo>
                  <a:pt x="372" y="150"/>
                </a:lnTo>
                <a:lnTo>
                  <a:pt x="438" y="170"/>
                </a:lnTo>
                <a:lnTo>
                  <a:pt x="508" y="190"/>
                </a:lnTo>
                <a:lnTo>
                  <a:pt x="582" y="208"/>
                </a:lnTo>
                <a:lnTo>
                  <a:pt x="660" y="224"/>
                </a:lnTo>
                <a:lnTo>
                  <a:pt x="744" y="240"/>
                </a:lnTo>
                <a:lnTo>
                  <a:pt x="830" y="254"/>
                </a:lnTo>
                <a:lnTo>
                  <a:pt x="920" y="264"/>
                </a:lnTo>
                <a:lnTo>
                  <a:pt x="1014" y="274"/>
                </a:lnTo>
                <a:lnTo>
                  <a:pt x="1112" y="280"/>
                </a:lnTo>
                <a:lnTo>
                  <a:pt x="1212" y="282"/>
                </a:lnTo>
                <a:lnTo>
                  <a:pt x="1316" y="282"/>
                </a:lnTo>
                <a:lnTo>
                  <a:pt x="1422" y="276"/>
                </a:lnTo>
                <a:lnTo>
                  <a:pt x="1530" y="268"/>
                </a:lnTo>
                <a:lnTo>
                  <a:pt x="1642" y="254"/>
                </a:lnTo>
                <a:lnTo>
                  <a:pt x="1756" y="236"/>
                </a:lnTo>
                <a:lnTo>
                  <a:pt x="1812" y="224"/>
                </a:lnTo>
                <a:lnTo>
                  <a:pt x="1870" y="212"/>
                </a:lnTo>
                <a:lnTo>
                  <a:pt x="1930" y="198"/>
                </a:lnTo>
                <a:lnTo>
                  <a:pt x="1988" y="182"/>
                </a:lnTo>
                <a:lnTo>
                  <a:pt x="2048" y="164"/>
                </a:lnTo>
                <a:lnTo>
                  <a:pt x="2108" y="146"/>
                </a:lnTo>
                <a:lnTo>
                  <a:pt x="2168" y="126"/>
                </a:lnTo>
                <a:lnTo>
                  <a:pt x="2228" y="104"/>
                </a:lnTo>
                <a:lnTo>
                  <a:pt x="2290" y="82"/>
                </a:lnTo>
                <a:lnTo>
                  <a:pt x="2350" y="56"/>
                </a:lnTo>
                <a:lnTo>
                  <a:pt x="2412" y="28"/>
                </a:lnTo>
                <a:lnTo>
                  <a:pt x="2474" y="0"/>
                </a:lnTo>
                <a:close/>
              </a:path>
            </a:pathLst>
          </a:custGeom>
          <a:solidFill>
            <a:srgbClr val="800000"/>
          </a:solidFill>
          <a:ln w="1270">
            <a:solidFill>
              <a:srgbClr val="FD7B9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1277" name="Text Box 15"/>
          <p:cNvSpPr txBox="1">
            <a:spLocks noChangeArrowheads="1"/>
          </p:cNvSpPr>
          <p:nvPr/>
        </p:nvSpPr>
        <p:spPr bwMode="auto">
          <a:xfrm>
            <a:off x="4860032" y="1621249"/>
            <a:ext cx="176057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Повышение точности обработки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8" name="Text Box 16"/>
          <p:cNvSpPr txBox="1">
            <a:spLocks noChangeArrowheads="1"/>
          </p:cNvSpPr>
          <p:nvPr/>
        </p:nvSpPr>
        <p:spPr bwMode="auto">
          <a:xfrm>
            <a:off x="1475656" y="4005064"/>
            <a:ext cx="18932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Безопасность и энергосбережение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9" name="Text Box 17"/>
          <p:cNvSpPr txBox="1">
            <a:spLocks noChangeArrowheads="1"/>
          </p:cNvSpPr>
          <p:nvPr/>
        </p:nvSpPr>
        <p:spPr bwMode="auto">
          <a:xfrm>
            <a:off x="3641482" y="5247551"/>
            <a:ext cx="178483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Отличное качество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80" name="Text Box 18"/>
          <p:cNvSpPr txBox="1">
            <a:spLocks noChangeArrowheads="1"/>
          </p:cNvSpPr>
          <p:nvPr/>
        </p:nvSpPr>
        <p:spPr bwMode="auto">
          <a:xfrm>
            <a:off x="6084168" y="3778470"/>
            <a:ext cx="171596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Сокращение времени монтажа</a:t>
            </a:r>
            <a:endParaRPr lang="zh-CN" altLang="en-US" sz="1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81" name="Text Box 19"/>
          <p:cNvSpPr txBox="1">
            <a:spLocks noChangeArrowheads="1"/>
          </p:cNvSpPr>
          <p:nvPr/>
        </p:nvSpPr>
        <p:spPr bwMode="auto">
          <a:xfrm>
            <a:off x="2437583" y="1693257"/>
            <a:ext cx="184638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Сокращение времени обработки</a:t>
            </a:r>
            <a:endParaRPr lang="zh-TW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5604" name="Text Box 20"/>
          <p:cNvSpPr txBox="1">
            <a:spLocks noChangeArrowheads="1"/>
          </p:cNvSpPr>
          <p:nvPr/>
        </p:nvSpPr>
        <p:spPr bwMode="auto">
          <a:xfrm>
            <a:off x="3308839" y="2891028"/>
            <a:ext cx="252632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kumimoji="0" lang="ru-RU" altLang="zh-CN" sz="3200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То, что Вам нужно!</a:t>
            </a:r>
            <a:endParaRPr kumimoji="0" lang="zh-TW" altLang="en-US" sz="3200" i="1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83" name="Rectangle 2"/>
          <p:cNvSpPr>
            <a:spLocks/>
          </p:cNvSpPr>
          <p:nvPr/>
        </p:nvSpPr>
        <p:spPr bwMode="auto">
          <a:xfrm>
            <a:off x="539552" y="260350"/>
            <a:ext cx="8220517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CN" sz="4000" b="1" dirty="0">
                <a:latin typeface="微软雅黑" pitchFamily="34" charset="-122"/>
                <a:ea typeface="微软雅黑" pitchFamily="34" charset="-122"/>
                <a:cs typeface="Arial" charset="0"/>
              </a:rPr>
              <a:t>Реализованные требования</a:t>
            </a:r>
            <a:endParaRPr kumimoji="0" lang="zh-TW" altLang="en-US" sz="40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11284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46CFC220-D602-40C2-8584-A24E20BB9E8B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24123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2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12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12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12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12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12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12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12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12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12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956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956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956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956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268" grpId="0" animBg="1"/>
      <p:bldP spid="11270" grpId="0" animBg="1"/>
      <p:bldP spid="11273" grpId="0" animBg="1"/>
      <p:bldP spid="11275" grpId="0" animBg="1"/>
      <p:bldP spid="11277" grpId="0"/>
      <p:bldP spid="11278" grpId="0"/>
      <p:bldP spid="11279" grpId="0"/>
      <p:bldP spid="11280" grpId="0"/>
      <p:bldP spid="11281" grpId="0"/>
      <p:bldP spid="19560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182085" y="2708920"/>
            <a:ext cx="6844812" cy="18445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388" tIns="44193" rIns="88388" bIns="44193"/>
          <a:lstStyle/>
          <a:p>
            <a:pPr algn="ctr"/>
            <a:r>
              <a:rPr lang="ru-RU" altLang="zh-CN" sz="48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Варианты ЧПУ</a:t>
            </a:r>
          </a:p>
          <a:p>
            <a:pPr algn="ctr"/>
            <a:r>
              <a:rPr lang="ru-RU" altLang="zh-CN" sz="48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8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Delta Electronics</a:t>
            </a:r>
            <a:endParaRPr kumimoji="0" lang="zh-TW" altLang="en-US" sz="4800" b="1" dirty="0">
              <a:solidFill>
                <a:srgbClr val="00AEEF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851250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-99392"/>
            <a:ext cx="8229600" cy="79208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/>
            <a:r>
              <a:rPr lang="ru-RU" altLang="zh-TW" sz="2700" b="1" dirty="0">
                <a:latin typeface="微软雅黑" pitchFamily="34" charset="-122"/>
                <a:ea typeface="微软雅黑" pitchFamily="34" charset="-122"/>
                <a:cs typeface="Arial" charset="0"/>
              </a:rPr>
              <a:t>ЧПУ </a:t>
            </a:r>
            <a:r>
              <a:rPr lang="en-US" altLang="zh-TW" sz="2700" b="1" dirty="0">
                <a:latin typeface="微软雅黑" pitchFamily="34" charset="-122"/>
                <a:ea typeface="微软雅黑" pitchFamily="34" charset="-122"/>
                <a:cs typeface="Arial" charset="0"/>
              </a:rPr>
              <a:t>Delta</a:t>
            </a:r>
            <a:r>
              <a:rPr lang="ru-RU" altLang="zh-TW" sz="2700" b="1" dirty="0">
                <a:latin typeface="微软雅黑" pitchFamily="34" charset="-122"/>
                <a:ea typeface="微软雅黑" pitchFamily="34" charset="-122"/>
                <a:cs typeface="Arial" charset="0"/>
              </a:rPr>
              <a:t> серии</a:t>
            </a:r>
            <a:r>
              <a:rPr lang="en-US" altLang="zh-TW" sz="2700" b="1" dirty="0">
                <a:latin typeface="微软雅黑" pitchFamily="34" charset="-122"/>
                <a:ea typeface="微软雅黑" pitchFamily="34" charset="-122"/>
                <a:cs typeface="Arial" charset="0"/>
              </a:rPr>
              <a:t> NC300</a:t>
            </a:r>
            <a:r>
              <a:rPr lang="ru-RU" altLang="zh-TW" sz="2700" b="1" dirty="0">
                <a:latin typeface="微软雅黑" pitchFamily="34" charset="-122"/>
                <a:ea typeface="微软雅黑" pitchFamily="34" charset="-122"/>
                <a:cs typeface="Arial" charset="0"/>
              </a:rPr>
              <a:t> - Маркировка</a:t>
            </a:r>
            <a:endParaRPr lang="en-US" altLang="zh-TW" sz="27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pic>
        <p:nvPicPr>
          <p:cNvPr id="9" name="Picture 6" descr="NC300MI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9354" y="4592893"/>
            <a:ext cx="1286893" cy="1115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7" descr="NC300MS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32637" y="4258637"/>
            <a:ext cx="1262458" cy="1478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8" descr="NC311MS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7256" y="4005064"/>
            <a:ext cx="977387" cy="17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060194" y="5690749"/>
            <a:ext cx="1539385" cy="327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75" tIns="40087" rIns="80175" bIns="40087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600" dirty="0"/>
              <a:t>NC311A-MS-A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4832637" y="5690749"/>
            <a:ext cx="1539385" cy="327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75" tIns="40087" rIns="80175" bIns="40087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600" dirty="0"/>
              <a:t>NC300A-MS-A</a:t>
            </a: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6496910" y="5690749"/>
            <a:ext cx="1539385" cy="327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75" tIns="40087" rIns="80175" bIns="40087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600" dirty="0"/>
              <a:t>NC300A-MI-A</a:t>
            </a:r>
          </a:p>
        </p:txBody>
      </p:sp>
      <p:pic>
        <p:nvPicPr>
          <p:cNvPr id="15" name="Picture 1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6414" y="4193803"/>
            <a:ext cx="1103633" cy="596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6414" y="4971811"/>
            <a:ext cx="1100918" cy="596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2674240" y="5690749"/>
            <a:ext cx="1539385" cy="327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75" tIns="40087" rIns="80175" bIns="40087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600" dirty="0"/>
              <a:t>NC310A-MS-A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5722" y="908720"/>
            <a:ext cx="7352556" cy="252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2678479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-99392"/>
            <a:ext cx="8229600" cy="792088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/>
            <a:r>
              <a:rPr lang="ru-RU" altLang="zh-TW" sz="2700" b="1" dirty="0">
                <a:latin typeface="微软雅黑" pitchFamily="34" charset="-122"/>
                <a:ea typeface="微软雅黑" pitchFamily="34" charset="-122"/>
                <a:cs typeface="Arial" charset="0"/>
              </a:rPr>
              <a:t>ЧПУ </a:t>
            </a:r>
            <a:r>
              <a:rPr lang="en-US" altLang="zh-TW" sz="2700" b="1" dirty="0">
                <a:latin typeface="微软雅黑" pitchFamily="34" charset="-122"/>
                <a:ea typeface="微软雅黑" pitchFamily="34" charset="-122"/>
                <a:cs typeface="Arial" charset="0"/>
              </a:rPr>
              <a:t>Delta</a:t>
            </a:r>
            <a:r>
              <a:rPr lang="ru-RU" altLang="zh-TW" sz="2700" b="1" dirty="0">
                <a:latin typeface="微软雅黑" pitchFamily="34" charset="-122"/>
                <a:ea typeface="微软雅黑" pitchFamily="34" charset="-122"/>
                <a:cs typeface="Arial" charset="0"/>
              </a:rPr>
              <a:t> серии</a:t>
            </a:r>
            <a:r>
              <a:rPr lang="en-US" altLang="zh-TW" sz="2700" b="1" dirty="0">
                <a:latin typeface="微软雅黑" pitchFamily="34" charset="-122"/>
                <a:ea typeface="微软雅黑" pitchFamily="34" charset="-122"/>
                <a:cs typeface="Arial" charset="0"/>
              </a:rPr>
              <a:t> NC EM</a:t>
            </a:r>
            <a:r>
              <a:rPr lang="ru-RU" altLang="zh-TW" sz="2700" b="1" dirty="0">
                <a:latin typeface="微软雅黑" pitchFamily="34" charset="-122"/>
                <a:ea typeface="微软雅黑" pitchFamily="34" charset="-122"/>
                <a:cs typeface="Arial" charset="0"/>
              </a:rPr>
              <a:t> - Маркировка</a:t>
            </a:r>
            <a:endParaRPr lang="en-US" altLang="zh-TW" sz="27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4857750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628799"/>
            <a:ext cx="4643611" cy="4423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4715403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450850" y="548680"/>
            <a:ext cx="2135188" cy="4333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altLang="zh-TW" dirty="0">
                <a:solidFill>
                  <a:schemeClr val="bg1"/>
                </a:solidFill>
                <a:latin typeface="Tahoma" pitchFamily="34" charset="0"/>
              </a:rPr>
              <a:t>NC300A-MI-AE</a:t>
            </a: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>
            <a:off x="450852" y="1052736"/>
            <a:ext cx="3977131" cy="5760640"/>
          </a:xfrm>
          <a:prstGeom prst="roundRect">
            <a:avLst>
              <a:gd name="adj" fmla="val 4315"/>
            </a:avLst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/>
          <a:lstStyle/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Горизонтальное исполнение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Встроенный станочный пульт, мембранные клавиши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8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-ми дюймовый дисплей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Поддержка до 4 осей + шпиндель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Интерполяция до 4 осей (линейная до 4, дуговая до 3)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28/28 вх/вых 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12 входов для концевых датчиков и датчика исходный позиции 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2 высокоскоростных входа (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G31)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Шина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DMCnet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для сервоприводов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Ethernet, RS485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USB host, CF Card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G-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кода стандарта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ISO</a:t>
            </a:r>
            <a:endParaRPr kumimoji="0" lang="ru-RU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7231" y="4869160"/>
            <a:ext cx="2360220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AutoShape 7"/>
          <p:cNvSpPr>
            <a:spLocks noChangeArrowheads="1"/>
          </p:cNvSpPr>
          <p:nvPr/>
        </p:nvSpPr>
        <p:spPr bwMode="auto">
          <a:xfrm>
            <a:off x="4716018" y="552054"/>
            <a:ext cx="2135188" cy="4333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altLang="zh-TW" dirty="0">
                <a:solidFill>
                  <a:schemeClr val="bg1"/>
                </a:solidFill>
                <a:latin typeface="Tahoma" pitchFamily="34" charset="0"/>
              </a:rPr>
              <a:t>NC300A-MS-AE</a:t>
            </a:r>
          </a:p>
        </p:txBody>
      </p:sp>
      <p:sp>
        <p:nvSpPr>
          <p:cNvPr id="15" name="AutoShape 8"/>
          <p:cNvSpPr>
            <a:spLocks noChangeArrowheads="1"/>
          </p:cNvSpPr>
          <p:nvPr/>
        </p:nvSpPr>
        <p:spPr bwMode="auto">
          <a:xfrm>
            <a:off x="4716018" y="1053504"/>
            <a:ext cx="3977131" cy="5687864"/>
          </a:xfrm>
          <a:prstGeom prst="roundRect">
            <a:avLst>
              <a:gd name="adj" fmla="val 4315"/>
            </a:avLst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/>
          <a:lstStyle/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Горизонтальное исполнение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Отдельный станочный пульт с переключателями, клавиши мембранные или механические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8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-ми дюймовый дисплей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Поддержка до 4 осей + шпиндель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Интерполяция до 4 осей (линейная до 4, дуговая до 3)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28/28 вх/вых 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12 входов для концевых датчиков и датчика исходный позиции 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2 высокоскоростных входа (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G31)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Шина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DMCnet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для сервоприводов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Ethernet, RS485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USB host, CF Card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G-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кода стандарта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ISO</a:t>
            </a:r>
            <a:endParaRPr kumimoji="0" lang="ru-RU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039647"/>
            <a:ext cx="1573217" cy="162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 txBox="1">
            <a:spLocks/>
          </p:cNvSpPr>
          <p:nvPr/>
        </p:nvSpPr>
        <p:spPr bwMode="auto">
          <a:xfrm>
            <a:off x="457200" y="-99392"/>
            <a:ext cx="8229600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algn="r"/>
            <a:r>
              <a:rPr kumimoji="0" lang="ru-RU" altLang="zh-CN" sz="28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Варианты ЧПУ </a:t>
            </a:r>
            <a:r>
              <a:rPr kumimoji="0" lang="en-US" altLang="zh-CN" sz="28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Delta Electronics</a:t>
            </a:r>
            <a:endParaRPr kumimoji="0" lang="en-US" altLang="zh-TW" sz="27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301174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-99392"/>
            <a:ext cx="8229600" cy="864096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/>
            <a:r>
              <a:rPr lang="ru-RU" altLang="zh-CN" sz="28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Варианты ЧПУ </a:t>
            </a:r>
            <a:r>
              <a:rPr lang="en-US" altLang="zh-CN" sz="28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Delta Electronics</a:t>
            </a:r>
            <a:endParaRPr lang="en-US" altLang="zh-TW" sz="27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4716016" y="548680"/>
            <a:ext cx="2135188" cy="4333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/>
          <a:extLst/>
        </p:spPr>
        <p:txBody>
          <a:bodyPr wrap="none" anchor="ctr"/>
          <a:lstStyle/>
          <a:p>
            <a:r>
              <a:rPr lang="en-US" altLang="zh-TW" dirty="0">
                <a:solidFill>
                  <a:schemeClr val="bg1"/>
                </a:solidFill>
                <a:latin typeface="Tahoma" pitchFamily="34" charset="0"/>
              </a:rPr>
              <a:t>NC31</a:t>
            </a:r>
            <a:r>
              <a:rPr lang="ru-RU" altLang="zh-TW" dirty="0">
                <a:solidFill>
                  <a:schemeClr val="bg1"/>
                </a:solidFill>
                <a:latin typeface="Tahoma" pitchFamily="34" charset="0"/>
              </a:rPr>
              <a:t>1</a:t>
            </a:r>
            <a:r>
              <a:rPr lang="en-US" altLang="zh-TW" dirty="0">
                <a:solidFill>
                  <a:schemeClr val="bg1"/>
                </a:solidFill>
                <a:latin typeface="Tahoma" pitchFamily="34" charset="0"/>
              </a:rPr>
              <a:t>AH-MS-AE</a:t>
            </a: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auto">
          <a:xfrm>
            <a:off x="4716018" y="1054620"/>
            <a:ext cx="3977131" cy="5686748"/>
          </a:xfrm>
          <a:prstGeom prst="roundRect">
            <a:avLst>
              <a:gd name="adj" fmla="val 4315"/>
            </a:avLst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/>
          <a:lstStyle/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Вертикальное исполнение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Отдельный станочный пульт с переключателями, клавиши мембранные или механические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10-ми дюймовый дисплей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Поддержка до 6 осей + шпиндель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Интерполяция до 5 осей (линейная до 5, дуговая до 3)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28/28 вх/вых 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12 входов для концевых датчиков и датчика исходный позиции 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2 высокоскоростных входа (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G31)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Шина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DMCnet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для сервоприводов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Ethernet, RS485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USB host, CF Card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G-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кода стандарта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ISO</a:t>
            </a:r>
            <a:endParaRPr kumimoji="0" lang="ru-RU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</p:txBody>
      </p:sp>
      <p:sp>
        <p:nvSpPr>
          <p:cNvPr id="15" name="AutoShape 7"/>
          <p:cNvSpPr>
            <a:spLocks noChangeArrowheads="1"/>
          </p:cNvSpPr>
          <p:nvPr/>
        </p:nvSpPr>
        <p:spPr bwMode="auto">
          <a:xfrm>
            <a:off x="467544" y="548680"/>
            <a:ext cx="2135188" cy="4333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/>
          <a:extLst/>
        </p:spPr>
        <p:txBody>
          <a:bodyPr wrap="none" anchor="ctr"/>
          <a:lstStyle/>
          <a:p>
            <a:r>
              <a:rPr lang="en-US" altLang="zh-TW" dirty="0">
                <a:solidFill>
                  <a:schemeClr val="bg1"/>
                </a:solidFill>
                <a:latin typeface="Tahoma" pitchFamily="34" charset="0"/>
              </a:rPr>
              <a:t>NC31</a:t>
            </a:r>
            <a:r>
              <a:rPr lang="ru-RU" altLang="zh-TW" dirty="0">
                <a:solidFill>
                  <a:schemeClr val="bg1"/>
                </a:solidFill>
                <a:latin typeface="Tahoma" pitchFamily="34" charset="0"/>
              </a:rPr>
              <a:t>0</a:t>
            </a:r>
            <a:r>
              <a:rPr lang="en-US" altLang="zh-TW" dirty="0">
                <a:solidFill>
                  <a:schemeClr val="bg1"/>
                </a:solidFill>
                <a:latin typeface="Tahoma" pitchFamily="34" charset="0"/>
              </a:rPr>
              <a:t>AH-MS-AE</a:t>
            </a:r>
          </a:p>
        </p:txBody>
      </p:sp>
      <p:sp>
        <p:nvSpPr>
          <p:cNvPr id="16" name="AutoShape 8"/>
          <p:cNvSpPr>
            <a:spLocks noChangeArrowheads="1"/>
          </p:cNvSpPr>
          <p:nvPr/>
        </p:nvSpPr>
        <p:spPr bwMode="auto">
          <a:xfrm>
            <a:off x="467546" y="1054620"/>
            <a:ext cx="3977131" cy="5758756"/>
          </a:xfrm>
          <a:prstGeom prst="roundRect">
            <a:avLst>
              <a:gd name="adj" fmla="val 4315"/>
            </a:avLst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/>
          <a:lstStyle/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Горизонтальное исполнение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Отдельный станочный пульт с переключателями, клавиши мембранные или механические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10-ми дюймовый дисплей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Поддержка до 6 осей + шпиндель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Интерполяция до 5 осей (линейная до 5, дуговая до 3)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28/28 вх/вых 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12 входов для концевых датчиков и датчика исходный позиции 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2 высокоскоростных входа (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G31)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Шина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DMCnet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для сервоприводов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Ethernet, RS485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USB host, CF Card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G-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кода стандарта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ISO</a:t>
            </a:r>
            <a:endParaRPr kumimoji="0" lang="ru-RU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061634"/>
            <a:ext cx="1656184" cy="1736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446" y="5013176"/>
            <a:ext cx="1816914" cy="1665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1746812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 idx="4294967295"/>
          </p:nvPr>
        </p:nvSpPr>
        <p:spPr>
          <a:xfrm>
            <a:off x="662880" y="-27384"/>
            <a:ext cx="8229600" cy="576064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/>
            <a:r>
              <a:rPr lang="ru-RU" altLang="zh-CN" sz="24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ЧПУ </a:t>
            </a:r>
            <a:r>
              <a:rPr lang="en-US" altLang="zh-CN" sz="24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Delta Electronics </a:t>
            </a:r>
            <a:r>
              <a:rPr lang="ru-RU" altLang="zh-CN" sz="24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для токарного станка</a:t>
            </a:r>
            <a:endParaRPr lang="en-US" altLang="zh-TW" sz="27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450850" y="548680"/>
            <a:ext cx="2135188" cy="4333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altLang="zh-TW" dirty="0">
                <a:solidFill>
                  <a:schemeClr val="bg1"/>
                </a:solidFill>
                <a:latin typeface="Tahoma" pitchFamily="34" charset="0"/>
              </a:rPr>
              <a:t>NC</a:t>
            </a:r>
            <a:r>
              <a:rPr lang="ru-RU" altLang="zh-TW" dirty="0">
                <a:solidFill>
                  <a:schemeClr val="bg1"/>
                </a:solidFill>
                <a:latin typeface="Tahoma" pitchFamily="34" charset="0"/>
              </a:rPr>
              <a:t>2</a:t>
            </a:r>
            <a:r>
              <a:rPr lang="en-US" altLang="zh-TW" dirty="0">
                <a:solidFill>
                  <a:schemeClr val="bg1"/>
                </a:solidFill>
                <a:latin typeface="Tahoma" pitchFamily="34" charset="0"/>
              </a:rPr>
              <a:t>00A-LI-AE</a:t>
            </a: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>
            <a:off x="450852" y="1053504"/>
            <a:ext cx="3977131" cy="5327824"/>
          </a:xfrm>
          <a:prstGeom prst="roundRect">
            <a:avLst>
              <a:gd name="adj" fmla="val 4315"/>
            </a:avLst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/>
          <a:lstStyle/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Горизонтальное исполнение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Встроенный станочный пульт, мембранные клавиши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8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-ми дюймовый дисплей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Поддержка до 4 осей + шпиндель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Интерполяция до 4 осей (линейная до 4, дуговая до 3)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Вх/Вых по интерфейсу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2 высокоскоростных входа (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G31)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Шина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DMCnet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для сервоприводов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Ethernet, RS485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USB host, CF Card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G-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кода стандарта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ISO</a:t>
            </a:r>
            <a:endParaRPr kumimoji="0" lang="ru-RU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</p:txBody>
      </p:sp>
      <p:sp>
        <p:nvSpPr>
          <p:cNvPr id="12" name="AutoShape 7"/>
          <p:cNvSpPr>
            <a:spLocks noChangeArrowheads="1"/>
          </p:cNvSpPr>
          <p:nvPr/>
        </p:nvSpPr>
        <p:spPr bwMode="auto">
          <a:xfrm>
            <a:off x="4716018" y="552054"/>
            <a:ext cx="2135188" cy="4333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altLang="zh-TW" dirty="0">
                <a:solidFill>
                  <a:schemeClr val="bg1"/>
                </a:solidFill>
                <a:latin typeface="Tahoma" pitchFamily="34" charset="0"/>
              </a:rPr>
              <a:t>NC</a:t>
            </a:r>
            <a:r>
              <a:rPr lang="ru-RU" altLang="zh-TW" dirty="0">
                <a:solidFill>
                  <a:schemeClr val="bg1"/>
                </a:solidFill>
                <a:latin typeface="Tahoma" pitchFamily="34" charset="0"/>
              </a:rPr>
              <a:t>2</a:t>
            </a:r>
            <a:r>
              <a:rPr lang="en-US" altLang="zh-TW" dirty="0">
                <a:solidFill>
                  <a:schemeClr val="bg1"/>
                </a:solidFill>
                <a:latin typeface="Tahoma" pitchFamily="34" charset="0"/>
              </a:rPr>
              <a:t>00P-LI-AE</a:t>
            </a:r>
          </a:p>
        </p:txBody>
      </p:sp>
      <p:sp>
        <p:nvSpPr>
          <p:cNvPr id="15" name="AutoShape 8"/>
          <p:cNvSpPr>
            <a:spLocks noChangeArrowheads="1"/>
          </p:cNvSpPr>
          <p:nvPr/>
        </p:nvSpPr>
        <p:spPr bwMode="auto">
          <a:xfrm>
            <a:off x="4716018" y="1053504"/>
            <a:ext cx="3977131" cy="5327824"/>
          </a:xfrm>
          <a:prstGeom prst="roundRect">
            <a:avLst>
              <a:gd name="adj" fmla="val 4315"/>
            </a:avLst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/>
          <a:lstStyle/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Горизонтальное исполнение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Встроенный станочный пульт, мембранные клавиши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Встроенный штурвал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8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-ми дюймовый дисплей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Поддержка до 4 осей + шпиндель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Интерполяция до 4 осей (линейная до 4, дуговая до 3)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Вх/Вых по интерфейсу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2 высокоскоростных входа (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G31)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Шина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DMCnet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для сервоприводов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Ethernet, RS485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USB host, CF Card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G-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кода стандарта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ISO</a:t>
            </a:r>
            <a:endParaRPr kumimoji="0" lang="ru-RU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003" y="4268064"/>
            <a:ext cx="2505894" cy="2038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965" y="4306694"/>
            <a:ext cx="2503411" cy="1961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2272407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-99392"/>
            <a:ext cx="8229600" cy="864096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/>
            <a:r>
              <a:rPr lang="ru-RU" altLang="zh-CN" sz="28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Компактные ЧПУ </a:t>
            </a:r>
            <a:r>
              <a:rPr lang="en-US" altLang="zh-CN" sz="28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Delta Electronics</a:t>
            </a:r>
            <a:endParaRPr lang="en-US" altLang="zh-TW" sz="27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467544" y="548680"/>
            <a:ext cx="2135188" cy="4333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/>
          <a:extLst/>
        </p:spPr>
        <p:txBody>
          <a:bodyPr wrap="none" anchor="ctr"/>
          <a:lstStyle/>
          <a:p>
            <a:r>
              <a:rPr lang="en-US" altLang="zh-TW" dirty="0">
                <a:solidFill>
                  <a:schemeClr val="bg1"/>
                </a:solidFill>
                <a:latin typeface="Tahoma" pitchFamily="34" charset="0"/>
              </a:rPr>
              <a:t>NC30EM</a:t>
            </a: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auto">
          <a:xfrm>
            <a:off x="467546" y="1054620"/>
            <a:ext cx="3977131" cy="5470724"/>
          </a:xfrm>
          <a:prstGeom prst="roundRect">
            <a:avLst>
              <a:gd name="adj" fmla="val 4315"/>
            </a:avLst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/>
          <a:lstStyle/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Компактное исполнение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Подключение клавиатуры по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USB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Подключение станочного пульта по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USB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Подключение дисплея через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VGA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 (разрешение минимум 1024*768)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Поддержка до 4 осей + шпиндель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Интерполяция до 4 осей (линейная до 4, дуговая до 3)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Вх/Вых по интерфейсу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2 высокоскоростных входа (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G31)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Шина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DMCnet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для сервоприводов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Ethernet, RS485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USB host, CF Card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G-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кода стандарта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ISO</a:t>
            </a:r>
            <a:endParaRPr kumimoji="0" lang="ru-RU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4716016" y="548680"/>
            <a:ext cx="2135188" cy="4333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altLang="zh-TW" dirty="0">
                <a:solidFill>
                  <a:schemeClr val="bg1"/>
                </a:solidFill>
                <a:latin typeface="Tahoma" pitchFamily="34" charset="0"/>
              </a:rPr>
              <a:t>NC</a:t>
            </a:r>
            <a:r>
              <a:rPr lang="ru-RU" altLang="zh-TW" dirty="0">
                <a:solidFill>
                  <a:schemeClr val="bg1"/>
                </a:solidFill>
                <a:latin typeface="Tahoma" pitchFamily="34" charset="0"/>
              </a:rPr>
              <a:t>5</a:t>
            </a:r>
            <a:r>
              <a:rPr lang="en-US" altLang="zh-TW" dirty="0">
                <a:solidFill>
                  <a:schemeClr val="bg1"/>
                </a:solidFill>
                <a:latin typeface="Tahoma" pitchFamily="34" charset="0"/>
              </a:rPr>
              <a:t>0EM</a:t>
            </a:r>
          </a:p>
        </p:txBody>
      </p:sp>
      <p:sp>
        <p:nvSpPr>
          <p:cNvPr id="12" name="AutoShape 8"/>
          <p:cNvSpPr>
            <a:spLocks noChangeArrowheads="1"/>
          </p:cNvSpPr>
          <p:nvPr/>
        </p:nvSpPr>
        <p:spPr bwMode="auto">
          <a:xfrm>
            <a:off x="4716018" y="1053504"/>
            <a:ext cx="3977131" cy="5471840"/>
          </a:xfrm>
          <a:prstGeom prst="roundRect">
            <a:avLst>
              <a:gd name="adj" fmla="val 4315"/>
            </a:avLst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/>
          <a:lstStyle/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Компактное исполнение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Подключение клавиатуры по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USB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Подключение станочного пульта по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USB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Подключение дисплея через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VGA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 (разрешение минимум 1024*768)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Поддержка до 6 осей + шпиндель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Интерполяция до 5 осей (линейная до 5, дуговая до 3)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Вх/Вых по интерфейсу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2 высокоскоростных входа (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G31)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на борту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Шина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DMCnet 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для сервоприводов</a:t>
            </a:r>
            <a:endParaRPr kumimoji="0" lang="en-US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Ethernet, RS485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USB host, CF Card</a:t>
            </a:r>
          </a:p>
          <a:p>
            <a:pPr indent="180975">
              <a:lnSpc>
                <a:spcPct val="105000"/>
              </a:lnSpc>
              <a:spcBef>
                <a:spcPct val="10000"/>
              </a:spcBef>
              <a:buFontTx/>
              <a:buChar char="•"/>
            </a:pP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G-</a:t>
            </a:r>
            <a:r>
              <a:rPr kumimoji="0" lang="ru-RU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кода стандарта </a:t>
            </a:r>
            <a:r>
              <a:rPr kumimoji="0" lang="en-US" altLang="zh-TW" sz="1400" dirty="0">
                <a:solidFill>
                  <a:srgbClr val="5F5F5F"/>
                </a:solidFill>
                <a:ea typeface="微軟正黑體" pitchFamily="34" charset="-120"/>
                <a:cs typeface="Arial" charset="0"/>
              </a:rPr>
              <a:t>ISO</a:t>
            </a:r>
            <a:endParaRPr kumimoji="0" lang="ru-RU" altLang="zh-TW" sz="1400" dirty="0">
              <a:solidFill>
                <a:srgbClr val="5F5F5F"/>
              </a:solidFill>
              <a:ea typeface="微軟正黑體" pitchFamily="34" charset="-120"/>
              <a:cs typeface="Arial" charset="0"/>
            </a:endParaRPr>
          </a:p>
        </p:txBody>
      </p:sp>
      <p:pic>
        <p:nvPicPr>
          <p:cNvPr id="15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3" y="3899206"/>
            <a:ext cx="1216313" cy="2266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899206"/>
            <a:ext cx="1216313" cy="2266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9384894"/>
      </p:ext>
    </p:extLst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1"/>
          <p:cNvSpPr txBox="1"/>
          <p:nvPr/>
        </p:nvSpPr>
        <p:spPr>
          <a:xfrm>
            <a:off x="179512" y="175743"/>
            <a:ext cx="8830139" cy="386727"/>
          </a:xfrm>
          <a:prstGeom prst="rect">
            <a:avLst/>
          </a:prstGeom>
          <a:noFill/>
        </p:spPr>
        <p:txBody>
          <a:bodyPr wrap="square" lIns="0" tIns="0" rIns="0" bIns="40087" rtlCol="0">
            <a:spAutoFit/>
          </a:bodyPr>
          <a:lstStyle/>
          <a:p>
            <a:pPr algn="r">
              <a:lnSpc>
                <a:spcPts val="2718"/>
              </a:lnSpc>
            </a:pPr>
            <a:r>
              <a:rPr lang="en-US" altLang="zh-CN" sz="24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NC30EM/NC50EM – </a:t>
            </a:r>
            <a:r>
              <a:rPr lang="ru-RU" altLang="zh-CN" sz="24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КОМПАКТНЫЕ ЧПУ</a:t>
            </a:r>
            <a:endParaRPr lang="en-US" altLang="zh-CN" sz="16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73" name="矩形 2"/>
          <p:cNvSpPr>
            <a:spLocks noChangeArrowheads="1"/>
          </p:cNvSpPr>
          <p:nvPr/>
        </p:nvSpPr>
        <p:spPr bwMode="auto">
          <a:xfrm>
            <a:off x="354657" y="1099989"/>
            <a:ext cx="27781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eaLnBrk="1" hangingPunct="1"/>
            <a:endParaRPr lang="en-US" altLang="zh-TW" dirty="0"/>
          </a:p>
          <a:p>
            <a:pPr eaLnBrk="1" hangingPunct="1"/>
            <a:r>
              <a:rPr lang="ru-RU" altLang="zh-TW" dirty="0"/>
              <a:t>Компактный контроллер ЧПУ</a:t>
            </a:r>
            <a:r>
              <a:rPr lang="en-US" altLang="zh-TW" dirty="0"/>
              <a:t>: NC30EM</a:t>
            </a:r>
          </a:p>
          <a:p>
            <a:pPr eaLnBrk="1" hangingPunct="1"/>
            <a:endParaRPr lang="zh-TW" altLang="en-US" dirty="0"/>
          </a:p>
        </p:txBody>
      </p:sp>
      <p:sp>
        <p:nvSpPr>
          <p:cNvPr id="74" name="流程圖: 程序 5"/>
          <p:cNvSpPr/>
          <p:nvPr/>
        </p:nvSpPr>
        <p:spPr>
          <a:xfrm>
            <a:off x="3116907" y="4489301"/>
            <a:ext cx="4819650" cy="52387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ru-RU" altLang="zh-TW" dirty="0">
                <a:solidFill>
                  <a:srgbClr val="FFFFFF"/>
                </a:solidFill>
                <a:ea typeface="微軟正黑體" pitchFamily="34" charset="-120"/>
              </a:rPr>
              <a:t>Аппаратные средства </a:t>
            </a:r>
            <a:r>
              <a:rPr lang="en-US" altLang="zh-TW" dirty="0">
                <a:solidFill>
                  <a:srgbClr val="FFFFFF"/>
                </a:solidFill>
                <a:ea typeface="微軟正黑體" pitchFamily="34" charset="-120"/>
              </a:rPr>
              <a:t>Delta</a:t>
            </a:r>
            <a:endParaRPr lang="zh-TW" altLang="en-US" dirty="0">
              <a:solidFill>
                <a:srgbClr val="FFFFFF"/>
              </a:solidFill>
              <a:ea typeface="微軟正黑體" pitchFamily="34" charset="-120"/>
            </a:endParaRPr>
          </a:p>
        </p:txBody>
      </p:sp>
      <p:cxnSp>
        <p:nvCxnSpPr>
          <p:cNvPr id="75" name="肘形接點 7"/>
          <p:cNvCxnSpPr/>
          <p:nvPr/>
        </p:nvCxnSpPr>
        <p:spPr>
          <a:xfrm rot="16200000" flipV="1">
            <a:off x="3650307" y="3613001"/>
            <a:ext cx="1057275" cy="638175"/>
          </a:xfrm>
          <a:prstGeom prst="bentConnector3">
            <a:avLst>
              <a:gd name="adj1" fmla="val 50000"/>
            </a:avLst>
          </a:prstGeom>
          <a:ln w="63500">
            <a:bevel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肘形接點 10"/>
          <p:cNvCxnSpPr/>
          <p:nvPr/>
        </p:nvCxnSpPr>
        <p:spPr>
          <a:xfrm rot="5400000" flipH="1" flipV="1">
            <a:off x="5912495" y="3617763"/>
            <a:ext cx="1104900" cy="581025"/>
          </a:xfrm>
          <a:prstGeom prst="bentConnector3">
            <a:avLst>
              <a:gd name="adj1" fmla="val 50000"/>
            </a:avLst>
          </a:prstGeom>
          <a:ln w="63500">
            <a:bevel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流程圖: 多重文件 11"/>
          <p:cNvSpPr/>
          <p:nvPr/>
        </p:nvSpPr>
        <p:spPr>
          <a:xfrm>
            <a:off x="2964507" y="2698601"/>
            <a:ext cx="1895475" cy="628650"/>
          </a:xfrm>
          <a:prstGeom prst="flowChartMulti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ru-RU" altLang="zh-TW" sz="1600" dirty="0">
                <a:solidFill>
                  <a:srgbClr val="FFFFFF"/>
                </a:solidFill>
                <a:ea typeface="微軟正黑體" pitchFamily="34" charset="-120"/>
              </a:rPr>
              <a:t>Стандартный интерфейс</a:t>
            </a:r>
            <a:endParaRPr lang="zh-TW" altLang="en-US" sz="1600" dirty="0">
              <a:solidFill>
                <a:srgbClr val="FFFFFF"/>
              </a:solidFill>
              <a:ea typeface="微軟正黑體" pitchFamily="34" charset="-120"/>
            </a:endParaRPr>
          </a:p>
        </p:txBody>
      </p:sp>
      <p:graphicFrame>
        <p:nvGraphicFramePr>
          <p:cNvPr id="78" name="資料庫圖表 45"/>
          <p:cNvGraphicFramePr/>
          <p:nvPr>
            <p:extLst>
              <p:ext uri="{D42A27DB-BD31-4B8C-83A1-F6EECF244321}">
                <p14:modId xmlns:p14="http://schemas.microsoft.com/office/powerpoint/2010/main" val="4067424192"/>
              </p:ext>
            </p:extLst>
          </p:nvPr>
        </p:nvGraphicFramePr>
        <p:xfrm>
          <a:off x="4957211" y="973248"/>
          <a:ext cx="3322246" cy="2594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9" name="雲朵形圖說文字 53"/>
          <p:cNvSpPr/>
          <p:nvPr/>
        </p:nvSpPr>
        <p:spPr>
          <a:xfrm>
            <a:off x="2754957" y="1565126"/>
            <a:ext cx="2419350" cy="762000"/>
          </a:xfrm>
          <a:prstGeom prst="cloudCallout">
            <a:avLst>
              <a:gd name="adj1" fmla="val -227"/>
              <a:gd name="adj2" fmla="val 88441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ru-RU" altLang="zh-TW" sz="1200" dirty="0">
                <a:solidFill>
                  <a:srgbClr val="000000"/>
                </a:solidFill>
                <a:ea typeface="微軟正黑體" pitchFamily="34" charset="-120"/>
              </a:rPr>
              <a:t>Пользовательские у-ва ввода/вывода и дисплей</a:t>
            </a:r>
            <a:endParaRPr lang="zh-TW" altLang="en-US" sz="1200" dirty="0">
              <a:solidFill>
                <a:srgbClr val="000000"/>
              </a:solidFill>
              <a:ea typeface="微軟正黑體" pitchFamily="34" charset="-120"/>
            </a:endParaRPr>
          </a:p>
        </p:txBody>
      </p:sp>
      <p:cxnSp>
        <p:nvCxnSpPr>
          <p:cNvPr id="80" name="直線單箭頭接點 55"/>
          <p:cNvCxnSpPr/>
          <p:nvPr/>
        </p:nvCxnSpPr>
        <p:spPr>
          <a:xfrm flipV="1">
            <a:off x="2802582" y="1422251"/>
            <a:ext cx="5657850" cy="2552700"/>
          </a:xfrm>
          <a:prstGeom prst="straightConnector1">
            <a:avLst/>
          </a:prstGeom>
          <a:ln w="250825" cmpd="sng">
            <a:solidFill>
              <a:srgbClr val="FF99FF">
                <a:alpha val="27000"/>
              </a:srgbClr>
            </a:solidFill>
            <a:bevel/>
            <a:headEnd type="oval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文字方塊 58"/>
          <p:cNvSpPr txBox="1">
            <a:spLocks noChangeArrowheads="1"/>
          </p:cNvSpPr>
          <p:nvPr/>
        </p:nvSpPr>
        <p:spPr bwMode="auto">
          <a:xfrm>
            <a:off x="2212032" y="3603476"/>
            <a:ext cx="13335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 eaLnBrk="1" hangingPunct="1"/>
            <a:r>
              <a:rPr lang="ru-RU" altLang="zh-TW" sz="1400" dirty="0"/>
              <a:t>Стандартное применение</a:t>
            </a:r>
            <a:endParaRPr lang="zh-TW" altLang="en-US" sz="1400" dirty="0"/>
          </a:p>
        </p:txBody>
      </p:sp>
      <p:sp>
        <p:nvSpPr>
          <p:cNvPr id="82" name="文字方塊 59"/>
          <p:cNvSpPr txBox="1">
            <a:spLocks noChangeArrowheads="1"/>
          </p:cNvSpPr>
          <p:nvPr/>
        </p:nvSpPr>
        <p:spPr bwMode="auto">
          <a:xfrm>
            <a:off x="7107882" y="1193651"/>
            <a:ext cx="1352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 eaLnBrk="1" hangingPunct="1"/>
            <a:r>
              <a:rPr lang="ru-RU" altLang="zh-TW" sz="1400" dirty="0"/>
              <a:t>Продвинутое применение</a:t>
            </a:r>
            <a:endParaRPr lang="zh-TW" altLang="en-US" sz="1400" dirty="0"/>
          </a:p>
        </p:txBody>
      </p:sp>
      <p:pic>
        <p:nvPicPr>
          <p:cNvPr id="83" name="圖片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37" y="2220765"/>
            <a:ext cx="1653408" cy="3080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21222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50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8" grpId="0">
        <p:bldAsOne/>
      </p:bldGraphic>
      <p:bldP spid="81" grpId="0"/>
      <p:bldP spid="82" grpId="0"/>
      <p:bldP spid="8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 noChangeArrowheads="1"/>
          </p:cNvPicPr>
          <p:nvPr/>
        </p:nvPicPr>
        <p:blipFill>
          <a:blip r:embed="rId3" cstate="print"/>
          <a:srcRect l="76452" t="5318" r="2791" b="1713"/>
          <a:stretch>
            <a:fillRect/>
          </a:stretch>
        </p:blipFill>
        <p:spPr bwMode="auto">
          <a:xfrm>
            <a:off x="216024" y="1793009"/>
            <a:ext cx="951860" cy="2774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320373"/>
            <a:ext cx="4968552" cy="3908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07504" y="711473"/>
            <a:ext cx="5760640" cy="34126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ru-RU" sz="1600" b="1" dirty="0">
                <a:solidFill>
                  <a:schemeClr val="tx2"/>
                </a:solidFill>
              </a:rPr>
              <a:t>Поддерживает все функции ЧПУ  серии </a:t>
            </a:r>
            <a:r>
              <a:rPr lang="en-US" sz="1600" b="1" dirty="0">
                <a:solidFill>
                  <a:schemeClr val="tx2"/>
                </a:solidFill>
              </a:rPr>
              <a:t>NC300</a:t>
            </a:r>
          </a:p>
        </p:txBody>
      </p:sp>
      <p:sp>
        <p:nvSpPr>
          <p:cNvPr id="23" name="向左箭號 7"/>
          <p:cNvSpPr/>
          <p:nvPr/>
        </p:nvSpPr>
        <p:spPr>
          <a:xfrm>
            <a:off x="1174615" y="3180088"/>
            <a:ext cx="2137753" cy="4649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en-US" altLang="zh-TW" sz="1200" dirty="0">
                <a:solidFill>
                  <a:srgbClr val="FFFFFF"/>
                </a:solidFill>
                <a:ea typeface="微軟正黑體" pitchFamily="34" charset="-120"/>
              </a:rPr>
              <a:t>VGA</a:t>
            </a:r>
            <a:r>
              <a:rPr lang="ru-RU" altLang="zh-TW" sz="1200" dirty="0">
                <a:solidFill>
                  <a:srgbClr val="FFFFFF"/>
                </a:solidFill>
                <a:ea typeface="微軟正黑體" pitchFamily="34" charset="-120"/>
              </a:rPr>
              <a:t> монитор</a:t>
            </a:r>
            <a:endParaRPr lang="zh-TW" altLang="en-US" sz="1200" dirty="0">
              <a:solidFill>
                <a:srgbClr val="FFFFFF"/>
              </a:solidFill>
              <a:ea typeface="微軟正黑體" pitchFamily="34" charset="-120"/>
            </a:endParaRPr>
          </a:p>
        </p:txBody>
      </p:sp>
      <p:sp>
        <p:nvSpPr>
          <p:cNvPr id="24" name="向左箭號 8"/>
          <p:cNvSpPr/>
          <p:nvPr/>
        </p:nvSpPr>
        <p:spPr>
          <a:xfrm>
            <a:off x="1152128" y="2636913"/>
            <a:ext cx="2137753" cy="5349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en-US" altLang="zh-TW" sz="1200" dirty="0">
                <a:solidFill>
                  <a:srgbClr val="FFFFFF"/>
                </a:solidFill>
                <a:ea typeface="微軟正黑體" pitchFamily="34" charset="-120"/>
              </a:rPr>
              <a:t>USB </a:t>
            </a:r>
            <a:r>
              <a:rPr lang="ru-RU" altLang="zh-TW" sz="1200" dirty="0">
                <a:solidFill>
                  <a:srgbClr val="FFFFFF"/>
                </a:solidFill>
                <a:ea typeface="微軟正黑體" pitchFamily="34" charset="-120"/>
              </a:rPr>
              <a:t>клавиатура и мышь</a:t>
            </a:r>
            <a:endParaRPr lang="zh-TW" altLang="en-US" sz="1200" dirty="0">
              <a:solidFill>
                <a:srgbClr val="FFFFFF"/>
              </a:solidFill>
              <a:ea typeface="微軟正黑體" pitchFamily="34" charset="-120"/>
            </a:endParaRPr>
          </a:p>
        </p:txBody>
      </p:sp>
      <p:sp>
        <p:nvSpPr>
          <p:cNvPr id="27" name="向左箭號 7"/>
          <p:cNvSpPr/>
          <p:nvPr/>
        </p:nvSpPr>
        <p:spPr>
          <a:xfrm>
            <a:off x="1174615" y="2132857"/>
            <a:ext cx="2137753" cy="4649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ru-RU" altLang="zh-TW" sz="1200" dirty="0">
                <a:solidFill>
                  <a:srgbClr val="FFFFFF"/>
                </a:solidFill>
                <a:ea typeface="微軟正黑體" pitchFamily="34" charset="-120"/>
              </a:rPr>
              <a:t>Штурвал, шпиндель, </a:t>
            </a:r>
            <a:r>
              <a:rPr lang="en-US" altLang="zh-TW" sz="1200" dirty="0">
                <a:solidFill>
                  <a:srgbClr val="FFFFFF"/>
                </a:solidFill>
                <a:ea typeface="微軟正黑體" pitchFamily="34" charset="-120"/>
              </a:rPr>
              <a:t>I/O</a:t>
            </a:r>
            <a:endParaRPr lang="zh-TW" altLang="en-US" sz="1200" dirty="0">
              <a:solidFill>
                <a:srgbClr val="FFFFFF"/>
              </a:solidFill>
              <a:ea typeface="微軟正黑體" pitchFamily="34" charset="-120"/>
            </a:endParaRPr>
          </a:p>
        </p:txBody>
      </p:sp>
      <p:sp>
        <p:nvSpPr>
          <p:cNvPr id="28" name="向左箭號 7"/>
          <p:cNvSpPr/>
          <p:nvPr/>
        </p:nvSpPr>
        <p:spPr>
          <a:xfrm>
            <a:off x="1152128" y="3684143"/>
            <a:ext cx="2137753" cy="4649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en-US" altLang="zh-TW" sz="1200" dirty="0">
                <a:solidFill>
                  <a:srgbClr val="FFFFFF"/>
                </a:solidFill>
                <a:ea typeface="微軟正黑體" pitchFamily="34" charset="-120"/>
              </a:rPr>
              <a:t>Ethernet</a:t>
            </a:r>
            <a:endParaRPr lang="zh-TW" altLang="en-US" sz="1200" dirty="0">
              <a:solidFill>
                <a:srgbClr val="FFFFFF"/>
              </a:solidFill>
              <a:ea typeface="微軟正黑體" pitchFamily="34" charset="-120"/>
            </a:endParaRPr>
          </a:p>
        </p:txBody>
      </p:sp>
      <p:sp>
        <p:nvSpPr>
          <p:cNvPr id="10" name="TextBox 1"/>
          <p:cNvSpPr txBox="1"/>
          <p:nvPr/>
        </p:nvSpPr>
        <p:spPr>
          <a:xfrm>
            <a:off x="179512" y="175743"/>
            <a:ext cx="8830139" cy="386727"/>
          </a:xfrm>
          <a:prstGeom prst="rect">
            <a:avLst/>
          </a:prstGeom>
          <a:noFill/>
        </p:spPr>
        <p:txBody>
          <a:bodyPr wrap="square" lIns="0" tIns="0" rIns="0" bIns="40087" rtlCol="0">
            <a:spAutoFit/>
          </a:bodyPr>
          <a:lstStyle/>
          <a:p>
            <a:pPr algn="r">
              <a:lnSpc>
                <a:spcPts val="2718"/>
              </a:lnSpc>
            </a:pPr>
            <a:r>
              <a:rPr lang="en-US" altLang="zh-CN" sz="24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NC30EM/NC50EM – </a:t>
            </a:r>
            <a:r>
              <a:rPr lang="ru-RU" altLang="zh-CN" sz="24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КОМПАКТНЫЕ ЧПУ</a:t>
            </a:r>
            <a:endParaRPr lang="en-US" altLang="zh-CN" sz="16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11" name="文字方塊 58"/>
          <p:cNvSpPr txBox="1">
            <a:spLocks noChangeArrowheads="1"/>
          </p:cNvSpPr>
          <p:nvPr/>
        </p:nvSpPr>
        <p:spPr bwMode="auto">
          <a:xfrm>
            <a:off x="2662436" y="1412776"/>
            <a:ext cx="13335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 eaLnBrk="1" hangingPunct="1"/>
            <a:r>
              <a:rPr lang="ru-RU" altLang="zh-TW" sz="1400" dirty="0"/>
              <a:t>Стандартное применение</a:t>
            </a:r>
            <a:endParaRPr lang="zh-TW" altLang="en-US" sz="1400" dirty="0"/>
          </a:p>
        </p:txBody>
      </p:sp>
      <p:sp>
        <p:nvSpPr>
          <p:cNvPr id="12" name="文字方塊 59"/>
          <p:cNvSpPr txBox="1">
            <a:spLocks noChangeArrowheads="1"/>
          </p:cNvSpPr>
          <p:nvPr/>
        </p:nvSpPr>
        <p:spPr bwMode="auto">
          <a:xfrm>
            <a:off x="6948264" y="719486"/>
            <a:ext cx="1352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 eaLnBrk="1" hangingPunct="1"/>
            <a:r>
              <a:rPr lang="ru-RU" altLang="zh-TW" sz="1400" dirty="0"/>
              <a:t>Продвинутое применение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46550716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619672" y="2420888"/>
            <a:ext cx="5694171" cy="244827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388" tIns="44193" rIns="88388" bIns="44193"/>
          <a:lstStyle/>
          <a:p>
            <a:pPr algn="ctr"/>
            <a:r>
              <a:rPr kumimoji="0" lang="ru-RU" altLang="zh-CN" sz="48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Спецификация функций  ЧПУ </a:t>
            </a:r>
            <a:r>
              <a:rPr kumimoji="0" lang="en-US" altLang="zh-CN" sz="48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Delta Electronics</a:t>
            </a:r>
            <a:endParaRPr kumimoji="0" lang="zh-TW" altLang="en-US" sz="4800" b="1" dirty="0">
              <a:solidFill>
                <a:srgbClr val="00AEEF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932154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 idx="4294967295"/>
          </p:nvPr>
        </p:nvSpPr>
        <p:spPr>
          <a:xfrm>
            <a:off x="35496" y="39461"/>
            <a:ext cx="9108504" cy="661367"/>
          </a:xfrm>
        </p:spPr>
        <p:txBody>
          <a:bodyPr anchor="ctr"/>
          <a:lstStyle/>
          <a:p>
            <a:pPr algn="r"/>
            <a:r>
              <a:rPr lang="ru-RU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Спецификация функций ЧПУ </a:t>
            </a:r>
            <a:r>
              <a:rPr lang="en-US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Delta Electronics</a:t>
            </a:r>
            <a:endParaRPr lang="zh-TW" altLang="en-US" sz="3200" b="1" dirty="0">
              <a:solidFill>
                <a:srgbClr val="00AEEF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9278117"/>
              </p:ext>
            </p:extLst>
          </p:nvPr>
        </p:nvGraphicFramePr>
        <p:xfrm>
          <a:off x="323528" y="908720"/>
          <a:ext cx="8496944" cy="4203275"/>
        </p:xfrm>
        <a:graphic>
          <a:graphicData uri="http://schemas.openxmlformats.org/drawingml/2006/table">
            <a:tbl>
              <a:tblPr/>
              <a:tblGrid>
                <a:gridCol w="36329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40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209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2800" b="0" i="0" u="none" strike="noStrike" dirty="0">
                          <a:solidFill>
                            <a:srgbClr val="FFFFFF"/>
                          </a:solidFill>
                          <a:effectLst/>
                          <a:latin typeface="Franklin Gothic Heavy"/>
                        </a:rPr>
                        <a:t>Основные</a:t>
                      </a:r>
                    </a:p>
                  </a:txBody>
                  <a:tcPr marL="15066" marR="15066" marT="1506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26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/>
                        </a:rPr>
                        <a:t>Количество осей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NC300A до 4 осей + шпиндель</a:t>
                      </a:r>
                      <a:b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NC310AH и </a:t>
                      </a: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NC</a:t>
                      </a:r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311</a:t>
                      </a: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AH </a:t>
                      </a:r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до 6 осей + шпиндель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26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Интерполяция осей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NC300A: 4оси линейная, 3 оси круговая</a:t>
                      </a:r>
                      <a:b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NC311AH: 5 осей линейная, 3 оси круговая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31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Наименьший инкремент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0.001мм / 0.001 град.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31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Макс. Заданное значение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±99999.999мм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80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Управление разгоном/замедлением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Ускорение / замедление перед интерполяцией,</a:t>
                      </a:r>
                      <a:b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S-образная кривая Ускорение / замедление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131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Метрический размер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Std. (G21)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131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Блокировка осей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Все оси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131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Экстренный останов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131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Сетевой протокол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DMCNET</a:t>
                      </a:r>
                    </a:p>
                  </a:txBody>
                  <a:tcPr marL="15066" marR="15066" marT="15066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7597596"/>
      </p:ext>
    </p:extLst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1"/>
          <p:cNvSpPr txBox="1">
            <a:spLocks noChangeArrowheads="1"/>
          </p:cNvSpPr>
          <p:nvPr/>
        </p:nvSpPr>
        <p:spPr bwMode="auto">
          <a:xfrm>
            <a:off x="272676" y="5115040"/>
            <a:ext cx="8043740" cy="877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marL="400050" indent="-40005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marL="342900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Программа может быть загружена через </a:t>
            </a:r>
            <a:r>
              <a:rPr lang="en-US" altLang="zh-CN" sz="2000" b="0" dirty="0">
                <a:latin typeface="Calibri" panose="020F0502020204030204" pitchFamily="34" charset="0"/>
                <a:ea typeface="微软雅黑" pitchFamily="34" charset="-122"/>
              </a:rPr>
              <a:t>USB</a:t>
            </a: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, </a:t>
            </a:r>
            <a:r>
              <a:rPr lang="en-US" sz="2000" b="0" dirty="0">
                <a:solidFill>
                  <a:srgbClr val="000000"/>
                </a:solidFill>
                <a:latin typeface="Calibri"/>
              </a:rPr>
              <a:t>CF-</a:t>
            </a:r>
            <a:r>
              <a:rPr lang="ru-RU" sz="2000" b="0" dirty="0">
                <a:solidFill>
                  <a:srgbClr val="000000"/>
                </a:solidFill>
                <a:latin typeface="Calibri"/>
              </a:rPr>
              <a:t>карту, </a:t>
            </a:r>
            <a:r>
              <a:rPr lang="en-US" sz="2000" b="0" dirty="0">
                <a:solidFill>
                  <a:srgbClr val="000000"/>
                </a:solidFill>
                <a:latin typeface="Calibri"/>
              </a:rPr>
              <a:t>Ethernet</a:t>
            </a:r>
            <a:endParaRPr lang="en-US" altLang="zh-CN" sz="2000" b="0" dirty="0">
              <a:latin typeface="Calibri" panose="020F0502020204030204" pitchFamily="34" charset="0"/>
              <a:ea typeface="微软雅黑" pitchFamily="34" charset="-122"/>
            </a:endParaRPr>
          </a:p>
          <a:p>
            <a:pPr marL="342900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Без ограничений по объему программы </a:t>
            </a:r>
            <a:r>
              <a:rPr lang="en-US" altLang="zh-CN" sz="2000" b="0" dirty="0">
                <a:latin typeface="Calibri" panose="020F0502020204030204" pitchFamily="34" charset="0"/>
                <a:ea typeface="微软雅黑" pitchFamily="34" charset="-122"/>
              </a:rPr>
              <a:t>G-</a:t>
            </a: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кодов</a:t>
            </a:r>
            <a:endParaRPr lang="en-US" altLang="zh-CN" sz="2000" b="0" dirty="0">
              <a:latin typeface="Calibri" panose="020F0502020204030204" pitchFamily="34" charset="0"/>
              <a:ea typeface="微软雅黑" pitchFamily="34" charset="-122"/>
            </a:endParaRPr>
          </a:p>
        </p:txBody>
      </p:sp>
      <p:sp>
        <p:nvSpPr>
          <p:cNvPr id="6" name="Rectangle 2"/>
          <p:cNvSpPr txBox="1">
            <a:spLocks/>
          </p:cNvSpPr>
          <p:nvPr/>
        </p:nvSpPr>
        <p:spPr bwMode="auto">
          <a:xfrm>
            <a:off x="35496" y="39461"/>
            <a:ext cx="9108504" cy="66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algn="r"/>
            <a:r>
              <a:rPr kumimoji="0" lang="ru-RU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Спецификация функций ЧПУ </a:t>
            </a:r>
            <a:r>
              <a:rPr kumimoji="0" lang="en-US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Delta Electronics</a:t>
            </a:r>
            <a:endParaRPr kumimoji="0" lang="zh-TW" altLang="en-US" sz="3200" b="1" dirty="0">
              <a:solidFill>
                <a:srgbClr val="00AEEF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211319"/>
              </p:ext>
            </p:extLst>
          </p:nvPr>
        </p:nvGraphicFramePr>
        <p:xfrm>
          <a:off x="261588" y="836712"/>
          <a:ext cx="8342860" cy="4023506"/>
        </p:xfrm>
        <a:graphic>
          <a:graphicData uri="http://schemas.openxmlformats.org/drawingml/2006/table">
            <a:tbl>
              <a:tblPr/>
              <a:tblGrid>
                <a:gridCol w="35670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75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3354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2800" b="0" i="0" u="none" strike="noStrike" dirty="0">
                          <a:solidFill>
                            <a:srgbClr val="FFFFFF"/>
                          </a:solidFill>
                          <a:effectLst/>
                          <a:latin typeface="Franklin Gothic Heavy"/>
                        </a:rPr>
                        <a:t>Управление</a:t>
                      </a:r>
                    </a:p>
                  </a:txBody>
                  <a:tcPr marL="14792" marR="14792" marT="1479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8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/>
                        </a:rPr>
                        <a:t>Автоматическое управление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8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Ручное управление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8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Флэш</a:t>
                      </a: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накопитель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CF-</a:t>
                      </a:r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карта в комплекте, внешние </a:t>
                      </a: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USB </a:t>
                      </a:r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накопители</a:t>
                      </a:r>
                      <a:endParaRPr lang="en-US" sz="1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8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Поиск символа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58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Поиск по порядковому номеру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58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Пробный запуск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58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Симулятор штурвала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58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Режим </a:t>
                      </a: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JOG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58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Возврат в исходную позицию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58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Ручное управление подачей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58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Кратность при ручной подаче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x1 x10 x100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58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Защита программ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4792" marR="14792" marT="1479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6698811"/>
      </p:ext>
    </p:extLst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1"/>
          <p:cNvSpPr txBox="1">
            <a:spLocks noChangeArrowheads="1"/>
          </p:cNvSpPr>
          <p:nvPr/>
        </p:nvSpPr>
        <p:spPr bwMode="auto">
          <a:xfrm>
            <a:off x="479547" y="908433"/>
            <a:ext cx="6756749" cy="180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marL="400050" indent="-40005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marL="0" indent="0" eaLnBrk="1" hangingPunct="1">
              <a:spcBef>
                <a:spcPct val="50000"/>
              </a:spcBef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Программирование с использованием </a:t>
            </a:r>
            <a:r>
              <a:rPr lang="en-US" altLang="zh-CN" sz="2000" b="0" dirty="0">
                <a:latin typeface="Calibri" panose="020F0502020204030204" pitchFamily="34" charset="0"/>
                <a:ea typeface="微软雅黑" pitchFamily="34" charset="-122"/>
              </a:rPr>
              <a:t>G-</a:t>
            </a: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кодов</a:t>
            </a:r>
            <a:endParaRPr lang="en-US" altLang="zh-CN" sz="2000" b="0" dirty="0">
              <a:latin typeface="Calibri" panose="020F0502020204030204" pitchFamily="34" charset="0"/>
              <a:ea typeface="微软雅黑" pitchFamily="34" charset="-122"/>
            </a:endParaRPr>
          </a:p>
          <a:p>
            <a:pPr marL="342900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Стандартные </a:t>
            </a:r>
            <a:r>
              <a:rPr lang="en-US" altLang="zh-CN" sz="2000" b="0" dirty="0">
                <a:latin typeface="Calibri" panose="020F0502020204030204" pitchFamily="34" charset="0"/>
                <a:ea typeface="微软雅黑" pitchFamily="34" charset="-122"/>
              </a:rPr>
              <a:t>G-</a:t>
            </a: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коды</a:t>
            </a:r>
            <a:endParaRPr lang="en-US" altLang="zh-CN" sz="2000" b="0" dirty="0">
              <a:latin typeface="Calibri" panose="020F0502020204030204" pitchFamily="34" charset="0"/>
              <a:ea typeface="微软雅黑" pitchFamily="34" charset="-122"/>
            </a:endParaRPr>
          </a:p>
          <a:p>
            <a:pPr marL="342900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Легко освоить новым пользователям</a:t>
            </a:r>
          </a:p>
          <a:p>
            <a:pPr marL="342900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Включает несколько циклов обработки</a:t>
            </a:r>
            <a:endParaRPr lang="en-US" altLang="zh-CN" sz="2000" b="0" dirty="0">
              <a:latin typeface="Calibri" panose="020F0502020204030204" pitchFamily="34" charset="0"/>
              <a:ea typeface="微软雅黑" pitchFamily="34" charset="-122"/>
            </a:endParaRPr>
          </a:p>
        </p:txBody>
      </p:sp>
      <p:sp>
        <p:nvSpPr>
          <p:cNvPr id="6" name="Rectangle 2"/>
          <p:cNvSpPr txBox="1">
            <a:spLocks/>
          </p:cNvSpPr>
          <p:nvPr/>
        </p:nvSpPr>
        <p:spPr bwMode="auto">
          <a:xfrm>
            <a:off x="35496" y="39461"/>
            <a:ext cx="9108504" cy="66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algn="r"/>
            <a:r>
              <a:rPr kumimoji="0" lang="ru-RU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Спецификация функций ЧПУ </a:t>
            </a:r>
            <a:r>
              <a:rPr kumimoji="0" lang="en-US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Delta Electronics</a:t>
            </a:r>
            <a:endParaRPr kumimoji="0" lang="zh-TW" altLang="en-US" sz="3200" b="1" dirty="0">
              <a:solidFill>
                <a:srgbClr val="00AEEF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254666"/>
              </p:ext>
            </p:extLst>
          </p:nvPr>
        </p:nvGraphicFramePr>
        <p:xfrm>
          <a:off x="323528" y="2780928"/>
          <a:ext cx="8601234" cy="3456383"/>
        </p:xfrm>
        <a:graphic>
          <a:graphicData uri="http://schemas.openxmlformats.org/drawingml/2006/table">
            <a:tbl>
              <a:tblPr/>
              <a:tblGrid>
                <a:gridCol w="37968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4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6743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2800" b="0" i="0" u="none" strike="noStrike" dirty="0">
                          <a:solidFill>
                            <a:srgbClr val="FFFFFF"/>
                          </a:solidFill>
                          <a:effectLst/>
                          <a:latin typeface="Franklin Gothic Heavy"/>
                        </a:rPr>
                        <a:t>Основные </a:t>
                      </a:r>
                      <a:r>
                        <a:rPr lang="en-US" sz="2800" b="0" i="0" u="none" strike="noStrike" dirty="0">
                          <a:solidFill>
                            <a:srgbClr val="FFFFFF"/>
                          </a:solidFill>
                          <a:effectLst/>
                          <a:latin typeface="Franklin Gothic Heavy"/>
                        </a:rPr>
                        <a:t>G-</a:t>
                      </a:r>
                      <a:r>
                        <a:rPr lang="ru-RU" sz="2800" b="0" i="0" u="none" strike="noStrike" dirty="0">
                          <a:solidFill>
                            <a:srgbClr val="FFFFFF"/>
                          </a:solidFill>
                          <a:effectLst/>
                          <a:latin typeface="Franklin Gothic Heavy"/>
                        </a:rPr>
                        <a:t>коды</a:t>
                      </a:r>
                    </a:p>
                  </a:txBody>
                  <a:tcPr marL="14898" marR="14898" marT="1489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9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/>
                        </a:rPr>
                        <a:t>Позиционирование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G00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9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Режим точного останова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G61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9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Точная остановка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G09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9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Линейная интерполяция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G01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79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Круговая интерполяция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G02, G03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79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Выдержка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G04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79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Функция пропуска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G31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79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Возврат в исходную позицию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G28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79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Проверка возврата к исходной позиции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G27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79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Возврат к позиции смены инструмента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G30</a:t>
                      </a:r>
                    </a:p>
                  </a:txBody>
                  <a:tcPr marL="14898" marR="14898" marT="14898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9386867"/>
      </p:ext>
    </p:extLst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1"/>
          <p:cNvSpPr txBox="1">
            <a:spLocks noChangeArrowheads="1"/>
          </p:cNvSpPr>
          <p:nvPr/>
        </p:nvSpPr>
        <p:spPr bwMode="auto">
          <a:xfrm>
            <a:off x="47499" y="3429000"/>
            <a:ext cx="5602217" cy="210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marL="400050" indent="-40005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marL="342900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Функции предварительного просмотра / просмотра вперед:</a:t>
            </a:r>
            <a:endParaRPr lang="en-US" altLang="zh-CN" sz="2000" b="0" dirty="0">
              <a:latin typeface="Calibri" panose="020F0502020204030204" pitchFamily="34" charset="0"/>
              <a:ea typeface="微软雅黑" pitchFamily="34" charset="-122"/>
            </a:endParaRPr>
          </a:p>
          <a:p>
            <a:pPr marL="685800" lvl="1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Сглаживание рывков</a:t>
            </a:r>
          </a:p>
          <a:p>
            <a:pPr marL="685800" lvl="1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Функции сглаживая движения</a:t>
            </a:r>
            <a:endParaRPr lang="en-US" altLang="zh-CN" sz="2000" b="0" dirty="0">
              <a:latin typeface="Calibri" panose="020F0502020204030204" pitchFamily="34" charset="0"/>
              <a:ea typeface="微软雅黑" pitchFamily="34" charset="-122"/>
            </a:endParaRPr>
          </a:p>
          <a:p>
            <a:pPr marL="685800" lvl="1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Корректировка скорости подачи</a:t>
            </a:r>
            <a:endParaRPr lang="en-US" altLang="zh-CN" sz="2000" b="0" dirty="0">
              <a:latin typeface="Calibri" panose="020F0502020204030204" pitchFamily="34" charset="0"/>
              <a:ea typeface="微软雅黑" pitchFamily="34" charset="-122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285975" y="5949280"/>
            <a:ext cx="2961527" cy="628126"/>
            <a:chOff x="1520825" y="4734612"/>
            <a:chExt cx="6424884" cy="1502676"/>
          </a:xfrm>
        </p:grpSpPr>
        <p:sp>
          <p:nvSpPr>
            <p:cNvPr id="6" name="Line 32"/>
            <p:cNvSpPr>
              <a:spLocks noChangeShapeType="1"/>
            </p:cNvSpPr>
            <p:nvPr/>
          </p:nvSpPr>
          <p:spPr bwMode="auto">
            <a:xfrm>
              <a:off x="1520825" y="6180138"/>
              <a:ext cx="600710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grpSp>
          <p:nvGrpSpPr>
            <p:cNvPr id="7" name="Group 33"/>
            <p:cNvGrpSpPr>
              <a:grpSpLocks/>
            </p:cNvGrpSpPr>
            <p:nvPr/>
          </p:nvGrpSpPr>
          <p:grpSpPr bwMode="auto">
            <a:xfrm>
              <a:off x="2073275" y="5300663"/>
              <a:ext cx="5010150" cy="750887"/>
              <a:chOff x="657" y="2795"/>
              <a:chExt cx="4582" cy="1225"/>
            </a:xfrm>
          </p:grpSpPr>
          <p:grpSp>
            <p:nvGrpSpPr>
              <p:cNvPr id="8" name="Group 34"/>
              <p:cNvGrpSpPr>
                <a:grpSpLocks/>
              </p:cNvGrpSpPr>
              <p:nvPr/>
            </p:nvGrpSpPr>
            <p:grpSpPr bwMode="auto">
              <a:xfrm>
                <a:off x="1791" y="2795"/>
                <a:ext cx="544" cy="817"/>
                <a:chOff x="1791" y="2795"/>
                <a:chExt cx="544" cy="817"/>
              </a:xfrm>
            </p:grpSpPr>
            <p:sp>
              <p:nvSpPr>
                <p:cNvPr id="32" name="Freeform 35"/>
                <p:cNvSpPr>
                  <a:spLocks/>
                </p:cNvSpPr>
                <p:nvPr/>
              </p:nvSpPr>
              <p:spPr bwMode="auto">
                <a:xfrm flipH="1">
                  <a:off x="1791" y="2795"/>
                  <a:ext cx="409" cy="726"/>
                </a:xfrm>
                <a:custGeom>
                  <a:avLst/>
                  <a:gdLst>
                    <a:gd name="T0" fmla="*/ 0 w 1044"/>
                    <a:gd name="T1" fmla="*/ 13 h 1089"/>
                    <a:gd name="T2" fmla="*/ 0 w 1044"/>
                    <a:gd name="T3" fmla="*/ 6 h 1089"/>
                    <a:gd name="T4" fmla="*/ 0 w 1044"/>
                    <a:gd name="T5" fmla="*/ 1 h 1089"/>
                    <a:gd name="T6" fmla="*/ 0 w 1044"/>
                    <a:gd name="T7" fmla="*/ 0 h 108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44"/>
                    <a:gd name="T13" fmla="*/ 0 h 1089"/>
                    <a:gd name="T14" fmla="*/ 1044 w 1044"/>
                    <a:gd name="T15" fmla="*/ 1089 h 108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44" h="1089">
                      <a:moveTo>
                        <a:pt x="0" y="1089"/>
                      </a:moveTo>
                      <a:cubicBezTo>
                        <a:pt x="91" y="899"/>
                        <a:pt x="182" y="710"/>
                        <a:pt x="273" y="544"/>
                      </a:cubicBezTo>
                      <a:cubicBezTo>
                        <a:pt x="364" y="378"/>
                        <a:pt x="416" y="182"/>
                        <a:pt x="545" y="91"/>
                      </a:cubicBezTo>
                      <a:cubicBezTo>
                        <a:pt x="674" y="0"/>
                        <a:pt x="916" y="0"/>
                        <a:pt x="1044" y="0"/>
                      </a:cubicBezTo>
                    </a:path>
                  </a:pathLst>
                </a:cu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 dirty="0"/>
                </a:p>
              </p:txBody>
            </p:sp>
            <p:cxnSp>
              <p:nvCxnSpPr>
                <p:cNvPr id="33" name="AutoShape 36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2222" y="3499"/>
                  <a:ext cx="91" cy="135"/>
                </a:xfrm>
                <a:prstGeom prst="curvedConnector2">
                  <a:avLst/>
                </a:pr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grpSp>
            <p:nvGrpSpPr>
              <p:cNvPr id="9" name="Group 37"/>
              <p:cNvGrpSpPr>
                <a:grpSpLocks/>
              </p:cNvGrpSpPr>
              <p:nvPr/>
            </p:nvGrpSpPr>
            <p:grpSpPr bwMode="auto">
              <a:xfrm>
                <a:off x="2336" y="3294"/>
                <a:ext cx="998" cy="318"/>
                <a:chOff x="2336" y="3294"/>
                <a:chExt cx="998" cy="318"/>
              </a:xfrm>
            </p:grpSpPr>
            <p:grpSp>
              <p:nvGrpSpPr>
                <p:cNvPr id="25" name="Group 38"/>
                <p:cNvGrpSpPr>
                  <a:grpSpLocks/>
                </p:cNvGrpSpPr>
                <p:nvPr/>
              </p:nvGrpSpPr>
              <p:grpSpPr bwMode="auto">
                <a:xfrm flipH="1">
                  <a:off x="2336" y="3294"/>
                  <a:ext cx="408" cy="318"/>
                  <a:chOff x="1791" y="2795"/>
                  <a:chExt cx="544" cy="817"/>
                </a:xfrm>
              </p:grpSpPr>
              <p:sp>
                <p:nvSpPr>
                  <p:cNvPr id="30" name="Freeform 39"/>
                  <p:cNvSpPr>
                    <a:spLocks/>
                  </p:cNvSpPr>
                  <p:nvPr/>
                </p:nvSpPr>
                <p:spPr bwMode="auto">
                  <a:xfrm flipH="1">
                    <a:off x="1791" y="2795"/>
                    <a:ext cx="409" cy="726"/>
                  </a:xfrm>
                  <a:custGeom>
                    <a:avLst/>
                    <a:gdLst>
                      <a:gd name="T0" fmla="*/ 0 w 1044"/>
                      <a:gd name="T1" fmla="*/ 13 h 1089"/>
                      <a:gd name="T2" fmla="*/ 0 w 1044"/>
                      <a:gd name="T3" fmla="*/ 6 h 1089"/>
                      <a:gd name="T4" fmla="*/ 0 w 1044"/>
                      <a:gd name="T5" fmla="*/ 1 h 1089"/>
                      <a:gd name="T6" fmla="*/ 0 w 1044"/>
                      <a:gd name="T7" fmla="*/ 0 h 1089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1044"/>
                      <a:gd name="T13" fmla="*/ 0 h 1089"/>
                      <a:gd name="T14" fmla="*/ 1044 w 1044"/>
                      <a:gd name="T15" fmla="*/ 1089 h 1089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1044" h="1089">
                        <a:moveTo>
                          <a:pt x="0" y="1089"/>
                        </a:moveTo>
                        <a:cubicBezTo>
                          <a:pt x="91" y="899"/>
                          <a:pt x="182" y="710"/>
                          <a:pt x="273" y="544"/>
                        </a:cubicBezTo>
                        <a:cubicBezTo>
                          <a:pt x="364" y="378"/>
                          <a:pt x="416" y="182"/>
                          <a:pt x="545" y="91"/>
                        </a:cubicBezTo>
                        <a:cubicBezTo>
                          <a:pt x="674" y="0"/>
                          <a:pt x="916" y="0"/>
                          <a:pt x="1044" y="0"/>
                        </a:cubicBezTo>
                      </a:path>
                    </a:pathLst>
                  </a:custGeom>
                  <a:noFill/>
                  <a:ln w="31750">
                    <a:solidFill>
                      <a:srgbClr val="3366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cxnSp>
                <p:nvCxnSpPr>
                  <p:cNvPr id="31" name="AutoShape 40"/>
                  <p:cNvCxnSpPr>
                    <a:cxnSpLocks noChangeShapeType="1"/>
                  </p:cNvCxnSpPr>
                  <p:nvPr/>
                </p:nvCxnSpPr>
                <p:spPr bwMode="auto">
                  <a:xfrm rot="16200000" flipH="1">
                    <a:off x="2222" y="3499"/>
                    <a:ext cx="91" cy="135"/>
                  </a:xfrm>
                  <a:prstGeom prst="curvedConnector2">
                    <a:avLst/>
                  </a:prstGeom>
                  <a:noFill/>
                  <a:ln w="31750">
                    <a:solidFill>
                      <a:srgbClr val="3366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  <p:sp>
              <p:nvSpPr>
                <p:cNvPr id="26" name="Line 41"/>
                <p:cNvSpPr>
                  <a:spLocks noChangeShapeType="1"/>
                </p:cNvSpPr>
                <p:nvPr/>
              </p:nvSpPr>
              <p:spPr bwMode="auto">
                <a:xfrm>
                  <a:off x="2744" y="3294"/>
                  <a:ext cx="227" cy="0"/>
                </a:xfrm>
                <a:prstGeom prst="line">
                  <a:avLst/>
                </a:pr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dirty="0"/>
                </a:p>
              </p:txBody>
            </p:sp>
            <p:grpSp>
              <p:nvGrpSpPr>
                <p:cNvPr id="27" name="Group 42"/>
                <p:cNvGrpSpPr>
                  <a:grpSpLocks/>
                </p:cNvGrpSpPr>
                <p:nvPr/>
              </p:nvGrpSpPr>
              <p:grpSpPr bwMode="auto">
                <a:xfrm>
                  <a:off x="2926" y="3294"/>
                  <a:ext cx="408" cy="318"/>
                  <a:chOff x="1791" y="2795"/>
                  <a:chExt cx="544" cy="817"/>
                </a:xfrm>
              </p:grpSpPr>
              <p:sp>
                <p:nvSpPr>
                  <p:cNvPr id="28" name="Freeform 43"/>
                  <p:cNvSpPr>
                    <a:spLocks/>
                  </p:cNvSpPr>
                  <p:nvPr/>
                </p:nvSpPr>
                <p:spPr bwMode="auto">
                  <a:xfrm flipH="1">
                    <a:off x="1791" y="2795"/>
                    <a:ext cx="409" cy="726"/>
                  </a:xfrm>
                  <a:custGeom>
                    <a:avLst/>
                    <a:gdLst>
                      <a:gd name="T0" fmla="*/ 0 w 1044"/>
                      <a:gd name="T1" fmla="*/ 13 h 1089"/>
                      <a:gd name="T2" fmla="*/ 0 w 1044"/>
                      <a:gd name="T3" fmla="*/ 6 h 1089"/>
                      <a:gd name="T4" fmla="*/ 0 w 1044"/>
                      <a:gd name="T5" fmla="*/ 1 h 1089"/>
                      <a:gd name="T6" fmla="*/ 0 w 1044"/>
                      <a:gd name="T7" fmla="*/ 0 h 1089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1044"/>
                      <a:gd name="T13" fmla="*/ 0 h 1089"/>
                      <a:gd name="T14" fmla="*/ 1044 w 1044"/>
                      <a:gd name="T15" fmla="*/ 1089 h 1089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1044" h="1089">
                        <a:moveTo>
                          <a:pt x="0" y="1089"/>
                        </a:moveTo>
                        <a:cubicBezTo>
                          <a:pt x="91" y="899"/>
                          <a:pt x="182" y="710"/>
                          <a:pt x="273" y="544"/>
                        </a:cubicBezTo>
                        <a:cubicBezTo>
                          <a:pt x="364" y="378"/>
                          <a:pt x="416" y="182"/>
                          <a:pt x="545" y="91"/>
                        </a:cubicBezTo>
                        <a:cubicBezTo>
                          <a:pt x="674" y="0"/>
                          <a:pt x="916" y="0"/>
                          <a:pt x="1044" y="0"/>
                        </a:cubicBezTo>
                      </a:path>
                    </a:pathLst>
                  </a:custGeom>
                  <a:noFill/>
                  <a:ln w="31750">
                    <a:solidFill>
                      <a:srgbClr val="3366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cxnSp>
                <p:nvCxnSpPr>
                  <p:cNvPr id="29" name="AutoShape 44"/>
                  <p:cNvCxnSpPr>
                    <a:cxnSpLocks noChangeShapeType="1"/>
                  </p:cNvCxnSpPr>
                  <p:nvPr/>
                </p:nvCxnSpPr>
                <p:spPr bwMode="auto">
                  <a:xfrm rot="16200000" flipH="1">
                    <a:off x="2222" y="3499"/>
                    <a:ext cx="91" cy="135"/>
                  </a:xfrm>
                  <a:prstGeom prst="curvedConnector2">
                    <a:avLst/>
                  </a:prstGeom>
                  <a:noFill/>
                  <a:ln w="31750">
                    <a:solidFill>
                      <a:srgbClr val="3366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</p:grpSp>
          <p:grpSp>
            <p:nvGrpSpPr>
              <p:cNvPr id="10" name="Group 45"/>
              <p:cNvGrpSpPr>
                <a:grpSpLocks/>
              </p:cNvGrpSpPr>
              <p:nvPr/>
            </p:nvGrpSpPr>
            <p:grpSpPr bwMode="auto">
              <a:xfrm>
                <a:off x="3288" y="3294"/>
                <a:ext cx="998" cy="318"/>
                <a:chOff x="2336" y="3294"/>
                <a:chExt cx="998" cy="318"/>
              </a:xfrm>
            </p:grpSpPr>
            <p:grpSp>
              <p:nvGrpSpPr>
                <p:cNvPr id="18" name="Group 46"/>
                <p:cNvGrpSpPr>
                  <a:grpSpLocks/>
                </p:cNvGrpSpPr>
                <p:nvPr/>
              </p:nvGrpSpPr>
              <p:grpSpPr bwMode="auto">
                <a:xfrm flipH="1">
                  <a:off x="2336" y="3294"/>
                  <a:ext cx="408" cy="318"/>
                  <a:chOff x="1791" y="2795"/>
                  <a:chExt cx="544" cy="817"/>
                </a:xfrm>
              </p:grpSpPr>
              <p:sp>
                <p:nvSpPr>
                  <p:cNvPr id="23" name="Freeform 47"/>
                  <p:cNvSpPr>
                    <a:spLocks/>
                  </p:cNvSpPr>
                  <p:nvPr/>
                </p:nvSpPr>
                <p:spPr bwMode="auto">
                  <a:xfrm flipH="1">
                    <a:off x="1791" y="2795"/>
                    <a:ext cx="409" cy="726"/>
                  </a:xfrm>
                  <a:custGeom>
                    <a:avLst/>
                    <a:gdLst>
                      <a:gd name="T0" fmla="*/ 0 w 1044"/>
                      <a:gd name="T1" fmla="*/ 13 h 1089"/>
                      <a:gd name="T2" fmla="*/ 0 w 1044"/>
                      <a:gd name="T3" fmla="*/ 6 h 1089"/>
                      <a:gd name="T4" fmla="*/ 0 w 1044"/>
                      <a:gd name="T5" fmla="*/ 1 h 1089"/>
                      <a:gd name="T6" fmla="*/ 0 w 1044"/>
                      <a:gd name="T7" fmla="*/ 0 h 1089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1044"/>
                      <a:gd name="T13" fmla="*/ 0 h 1089"/>
                      <a:gd name="T14" fmla="*/ 1044 w 1044"/>
                      <a:gd name="T15" fmla="*/ 1089 h 1089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1044" h="1089">
                        <a:moveTo>
                          <a:pt x="0" y="1089"/>
                        </a:moveTo>
                        <a:cubicBezTo>
                          <a:pt x="91" y="899"/>
                          <a:pt x="182" y="710"/>
                          <a:pt x="273" y="544"/>
                        </a:cubicBezTo>
                        <a:cubicBezTo>
                          <a:pt x="364" y="378"/>
                          <a:pt x="416" y="182"/>
                          <a:pt x="545" y="91"/>
                        </a:cubicBezTo>
                        <a:cubicBezTo>
                          <a:pt x="674" y="0"/>
                          <a:pt x="916" y="0"/>
                          <a:pt x="1044" y="0"/>
                        </a:cubicBezTo>
                      </a:path>
                    </a:pathLst>
                  </a:custGeom>
                  <a:noFill/>
                  <a:ln w="31750">
                    <a:solidFill>
                      <a:srgbClr val="3366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cxnSp>
                <p:nvCxnSpPr>
                  <p:cNvPr id="24" name="AutoShape 48"/>
                  <p:cNvCxnSpPr>
                    <a:cxnSpLocks noChangeShapeType="1"/>
                  </p:cNvCxnSpPr>
                  <p:nvPr/>
                </p:nvCxnSpPr>
                <p:spPr bwMode="auto">
                  <a:xfrm rot="16200000" flipH="1">
                    <a:off x="2222" y="3499"/>
                    <a:ext cx="91" cy="135"/>
                  </a:xfrm>
                  <a:prstGeom prst="curvedConnector2">
                    <a:avLst/>
                  </a:prstGeom>
                  <a:noFill/>
                  <a:ln w="31750">
                    <a:solidFill>
                      <a:srgbClr val="3366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  <p:sp>
              <p:nvSpPr>
                <p:cNvPr id="19" name="Line 49"/>
                <p:cNvSpPr>
                  <a:spLocks noChangeShapeType="1"/>
                </p:cNvSpPr>
                <p:nvPr/>
              </p:nvSpPr>
              <p:spPr bwMode="auto">
                <a:xfrm>
                  <a:off x="2744" y="3294"/>
                  <a:ext cx="227" cy="0"/>
                </a:xfrm>
                <a:prstGeom prst="line">
                  <a:avLst/>
                </a:pr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dirty="0"/>
                </a:p>
              </p:txBody>
            </p:sp>
            <p:grpSp>
              <p:nvGrpSpPr>
                <p:cNvPr id="20" name="Group 50"/>
                <p:cNvGrpSpPr>
                  <a:grpSpLocks/>
                </p:cNvGrpSpPr>
                <p:nvPr/>
              </p:nvGrpSpPr>
              <p:grpSpPr bwMode="auto">
                <a:xfrm>
                  <a:off x="2926" y="3294"/>
                  <a:ext cx="408" cy="318"/>
                  <a:chOff x="1791" y="2795"/>
                  <a:chExt cx="544" cy="817"/>
                </a:xfrm>
              </p:grpSpPr>
              <p:sp>
                <p:nvSpPr>
                  <p:cNvPr id="21" name="Freeform 51"/>
                  <p:cNvSpPr>
                    <a:spLocks/>
                  </p:cNvSpPr>
                  <p:nvPr/>
                </p:nvSpPr>
                <p:spPr bwMode="auto">
                  <a:xfrm flipH="1">
                    <a:off x="1791" y="2795"/>
                    <a:ext cx="409" cy="726"/>
                  </a:xfrm>
                  <a:custGeom>
                    <a:avLst/>
                    <a:gdLst>
                      <a:gd name="T0" fmla="*/ 0 w 1044"/>
                      <a:gd name="T1" fmla="*/ 13 h 1089"/>
                      <a:gd name="T2" fmla="*/ 0 w 1044"/>
                      <a:gd name="T3" fmla="*/ 6 h 1089"/>
                      <a:gd name="T4" fmla="*/ 0 w 1044"/>
                      <a:gd name="T5" fmla="*/ 1 h 1089"/>
                      <a:gd name="T6" fmla="*/ 0 w 1044"/>
                      <a:gd name="T7" fmla="*/ 0 h 1089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1044"/>
                      <a:gd name="T13" fmla="*/ 0 h 1089"/>
                      <a:gd name="T14" fmla="*/ 1044 w 1044"/>
                      <a:gd name="T15" fmla="*/ 1089 h 1089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1044" h="1089">
                        <a:moveTo>
                          <a:pt x="0" y="1089"/>
                        </a:moveTo>
                        <a:cubicBezTo>
                          <a:pt x="91" y="899"/>
                          <a:pt x="182" y="710"/>
                          <a:pt x="273" y="544"/>
                        </a:cubicBezTo>
                        <a:cubicBezTo>
                          <a:pt x="364" y="378"/>
                          <a:pt x="416" y="182"/>
                          <a:pt x="545" y="91"/>
                        </a:cubicBezTo>
                        <a:cubicBezTo>
                          <a:pt x="674" y="0"/>
                          <a:pt x="916" y="0"/>
                          <a:pt x="1044" y="0"/>
                        </a:cubicBezTo>
                      </a:path>
                    </a:pathLst>
                  </a:custGeom>
                  <a:noFill/>
                  <a:ln w="31750">
                    <a:solidFill>
                      <a:srgbClr val="3366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cxnSp>
                <p:nvCxnSpPr>
                  <p:cNvPr id="22" name="AutoShape 52"/>
                  <p:cNvCxnSpPr>
                    <a:cxnSpLocks noChangeShapeType="1"/>
                  </p:cNvCxnSpPr>
                  <p:nvPr/>
                </p:nvCxnSpPr>
                <p:spPr bwMode="auto">
                  <a:xfrm rot="16200000" flipH="1">
                    <a:off x="2222" y="3499"/>
                    <a:ext cx="91" cy="135"/>
                  </a:xfrm>
                  <a:prstGeom prst="curvedConnector2">
                    <a:avLst/>
                  </a:prstGeom>
                  <a:noFill/>
                  <a:ln w="31750">
                    <a:solidFill>
                      <a:srgbClr val="3366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</p:grpSp>
          <p:grpSp>
            <p:nvGrpSpPr>
              <p:cNvPr id="11" name="Group 53"/>
              <p:cNvGrpSpPr>
                <a:grpSpLocks/>
              </p:cNvGrpSpPr>
              <p:nvPr/>
            </p:nvGrpSpPr>
            <p:grpSpPr bwMode="auto">
              <a:xfrm flipH="1">
                <a:off x="4286" y="2795"/>
                <a:ext cx="544" cy="817"/>
                <a:chOff x="1791" y="2795"/>
                <a:chExt cx="544" cy="817"/>
              </a:xfrm>
            </p:grpSpPr>
            <p:sp>
              <p:nvSpPr>
                <p:cNvPr id="16" name="Freeform 54"/>
                <p:cNvSpPr>
                  <a:spLocks/>
                </p:cNvSpPr>
                <p:nvPr/>
              </p:nvSpPr>
              <p:spPr bwMode="auto">
                <a:xfrm flipH="1">
                  <a:off x="1791" y="2795"/>
                  <a:ext cx="409" cy="726"/>
                </a:xfrm>
                <a:custGeom>
                  <a:avLst/>
                  <a:gdLst>
                    <a:gd name="T0" fmla="*/ 0 w 1044"/>
                    <a:gd name="T1" fmla="*/ 13 h 1089"/>
                    <a:gd name="T2" fmla="*/ 0 w 1044"/>
                    <a:gd name="T3" fmla="*/ 6 h 1089"/>
                    <a:gd name="T4" fmla="*/ 0 w 1044"/>
                    <a:gd name="T5" fmla="*/ 1 h 1089"/>
                    <a:gd name="T6" fmla="*/ 0 w 1044"/>
                    <a:gd name="T7" fmla="*/ 0 h 108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44"/>
                    <a:gd name="T13" fmla="*/ 0 h 1089"/>
                    <a:gd name="T14" fmla="*/ 1044 w 1044"/>
                    <a:gd name="T15" fmla="*/ 1089 h 108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44" h="1089">
                      <a:moveTo>
                        <a:pt x="0" y="1089"/>
                      </a:moveTo>
                      <a:cubicBezTo>
                        <a:pt x="91" y="899"/>
                        <a:pt x="182" y="710"/>
                        <a:pt x="273" y="544"/>
                      </a:cubicBezTo>
                      <a:cubicBezTo>
                        <a:pt x="364" y="378"/>
                        <a:pt x="416" y="182"/>
                        <a:pt x="545" y="91"/>
                      </a:cubicBezTo>
                      <a:cubicBezTo>
                        <a:pt x="674" y="0"/>
                        <a:pt x="916" y="0"/>
                        <a:pt x="1044" y="0"/>
                      </a:cubicBezTo>
                    </a:path>
                  </a:pathLst>
                </a:cu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 dirty="0"/>
                </a:p>
              </p:txBody>
            </p:sp>
            <p:cxnSp>
              <p:nvCxnSpPr>
                <p:cNvPr id="17" name="AutoShape 55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2222" y="3499"/>
                  <a:ext cx="91" cy="135"/>
                </a:xfrm>
                <a:prstGeom prst="curvedConnector2">
                  <a:avLst/>
                </a:pr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sp>
            <p:nvSpPr>
              <p:cNvPr id="12" name="Line 56"/>
              <p:cNvSpPr>
                <a:spLocks noChangeShapeType="1"/>
              </p:cNvSpPr>
              <p:nvPr/>
            </p:nvSpPr>
            <p:spPr bwMode="auto">
              <a:xfrm>
                <a:off x="4830" y="2795"/>
                <a:ext cx="409" cy="0"/>
              </a:xfrm>
              <a:prstGeom prst="line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grpSp>
            <p:nvGrpSpPr>
              <p:cNvPr id="13" name="Group 57"/>
              <p:cNvGrpSpPr>
                <a:grpSpLocks/>
              </p:cNvGrpSpPr>
              <p:nvPr/>
            </p:nvGrpSpPr>
            <p:grpSpPr bwMode="auto">
              <a:xfrm>
                <a:off x="657" y="2795"/>
                <a:ext cx="1182" cy="1225"/>
                <a:chOff x="340" y="2523"/>
                <a:chExt cx="1499" cy="1501"/>
              </a:xfrm>
            </p:grpSpPr>
            <p:sp>
              <p:nvSpPr>
                <p:cNvPr id="14" name="Freeform 58"/>
                <p:cNvSpPr>
                  <a:spLocks/>
                </p:cNvSpPr>
                <p:nvPr/>
              </p:nvSpPr>
              <p:spPr bwMode="auto">
                <a:xfrm>
                  <a:off x="1020" y="2523"/>
                  <a:ext cx="819" cy="816"/>
                </a:xfrm>
                <a:custGeom>
                  <a:avLst/>
                  <a:gdLst>
                    <a:gd name="T0" fmla="*/ 0 w 1044"/>
                    <a:gd name="T1" fmla="*/ 46 h 1089"/>
                    <a:gd name="T2" fmla="*/ 19 w 1044"/>
                    <a:gd name="T3" fmla="*/ 23 h 1089"/>
                    <a:gd name="T4" fmla="*/ 38 w 1044"/>
                    <a:gd name="T5" fmla="*/ 4 h 1089"/>
                    <a:gd name="T6" fmla="*/ 73 w 1044"/>
                    <a:gd name="T7" fmla="*/ 0 h 108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44"/>
                    <a:gd name="T13" fmla="*/ 0 h 1089"/>
                    <a:gd name="T14" fmla="*/ 1044 w 1044"/>
                    <a:gd name="T15" fmla="*/ 1089 h 108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44" h="1089">
                      <a:moveTo>
                        <a:pt x="0" y="1089"/>
                      </a:moveTo>
                      <a:cubicBezTo>
                        <a:pt x="91" y="899"/>
                        <a:pt x="182" y="710"/>
                        <a:pt x="273" y="544"/>
                      </a:cubicBezTo>
                      <a:cubicBezTo>
                        <a:pt x="364" y="378"/>
                        <a:pt x="416" y="182"/>
                        <a:pt x="545" y="91"/>
                      </a:cubicBezTo>
                      <a:cubicBezTo>
                        <a:pt x="674" y="0"/>
                        <a:pt x="916" y="0"/>
                        <a:pt x="1044" y="0"/>
                      </a:cubicBezTo>
                    </a:path>
                  </a:pathLst>
                </a:cu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15" name="Freeform 59"/>
                <p:cNvSpPr>
                  <a:spLocks/>
                </p:cNvSpPr>
                <p:nvPr/>
              </p:nvSpPr>
              <p:spPr bwMode="auto">
                <a:xfrm rot="10800000">
                  <a:off x="340" y="3339"/>
                  <a:ext cx="680" cy="685"/>
                </a:xfrm>
                <a:custGeom>
                  <a:avLst/>
                  <a:gdLst>
                    <a:gd name="T0" fmla="*/ 0 w 1044"/>
                    <a:gd name="T1" fmla="*/ 6 h 1089"/>
                    <a:gd name="T2" fmla="*/ 3 w 1044"/>
                    <a:gd name="T3" fmla="*/ 3 h 1089"/>
                    <a:gd name="T4" fmla="*/ 5 w 1044"/>
                    <a:gd name="T5" fmla="*/ 1 h 1089"/>
                    <a:gd name="T6" fmla="*/ 9 w 1044"/>
                    <a:gd name="T7" fmla="*/ 0 h 108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44"/>
                    <a:gd name="T13" fmla="*/ 0 h 1089"/>
                    <a:gd name="T14" fmla="*/ 1044 w 1044"/>
                    <a:gd name="T15" fmla="*/ 1089 h 108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44" h="1089">
                      <a:moveTo>
                        <a:pt x="0" y="1089"/>
                      </a:moveTo>
                      <a:cubicBezTo>
                        <a:pt x="91" y="899"/>
                        <a:pt x="182" y="710"/>
                        <a:pt x="273" y="544"/>
                      </a:cubicBezTo>
                      <a:cubicBezTo>
                        <a:pt x="364" y="378"/>
                        <a:pt x="416" y="182"/>
                        <a:pt x="545" y="91"/>
                      </a:cubicBezTo>
                      <a:cubicBezTo>
                        <a:pt x="674" y="0"/>
                        <a:pt x="916" y="0"/>
                        <a:pt x="1044" y="0"/>
                      </a:cubicBezTo>
                    </a:path>
                  </a:pathLst>
                </a:cu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 dirty="0"/>
                </a:p>
              </p:txBody>
            </p:sp>
          </p:grpSp>
        </p:grpSp>
        <p:sp>
          <p:nvSpPr>
            <p:cNvPr id="34" name="Oval 60"/>
            <p:cNvSpPr>
              <a:spLocks noChangeArrowheads="1"/>
            </p:cNvSpPr>
            <p:nvPr/>
          </p:nvSpPr>
          <p:spPr bwMode="auto">
            <a:xfrm>
              <a:off x="3465513" y="6122988"/>
              <a:ext cx="115887" cy="114300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eaLnBrk="1" hangingPunct="1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Oval 61"/>
            <p:cNvSpPr>
              <a:spLocks noChangeArrowheads="1"/>
            </p:cNvSpPr>
            <p:nvPr/>
          </p:nvSpPr>
          <p:spPr bwMode="auto">
            <a:xfrm>
              <a:off x="4781550" y="6122988"/>
              <a:ext cx="114300" cy="114300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eaLnBrk="1" hangingPunct="1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Oval 62"/>
            <p:cNvSpPr>
              <a:spLocks noChangeArrowheads="1"/>
            </p:cNvSpPr>
            <p:nvPr/>
          </p:nvSpPr>
          <p:spPr bwMode="auto">
            <a:xfrm>
              <a:off x="6096000" y="6122988"/>
              <a:ext cx="115888" cy="114300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eaLnBrk="1" hangingPunct="1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Text Box 63"/>
            <p:cNvSpPr txBox="1">
              <a:spLocks noChangeArrowheads="1"/>
            </p:cNvSpPr>
            <p:nvPr/>
          </p:nvSpPr>
          <p:spPr bwMode="auto">
            <a:xfrm>
              <a:off x="1617389" y="4734612"/>
              <a:ext cx="6328320" cy="6626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hangingPunct="1"/>
              <a:r>
                <a:rPr lang="en-US" altLang="zh-CN" sz="1200" dirty="0">
                  <a:solidFill>
                    <a:srgbClr val="0000FF"/>
                  </a:solidFill>
                  <a:latin typeface="微软雅黑" pitchFamily="34" charset="-122"/>
                  <a:ea typeface="微软雅黑" pitchFamily="34" charset="-122"/>
                </a:rPr>
                <a:t>Automatic adjustment of feed rate </a:t>
              </a:r>
              <a:endParaRPr lang="zh-TW" altLang="en-US" sz="12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0" name="Group 97"/>
          <p:cNvGrpSpPr>
            <a:grpSpLocks/>
          </p:cNvGrpSpPr>
          <p:nvPr/>
        </p:nvGrpSpPr>
        <p:grpSpPr bwMode="auto">
          <a:xfrm>
            <a:off x="5585179" y="4203417"/>
            <a:ext cx="3333750" cy="1576387"/>
            <a:chOff x="232" y="981"/>
            <a:chExt cx="2261" cy="1496"/>
          </a:xfrm>
        </p:grpSpPr>
        <p:grpSp>
          <p:nvGrpSpPr>
            <p:cNvPr id="61" name="Group 98"/>
            <p:cNvGrpSpPr>
              <a:grpSpLocks/>
            </p:cNvGrpSpPr>
            <p:nvPr/>
          </p:nvGrpSpPr>
          <p:grpSpPr bwMode="auto">
            <a:xfrm rot="-1799009">
              <a:off x="249" y="1389"/>
              <a:ext cx="2244" cy="753"/>
              <a:chOff x="1746" y="1797"/>
              <a:chExt cx="2244" cy="753"/>
            </a:xfrm>
          </p:grpSpPr>
          <p:sp>
            <p:nvSpPr>
              <p:cNvPr id="69" name="Line 99"/>
              <p:cNvSpPr>
                <a:spLocks noChangeShapeType="1"/>
              </p:cNvSpPr>
              <p:nvPr/>
            </p:nvSpPr>
            <p:spPr bwMode="auto">
              <a:xfrm flipV="1">
                <a:off x="3860" y="2024"/>
                <a:ext cx="91" cy="45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70" name="Line 100"/>
              <p:cNvSpPr>
                <a:spLocks noChangeShapeType="1"/>
              </p:cNvSpPr>
              <p:nvPr/>
            </p:nvSpPr>
            <p:spPr bwMode="auto">
              <a:xfrm flipV="1">
                <a:off x="3243" y="2478"/>
                <a:ext cx="635" cy="4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71" name="Line 101"/>
              <p:cNvSpPr>
                <a:spLocks noChangeShapeType="1"/>
              </p:cNvSpPr>
              <p:nvPr/>
            </p:nvSpPr>
            <p:spPr bwMode="auto">
              <a:xfrm>
                <a:off x="2290" y="1843"/>
                <a:ext cx="363" cy="136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72" name="Line 102"/>
              <p:cNvSpPr>
                <a:spLocks noChangeShapeType="1"/>
              </p:cNvSpPr>
              <p:nvPr/>
            </p:nvSpPr>
            <p:spPr bwMode="auto">
              <a:xfrm flipV="1">
                <a:off x="1746" y="1842"/>
                <a:ext cx="499" cy="137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73" name="Oval 103"/>
              <p:cNvSpPr>
                <a:spLocks noChangeArrowheads="1"/>
              </p:cNvSpPr>
              <p:nvPr/>
            </p:nvSpPr>
            <p:spPr bwMode="auto">
              <a:xfrm>
                <a:off x="3833" y="2432"/>
                <a:ext cx="67" cy="72"/>
              </a:xfrm>
              <a:prstGeom prst="ellips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eaLnBrk="1" hangingPunct="1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4" name="Oval 104"/>
              <p:cNvSpPr>
                <a:spLocks noChangeArrowheads="1"/>
              </p:cNvSpPr>
              <p:nvPr/>
            </p:nvSpPr>
            <p:spPr bwMode="auto">
              <a:xfrm>
                <a:off x="3923" y="1979"/>
                <a:ext cx="67" cy="72"/>
              </a:xfrm>
              <a:prstGeom prst="ellips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eaLnBrk="1" hangingPunct="1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5" name="Line 105"/>
              <p:cNvSpPr>
                <a:spLocks noChangeShapeType="1"/>
              </p:cNvSpPr>
              <p:nvPr/>
            </p:nvSpPr>
            <p:spPr bwMode="auto">
              <a:xfrm flipH="1" flipV="1">
                <a:off x="2653" y="1979"/>
                <a:ext cx="454" cy="181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76" name="Line 106"/>
              <p:cNvSpPr>
                <a:spLocks noChangeShapeType="1"/>
              </p:cNvSpPr>
              <p:nvPr/>
            </p:nvSpPr>
            <p:spPr bwMode="auto">
              <a:xfrm>
                <a:off x="3107" y="2160"/>
                <a:ext cx="136" cy="36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77" name="Oval 107"/>
              <p:cNvSpPr>
                <a:spLocks noChangeArrowheads="1"/>
              </p:cNvSpPr>
              <p:nvPr/>
            </p:nvSpPr>
            <p:spPr bwMode="auto">
              <a:xfrm>
                <a:off x="3198" y="2478"/>
                <a:ext cx="67" cy="72"/>
              </a:xfrm>
              <a:prstGeom prst="ellips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eaLnBrk="1" hangingPunct="1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8" name="Oval 108"/>
              <p:cNvSpPr>
                <a:spLocks noChangeArrowheads="1"/>
              </p:cNvSpPr>
              <p:nvPr/>
            </p:nvSpPr>
            <p:spPr bwMode="auto">
              <a:xfrm>
                <a:off x="3061" y="2115"/>
                <a:ext cx="67" cy="72"/>
              </a:xfrm>
              <a:prstGeom prst="ellips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eaLnBrk="1" hangingPunct="1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9" name="Oval 109"/>
              <p:cNvSpPr>
                <a:spLocks noChangeArrowheads="1"/>
              </p:cNvSpPr>
              <p:nvPr/>
            </p:nvSpPr>
            <p:spPr bwMode="auto">
              <a:xfrm>
                <a:off x="2608" y="1933"/>
                <a:ext cx="67" cy="72"/>
              </a:xfrm>
              <a:prstGeom prst="ellips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eaLnBrk="1" hangingPunct="1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0" name="Oval 110"/>
              <p:cNvSpPr>
                <a:spLocks noChangeArrowheads="1"/>
              </p:cNvSpPr>
              <p:nvPr/>
            </p:nvSpPr>
            <p:spPr bwMode="auto">
              <a:xfrm>
                <a:off x="2245" y="1797"/>
                <a:ext cx="67" cy="72"/>
              </a:xfrm>
              <a:prstGeom prst="ellips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eaLnBrk="1" hangingPunct="1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1" name="Oval 111"/>
              <p:cNvSpPr>
                <a:spLocks noChangeArrowheads="1"/>
              </p:cNvSpPr>
              <p:nvPr/>
            </p:nvSpPr>
            <p:spPr bwMode="auto">
              <a:xfrm>
                <a:off x="1746" y="1933"/>
                <a:ext cx="67" cy="72"/>
              </a:xfrm>
              <a:prstGeom prst="ellips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eaLnBrk="1" hangingPunct="1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62" name="Text Box 112"/>
            <p:cNvSpPr txBox="1">
              <a:spLocks noChangeArrowheads="1"/>
            </p:cNvSpPr>
            <p:nvPr/>
          </p:nvSpPr>
          <p:spPr bwMode="auto">
            <a:xfrm>
              <a:off x="232" y="2126"/>
              <a:ext cx="212" cy="3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hangingPunct="1"/>
              <a:r>
                <a:rPr lang="en-US" altLang="zh-TW" b="0" dirty="0">
                  <a:latin typeface="微软雅黑" pitchFamily="34" charset="-122"/>
                  <a:ea typeface="微软雅黑" pitchFamily="34" charset="-122"/>
                </a:rPr>
                <a:t>a</a:t>
              </a:r>
            </a:p>
          </p:txBody>
        </p:sp>
        <p:sp>
          <p:nvSpPr>
            <p:cNvPr id="63" name="Text Box 113"/>
            <p:cNvSpPr txBox="1">
              <a:spLocks noChangeArrowheads="1"/>
            </p:cNvSpPr>
            <p:nvPr/>
          </p:nvSpPr>
          <p:spPr bwMode="auto">
            <a:xfrm>
              <a:off x="590" y="1810"/>
              <a:ext cx="225" cy="3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hangingPunct="1"/>
              <a:r>
                <a:rPr lang="en-US" altLang="zh-TW" b="0" dirty="0">
                  <a:latin typeface="微软雅黑" pitchFamily="34" charset="-122"/>
                  <a:ea typeface="微软雅黑" pitchFamily="34" charset="-122"/>
                </a:rPr>
                <a:t>b</a:t>
              </a:r>
            </a:p>
          </p:txBody>
        </p:sp>
        <p:sp>
          <p:nvSpPr>
            <p:cNvPr id="64" name="Text Box 114"/>
            <p:cNvSpPr txBox="1">
              <a:spLocks noChangeArrowheads="1"/>
            </p:cNvSpPr>
            <p:nvPr/>
          </p:nvSpPr>
          <p:spPr bwMode="auto">
            <a:xfrm>
              <a:off x="965" y="1719"/>
              <a:ext cx="204" cy="3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hangingPunct="1"/>
              <a:r>
                <a:rPr lang="en-US" altLang="zh-TW" b="0" dirty="0">
                  <a:latin typeface="微软雅黑" pitchFamily="34" charset="-122"/>
                  <a:ea typeface="微软雅黑" pitchFamily="34" charset="-122"/>
                </a:rPr>
                <a:t>c</a:t>
              </a:r>
            </a:p>
          </p:txBody>
        </p:sp>
        <p:sp>
          <p:nvSpPr>
            <p:cNvPr id="65" name="Text Box 115"/>
            <p:cNvSpPr txBox="1">
              <a:spLocks noChangeArrowheads="1"/>
            </p:cNvSpPr>
            <p:nvPr/>
          </p:nvSpPr>
          <p:spPr bwMode="auto">
            <a:xfrm>
              <a:off x="1409" y="1627"/>
              <a:ext cx="225" cy="3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hangingPunct="1"/>
              <a:r>
                <a:rPr lang="en-US" altLang="zh-TW" b="0" dirty="0">
                  <a:latin typeface="微软雅黑" pitchFamily="34" charset="-122"/>
                  <a:ea typeface="微软雅黑" pitchFamily="34" charset="-122"/>
                </a:rPr>
                <a:t>d</a:t>
              </a:r>
            </a:p>
          </p:txBody>
        </p:sp>
        <p:sp>
          <p:nvSpPr>
            <p:cNvPr id="66" name="Text Box 116"/>
            <p:cNvSpPr txBox="1">
              <a:spLocks noChangeArrowheads="1"/>
            </p:cNvSpPr>
            <p:nvPr/>
          </p:nvSpPr>
          <p:spPr bwMode="auto">
            <a:xfrm>
              <a:off x="1777" y="1855"/>
              <a:ext cx="214" cy="3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hangingPunct="1"/>
              <a:r>
                <a:rPr lang="en-US" altLang="zh-TW" b="0" dirty="0">
                  <a:latin typeface="微软雅黑" pitchFamily="34" charset="-122"/>
                  <a:ea typeface="微软雅黑" pitchFamily="34" charset="-122"/>
                </a:rPr>
                <a:t>e</a:t>
              </a:r>
            </a:p>
          </p:txBody>
        </p:sp>
        <p:sp>
          <p:nvSpPr>
            <p:cNvPr id="67" name="Text Box 117"/>
            <p:cNvSpPr txBox="1">
              <a:spLocks noChangeArrowheads="1"/>
            </p:cNvSpPr>
            <p:nvPr/>
          </p:nvSpPr>
          <p:spPr bwMode="auto">
            <a:xfrm>
              <a:off x="2291" y="1537"/>
              <a:ext cx="180" cy="3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hangingPunct="1"/>
              <a:r>
                <a:rPr lang="en-US" altLang="zh-TW" b="0" dirty="0">
                  <a:latin typeface="微软雅黑" pitchFamily="34" charset="-122"/>
                  <a:ea typeface="微软雅黑" pitchFamily="34" charset="-122"/>
                </a:rPr>
                <a:t>f</a:t>
              </a:r>
            </a:p>
          </p:txBody>
        </p:sp>
        <p:sp>
          <p:nvSpPr>
            <p:cNvPr id="68" name="Text Box 118"/>
            <p:cNvSpPr txBox="1">
              <a:spLocks noChangeArrowheads="1"/>
            </p:cNvSpPr>
            <p:nvPr/>
          </p:nvSpPr>
          <p:spPr bwMode="auto">
            <a:xfrm>
              <a:off x="2004" y="981"/>
              <a:ext cx="225" cy="3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hangingPunct="1"/>
              <a:r>
                <a:rPr lang="en-US" altLang="zh-TW" b="0" dirty="0">
                  <a:latin typeface="微软雅黑" pitchFamily="34" charset="-122"/>
                  <a:ea typeface="微软雅黑" pitchFamily="34" charset="-122"/>
                </a:rPr>
                <a:t>g</a:t>
              </a:r>
            </a:p>
          </p:txBody>
        </p:sp>
      </p:grpSp>
      <p:grpSp>
        <p:nvGrpSpPr>
          <p:cNvPr id="38" name="Группа 37"/>
          <p:cNvGrpSpPr/>
          <p:nvPr/>
        </p:nvGrpSpPr>
        <p:grpSpPr>
          <a:xfrm>
            <a:off x="7448355" y="4132765"/>
            <a:ext cx="225425" cy="576263"/>
            <a:chOff x="7406041" y="2962781"/>
            <a:chExt cx="225425" cy="576263"/>
          </a:xfrm>
        </p:grpSpPr>
        <p:sp>
          <p:nvSpPr>
            <p:cNvPr id="82" name="Arc 132"/>
            <p:cNvSpPr>
              <a:spLocks/>
            </p:cNvSpPr>
            <p:nvPr/>
          </p:nvSpPr>
          <p:spPr bwMode="auto">
            <a:xfrm>
              <a:off x="7406041" y="3394581"/>
              <a:ext cx="215900" cy="144463"/>
            </a:xfrm>
            <a:custGeom>
              <a:avLst/>
              <a:gdLst>
                <a:gd name="T0" fmla="*/ 2147483647 w 37718"/>
                <a:gd name="T1" fmla="*/ 2147483647 h 43200"/>
                <a:gd name="T2" fmla="*/ 0 w 37718"/>
                <a:gd name="T3" fmla="*/ 2147483647 h 43200"/>
                <a:gd name="T4" fmla="*/ 2147483647 w 37718"/>
                <a:gd name="T5" fmla="*/ 2147483647 h 43200"/>
                <a:gd name="T6" fmla="*/ 0 60000 65536"/>
                <a:gd name="T7" fmla="*/ 0 60000 65536"/>
                <a:gd name="T8" fmla="*/ 0 60000 65536"/>
                <a:gd name="T9" fmla="*/ 0 w 37718"/>
                <a:gd name="T10" fmla="*/ 0 h 43200"/>
                <a:gd name="T11" fmla="*/ 37718 w 37718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7718" h="43200" fill="none" extrusionOk="0">
                  <a:moveTo>
                    <a:pt x="464" y="6716"/>
                  </a:moveTo>
                  <a:cubicBezTo>
                    <a:pt x="4541" y="2427"/>
                    <a:pt x="10200" y="-1"/>
                    <a:pt x="16118" y="0"/>
                  </a:cubicBezTo>
                  <a:cubicBezTo>
                    <a:pt x="28047" y="0"/>
                    <a:pt x="37718" y="9670"/>
                    <a:pt x="37718" y="21600"/>
                  </a:cubicBezTo>
                  <a:cubicBezTo>
                    <a:pt x="37718" y="33529"/>
                    <a:pt x="28047" y="43200"/>
                    <a:pt x="16118" y="43200"/>
                  </a:cubicBezTo>
                  <a:cubicBezTo>
                    <a:pt x="9962" y="43200"/>
                    <a:pt x="4098" y="40573"/>
                    <a:pt x="0" y="35979"/>
                  </a:cubicBezTo>
                </a:path>
                <a:path w="37718" h="43200" stroke="0" extrusionOk="0">
                  <a:moveTo>
                    <a:pt x="464" y="6716"/>
                  </a:moveTo>
                  <a:cubicBezTo>
                    <a:pt x="4541" y="2427"/>
                    <a:pt x="10200" y="-1"/>
                    <a:pt x="16118" y="0"/>
                  </a:cubicBezTo>
                  <a:cubicBezTo>
                    <a:pt x="28047" y="0"/>
                    <a:pt x="37718" y="9670"/>
                    <a:pt x="37718" y="21600"/>
                  </a:cubicBezTo>
                  <a:cubicBezTo>
                    <a:pt x="37718" y="33529"/>
                    <a:pt x="28047" y="43200"/>
                    <a:pt x="16118" y="43200"/>
                  </a:cubicBezTo>
                  <a:cubicBezTo>
                    <a:pt x="9962" y="43200"/>
                    <a:pt x="4098" y="40573"/>
                    <a:pt x="0" y="35979"/>
                  </a:cubicBezTo>
                  <a:lnTo>
                    <a:pt x="16118" y="21600"/>
                  </a:lnTo>
                  <a:lnTo>
                    <a:pt x="464" y="6716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grpSp>
          <p:nvGrpSpPr>
            <p:cNvPr id="83" name="Group 119"/>
            <p:cNvGrpSpPr>
              <a:grpSpLocks/>
            </p:cNvGrpSpPr>
            <p:nvPr/>
          </p:nvGrpSpPr>
          <p:grpSpPr bwMode="auto">
            <a:xfrm>
              <a:off x="7406041" y="2962781"/>
              <a:ext cx="225425" cy="522288"/>
              <a:chOff x="1940" y="2024"/>
              <a:chExt cx="147" cy="441"/>
            </a:xfrm>
          </p:grpSpPr>
          <p:sp>
            <p:nvSpPr>
              <p:cNvPr id="84" name="Line 120"/>
              <p:cNvSpPr>
                <a:spLocks noChangeShapeType="1"/>
              </p:cNvSpPr>
              <p:nvPr/>
            </p:nvSpPr>
            <p:spPr bwMode="auto">
              <a:xfrm>
                <a:off x="1940" y="2076"/>
                <a:ext cx="0" cy="182"/>
              </a:xfrm>
              <a:prstGeom prst="line">
                <a:avLst/>
              </a:prstGeom>
              <a:noFill/>
              <a:ln w="9525">
                <a:solidFill>
                  <a:srgbClr val="000099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85" name="Line 121"/>
              <p:cNvSpPr>
                <a:spLocks noChangeShapeType="1"/>
              </p:cNvSpPr>
              <p:nvPr/>
            </p:nvSpPr>
            <p:spPr bwMode="auto">
              <a:xfrm>
                <a:off x="1940" y="2258"/>
                <a:ext cx="147" cy="0"/>
              </a:xfrm>
              <a:prstGeom prst="line">
                <a:avLst/>
              </a:prstGeom>
              <a:noFill/>
              <a:ln w="9525">
                <a:solidFill>
                  <a:srgbClr val="000099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86" name="Line 122"/>
              <p:cNvSpPr>
                <a:spLocks noChangeShapeType="1"/>
              </p:cNvSpPr>
              <p:nvPr/>
            </p:nvSpPr>
            <p:spPr bwMode="auto">
              <a:xfrm flipV="1">
                <a:off x="2087" y="2076"/>
                <a:ext cx="0" cy="182"/>
              </a:xfrm>
              <a:prstGeom prst="line">
                <a:avLst/>
              </a:prstGeom>
              <a:noFill/>
              <a:ln w="9525">
                <a:solidFill>
                  <a:srgbClr val="000099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87" name="Freeform 123"/>
              <p:cNvSpPr>
                <a:spLocks/>
              </p:cNvSpPr>
              <p:nvPr/>
            </p:nvSpPr>
            <p:spPr bwMode="auto">
              <a:xfrm>
                <a:off x="1940" y="2024"/>
                <a:ext cx="147" cy="78"/>
              </a:xfrm>
              <a:custGeom>
                <a:avLst/>
                <a:gdLst>
                  <a:gd name="T0" fmla="*/ 0 w 642"/>
                  <a:gd name="T1" fmla="*/ 1 h 136"/>
                  <a:gd name="T2" fmla="*/ 0 w 642"/>
                  <a:gd name="T3" fmla="*/ 1 h 136"/>
                  <a:gd name="T4" fmla="*/ 0 w 642"/>
                  <a:gd name="T5" fmla="*/ 1 h 136"/>
                  <a:gd name="T6" fmla="*/ 0 w 642"/>
                  <a:gd name="T7" fmla="*/ 1 h 136"/>
                  <a:gd name="T8" fmla="*/ 0 w 642"/>
                  <a:gd name="T9" fmla="*/ 1 h 136"/>
                  <a:gd name="T10" fmla="*/ 0 w 642"/>
                  <a:gd name="T11" fmla="*/ 0 h 136"/>
                  <a:gd name="T12" fmla="*/ 0 w 642"/>
                  <a:gd name="T13" fmla="*/ 1 h 1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2"/>
                  <a:gd name="T22" fmla="*/ 0 h 136"/>
                  <a:gd name="T23" fmla="*/ 642 w 642"/>
                  <a:gd name="T24" fmla="*/ 136 h 1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2" h="136">
                    <a:moveTo>
                      <a:pt x="0" y="90"/>
                    </a:moveTo>
                    <a:cubicBezTo>
                      <a:pt x="45" y="67"/>
                      <a:pt x="91" y="45"/>
                      <a:pt x="136" y="45"/>
                    </a:cubicBezTo>
                    <a:cubicBezTo>
                      <a:pt x="181" y="45"/>
                      <a:pt x="227" y="75"/>
                      <a:pt x="272" y="90"/>
                    </a:cubicBezTo>
                    <a:cubicBezTo>
                      <a:pt x="317" y="105"/>
                      <a:pt x="348" y="136"/>
                      <a:pt x="408" y="136"/>
                    </a:cubicBezTo>
                    <a:cubicBezTo>
                      <a:pt x="468" y="136"/>
                      <a:pt x="628" y="113"/>
                      <a:pt x="635" y="90"/>
                    </a:cubicBezTo>
                    <a:cubicBezTo>
                      <a:pt x="642" y="67"/>
                      <a:pt x="513" y="0"/>
                      <a:pt x="453" y="0"/>
                    </a:cubicBezTo>
                    <a:cubicBezTo>
                      <a:pt x="393" y="0"/>
                      <a:pt x="317" y="75"/>
                      <a:pt x="272" y="90"/>
                    </a:cubicBezTo>
                  </a:path>
                </a:pathLst>
              </a:custGeom>
              <a:noFill/>
              <a:ln w="9525">
                <a:solidFill>
                  <a:srgbClr val="000099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88" name="Rectangle 124"/>
              <p:cNvSpPr>
                <a:spLocks noChangeArrowheads="1"/>
              </p:cNvSpPr>
              <p:nvPr/>
            </p:nvSpPr>
            <p:spPr bwMode="auto">
              <a:xfrm>
                <a:off x="1982" y="2258"/>
                <a:ext cx="63" cy="207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eaLnBrk="1" hangingPunct="1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104" name="Group 113"/>
          <p:cNvGrpSpPr>
            <a:grpSpLocks/>
          </p:cNvGrpSpPr>
          <p:nvPr/>
        </p:nvGrpSpPr>
        <p:grpSpPr bwMode="auto">
          <a:xfrm>
            <a:off x="5580112" y="3081834"/>
            <a:ext cx="2732087" cy="1211262"/>
            <a:chOff x="3423" y="1607"/>
            <a:chExt cx="1997" cy="771"/>
          </a:xfrm>
        </p:grpSpPr>
        <p:grpSp>
          <p:nvGrpSpPr>
            <p:cNvPr id="105" name="Group 114"/>
            <p:cNvGrpSpPr>
              <a:grpSpLocks/>
            </p:cNvGrpSpPr>
            <p:nvPr/>
          </p:nvGrpSpPr>
          <p:grpSpPr bwMode="auto">
            <a:xfrm>
              <a:off x="3423" y="1607"/>
              <a:ext cx="1997" cy="771"/>
              <a:chOff x="2108" y="1602"/>
              <a:chExt cx="1270" cy="803"/>
            </a:xfrm>
          </p:grpSpPr>
          <p:sp>
            <p:nvSpPr>
              <p:cNvPr id="117" name="Arc 115"/>
              <p:cNvSpPr>
                <a:spLocks/>
              </p:cNvSpPr>
              <p:nvPr/>
            </p:nvSpPr>
            <p:spPr bwMode="auto">
              <a:xfrm rot="5400000">
                <a:off x="2211" y="1872"/>
                <a:ext cx="430" cy="635"/>
              </a:xfrm>
              <a:custGeom>
                <a:avLst/>
                <a:gdLst>
                  <a:gd name="T0" fmla="*/ 0 w 22129"/>
                  <a:gd name="T1" fmla="*/ 0 h 43200"/>
                  <a:gd name="T2" fmla="*/ 0 w 22129"/>
                  <a:gd name="T3" fmla="*/ 0 h 43200"/>
                  <a:gd name="T4" fmla="*/ 0 w 22129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2129"/>
                  <a:gd name="T10" fmla="*/ 0 h 43200"/>
                  <a:gd name="T11" fmla="*/ 22129 w 22129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2129" h="43200" fill="none" extrusionOk="0">
                    <a:moveTo>
                      <a:pt x="528" y="0"/>
                    </a:moveTo>
                    <a:cubicBezTo>
                      <a:pt x="12458" y="0"/>
                      <a:pt x="22129" y="9670"/>
                      <a:pt x="22129" y="21600"/>
                    </a:cubicBezTo>
                    <a:cubicBezTo>
                      <a:pt x="22129" y="33529"/>
                      <a:pt x="12458" y="43200"/>
                      <a:pt x="529" y="43200"/>
                    </a:cubicBezTo>
                    <a:cubicBezTo>
                      <a:pt x="352" y="43200"/>
                      <a:pt x="176" y="43197"/>
                      <a:pt x="0" y="43193"/>
                    </a:cubicBezTo>
                  </a:path>
                  <a:path w="22129" h="43200" stroke="0" extrusionOk="0">
                    <a:moveTo>
                      <a:pt x="528" y="0"/>
                    </a:moveTo>
                    <a:cubicBezTo>
                      <a:pt x="12458" y="0"/>
                      <a:pt x="22129" y="9670"/>
                      <a:pt x="22129" y="21600"/>
                    </a:cubicBezTo>
                    <a:cubicBezTo>
                      <a:pt x="22129" y="33529"/>
                      <a:pt x="12458" y="43200"/>
                      <a:pt x="529" y="43200"/>
                    </a:cubicBezTo>
                    <a:cubicBezTo>
                      <a:pt x="352" y="43200"/>
                      <a:pt x="176" y="43197"/>
                      <a:pt x="0" y="43193"/>
                    </a:cubicBezTo>
                    <a:lnTo>
                      <a:pt x="529" y="21600"/>
                    </a:lnTo>
                    <a:lnTo>
                      <a:pt x="528" y="0"/>
                    </a:lnTo>
                    <a:close/>
                  </a:path>
                </a:pathLst>
              </a:custGeom>
              <a:noFill/>
              <a:ln w="38100">
                <a:solidFill>
                  <a:srgbClr val="FF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18" name="Arc 116"/>
              <p:cNvSpPr>
                <a:spLocks/>
              </p:cNvSpPr>
              <p:nvPr/>
            </p:nvSpPr>
            <p:spPr bwMode="auto">
              <a:xfrm rot="-5400000">
                <a:off x="2856" y="1489"/>
                <a:ext cx="409" cy="635"/>
              </a:xfrm>
              <a:custGeom>
                <a:avLst/>
                <a:gdLst>
                  <a:gd name="T0" fmla="*/ 0 w 22129"/>
                  <a:gd name="T1" fmla="*/ 0 h 43200"/>
                  <a:gd name="T2" fmla="*/ 0 w 22129"/>
                  <a:gd name="T3" fmla="*/ 0 h 43200"/>
                  <a:gd name="T4" fmla="*/ 0 w 22129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2129"/>
                  <a:gd name="T10" fmla="*/ 0 h 43200"/>
                  <a:gd name="T11" fmla="*/ 22129 w 22129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2129" h="43200" fill="none" extrusionOk="0">
                    <a:moveTo>
                      <a:pt x="528" y="0"/>
                    </a:moveTo>
                    <a:cubicBezTo>
                      <a:pt x="12458" y="0"/>
                      <a:pt x="22129" y="9670"/>
                      <a:pt x="22129" y="21600"/>
                    </a:cubicBezTo>
                    <a:cubicBezTo>
                      <a:pt x="22129" y="33529"/>
                      <a:pt x="12458" y="43200"/>
                      <a:pt x="529" y="43200"/>
                    </a:cubicBezTo>
                    <a:cubicBezTo>
                      <a:pt x="352" y="43200"/>
                      <a:pt x="176" y="43197"/>
                      <a:pt x="0" y="43193"/>
                    </a:cubicBezTo>
                  </a:path>
                  <a:path w="22129" h="43200" stroke="0" extrusionOk="0">
                    <a:moveTo>
                      <a:pt x="528" y="0"/>
                    </a:moveTo>
                    <a:cubicBezTo>
                      <a:pt x="12458" y="0"/>
                      <a:pt x="22129" y="9670"/>
                      <a:pt x="22129" y="21600"/>
                    </a:cubicBezTo>
                    <a:cubicBezTo>
                      <a:pt x="22129" y="33529"/>
                      <a:pt x="12458" y="43200"/>
                      <a:pt x="529" y="43200"/>
                    </a:cubicBezTo>
                    <a:cubicBezTo>
                      <a:pt x="352" y="43200"/>
                      <a:pt x="176" y="43197"/>
                      <a:pt x="0" y="43193"/>
                    </a:cubicBezTo>
                    <a:lnTo>
                      <a:pt x="529" y="21600"/>
                    </a:lnTo>
                    <a:lnTo>
                      <a:pt x="528" y="0"/>
                    </a:lnTo>
                    <a:close/>
                  </a:path>
                </a:pathLst>
              </a:custGeom>
              <a:noFill/>
              <a:ln w="38100">
                <a:solidFill>
                  <a:srgbClr val="FF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grpSp>
          <p:nvGrpSpPr>
            <p:cNvPr id="106" name="Group 117"/>
            <p:cNvGrpSpPr>
              <a:grpSpLocks/>
            </p:cNvGrpSpPr>
            <p:nvPr/>
          </p:nvGrpSpPr>
          <p:grpSpPr bwMode="auto">
            <a:xfrm>
              <a:off x="3424" y="1616"/>
              <a:ext cx="1996" cy="762"/>
              <a:chOff x="1747" y="1670"/>
              <a:chExt cx="1996" cy="762"/>
            </a:xfrm>
          </p:grpSpPr>
          <p:sp>
            <p:nvSpPr>
              <p:cNvPr id="107" name="Line 118"/>
              <p:cNvSpPr>
                <a:spLocks noChangeShapeType="1"/>
              </p:cNvSpPr>
              <p:nvPr/>
            </p:nvSpPr>
            <p:spPr bwMode="auto">
              <a:xfrm flipV="1">
                <a:off x="2760" y="1754"/>
                <a:ext cx="154" cy="19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08" name="Line 119"/>
              <p:cNvSpPr>
                <a:spLocks noChangeShapeType="1"/>
              </p:cNvSpPr>
              <p:nvPr/>
            </p:nvSpPr>
            <p:spPr bwMode="auto">
              <a:xfrm>
                <a:off x="1747" y="2037"/>
                <a:ext cx="123" cy="25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09" name="Line 120"/>
              <p:cNvSpPr>
                <a:spLocks noChangeShapeType="1"/>
              </p:cNvSpPr>
              <p:nvPr/>
            </p:nvSpPr>
            <p:spPr bwMode="auto">
              <a:xfrm>
                <a:off x="1870" y="2291"/>
                <a:ext cx="276" cy="141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10" name="Line 121"/>
              <p:cNvSpPr>
                <a:spLocks noChangeShapeType="1"/>
              </p:cNvSpPr>
              <p:nvPr/>
            </p:nvSpPr>
            <p:spPr bwMode="auto">
              <a:xfrm flipV="1">
                <a:off x="2146" y="2376"/>
                <a:ext cx="338" cy="5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11" name="Line 122"/>
              <p:cNvSpPr>
                <a:spLocks noChangeShapeType="1"/>
              </p:cNvSpPr>
              <p:nvPr/>
            </p:nvSpPr>
            <p:spPr bwMode="auto">
              <a:xfrm flipV="1">
                <a:off x="2484" y="2207"/>
                <a:ext cx="215" cy="169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12" name="Line 123"/>
              <p:cNvSpPr>
                <a:spLocks noChangeShapeType="1"/>
              </p:cNvSpPr>
              <p:nvPr/>
            </p:nvSpPr>
            <p:spPr bwMode="auto">
              <a:xfrm flipV="1">
                <a:off x="2699" y="1952"/>
                <a:ext cx="62" cy="25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13" name="Line 124"/>
              <p:cNvSpPr>
                <a:spLocks noChangeShapeType="1"/>
              </p:cNvSpPr>
              <p:nvPr/>
            </p:nvSpPr>
            <p:spPr bwMode="auto">
              <a:xfrm flipV="1">
                <a:off x="2914" y="1670"/>
                <a:ext cx="245" cy="8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14" name="Line 125"/>
              <p:cNvSpPr>
                <a:spLocks noChangeShapeType="1"/>
              </p:cNvSpPr>
              <p:nvPr/>
            </p:nvSpPr>
            <p:spPr bwMode="auto">
              <a:xfrm>
                <a:off x="3159" y="1670"/>
                <a:ext cx="308" cy="2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15" name="Line 126"/>
              <p:cNvSpPr>
                <a:spLocks noChangeShapeType="1"/>
              </p:cNvSpPr>
              <p:nvPr/>
            </p:nvSpPr>
            <p:spPr bwMode="auto">
              <a:xfrm>
                <a:off x="3467" y="1698"/>
                <a:ext cx="184" cy="141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16" name="Line 127"/>
              <p:cNvSpPr>
                <a:spLocks noChangeShapeType="1"/>
              </p:cNvSpPr>
              <p:nvPr/>
            </p:nvSpPr>
            <p:spPr bwMode="auto">
              <a:xfrm>
                <a:off x="3651" y="1839"/>
                <a:ext cx="92" cy="19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</p:grpSp>
      <p:sp>
        <p:nvSpPr>
          <p:cNvPr id="119" name="Line 222"/>
          <p:cNvSpPr>
            <a:spLocks noChangeShapeType="1"/>
          </p:cNvSpPr>
          <p:nvPr/>
        </p:nvSpPr>
        <p:spPr bwMode="auto">
          <a:xfrm>
            <a:off x="6306247" y="1277329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20" name="Line 223"/>
          <p:cNvSpPr>
            <a:spLocks noChangeShapeType="1"/>
          </p:cNvSpPr>
          <p:nvPr/>
        </p:nvSpPr>
        <p:spPr bwMode="auto">
          <a:xfrm>
            <a:off x="6306247" y="1566254"/>
            <a:ext cx="2143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21" name="Line 224"/>
          <p:cNvSpPr>
            <a:spLocks noChangeShapeType="1"/>
          </p:cNvSpPr>
          <p:nvPr/>
        </p:nvSpPr>
        <p:spPr bwMode="auto">
          <a:xfrm flipV="1">
            <a:off x="6520559" y="1277329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22" name="Freeform 225"/>
          <p:cNvSpPr>
            <a:spLocks/>
          </p:cNvSpPr>
          <p:nvPr/>
        </p:nvSpPr>
        <p:spPr bwMode="auto">
          <a:xfrm>
            <a:off x="6306247" y="1194779"/>
            <a:ext cx="214312" cy="123825"/>
          </a:xfrm>
          <a:custGeom>
            <a:avLst/>
            <a:gdLst>
              <a:gd name="T0" fmla="*/ 0 w 642"/>
              <a:gd name="T1" fmla="*/ 2147483647 h 136"/>
              <a:gd name="T2" fmla="*/ 2147483647 w 642"/>
              <a:gd name="T3" fmla="*/ 2147483647 h 136"/>
              <a:gd name="T4" fmla="*/ 2147483647 w 642"/>
              <a:gd name="T5" fmla="*/ 2147483647 h 136"/>
              <a:gd name="T6" fmla="*/ 2147483647 w 642"/>
              <a:gd name="T7" fmla="*/ 2147483647 h 136"/>
              <a:gd name="T8" fmla="*/ 2147483647 w 642"/>
              <a:gd name="T9" fmla="*/ 2147483647 h 136"/>
              <a:gd name="T10" fmla="*/ 2147483647 w 642"/>
              <a:gd name="T11" fmla="*/ 0 h 136"/>
              <a:gd name="T12" fmla="*/ 2147483647 w 642"/>
              <a:gd name="T13" fmla="*/ 2147483647 h 1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42"/>
              <a:gd name="T22" fmla="*/ 0 h 136"/>
              <a:gd name="T23" fmla="*/ 642 w 642"/>
              <a:gd name="T24" fmla="*/ 136 h 1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42" h="136">
                <a:moveTo>
                  <a:pt x="0" y="90"/>
                </a:moveTo>
                <a:cubicBezTo>
                  <a:pt x="45" y="67"/>
                  <a:pt x="91" y="45"/>
                  <a:pt x="136" y="45"/>
                </a:cubicBezTo>
                <a:cubicBezTo>
                  <a:pt x="181" y="45"/>
                  <a:pt x="227" y="75"/>
                  <a:pt x="272" y="90"/>
                </a:cubicBezTo>
                <a:cubicBezTo>
                  <a:pt x="317" y="105"/>
                  <a:pt x="348" y="136"/>
                  <a:pt x="408" y="136"/>
                </a:cubicBezTo>
                <a:cubicBezTo>
                  <a:pt x="468" y="136"/>
                  <a:pt x="628" y="113"/>
                  <a:pt x="635" y="90"/>
                </a:cubicBezTo>
                <a:cubicBezTo>
                  <a:pt x="642" y="67"/>
                  <a:pt x="513" y="0"/>
                  <a:pt x="453" y="0"/>
                </a:cubicBezTo>
                <a:cubicBezTo>
                  <a:pt x="393" y="0"/>
                  <a:pt x="317" y="75"/>
                  <a:pt x="272" y="9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23" name="Rectangle 226"/>
          <p:cNvSpPr>
            <a:spLocks noChangeArrowheads="1"/>
          </p:cNvSpPr>
          <p:nvPr/>
        </p:nvSpPr>
        <p:spPr bwMode="auto">
          <a:xfrm>
            <a:off x="6368159" y="1566254"/>
            <a:ext cx="92075" cy="3286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4" name="Arc 227"/>
          <p:cNvSpPr>
            <a:spLocks/>
          </p:cNvSpPr>
          <p:nvPr/>
        </p:nvSpPr>
        <p:spPr bwMode="auto">
          <a:xfrm>
            <a:off x="6306247" y="1915504"/>
            <a:ext cx="215900" cy="144462"/>
          </a:xfrm>
          <a:custGeom>
            <a:avLst/>
            <a:gdLst>
              <a:gd name="T0" fmla="*/ 2147483647 w 37718"/>
              <a:gd name="T1" fmla="*/ 2147483647 h 43200"/>
              <a:gd name="T2" fmla="*/ 0 w 37718"/>
              <a:gd name="T3" fmla="*/ 2147483647 h 43200"/>
              <a:gd name="T4" fmla="*/ 2147483647 w 37718"/>
              <a:gd name="T5" fmla="*/ 2147483647 h 43200"/>
              <a:gd name="T6" fmla="*/ 0 60000 65536"/>
              <a:gd name="T7" fmla="*/ 0 60000 65536"/>
              <a:gd name="T8" fmla="*/ 0 60000 65536"/>
              <a:gd name="T9" fmla="*/ 0 w 37718"/>
              <a:gd name="T10" fmla="*/ 0 h 43200"/>
              <a:gd name="T11" fmla="*/ 37718 w 37718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7718" h="43200" fill="none" extrusionOk="0">
                <a:moveTo>
                  <a:pt x="464" y="6716"/>
                </a:moveTo>
                <a:cubicBezTo>
                  <a:pt x="4541" y="2427"/>
                  <a:pt x="10200" y="-1"/>
                  <a:pt x="16118" y="0"/>
                </a:cubicBezTo>
                <a:cubicBezTo>
                  <a:pt x="28047" y="0"/>
                  <a:pt x="37718" y="9670"/>
                  <a:pt x="37718" y="21600"/>
                </a:cubicBezTo>
                <a:cubicBezTo>
                  <a:pt x="37718" y="33529"/>
                  <a:pt x="28047" y="43200"/>
                  <a:pt x="16118" y="43200"/>
                </a:cubicBezTo>
                <a:cubicBezTo>
                  <a:pt x="9962" y="43200"/>
                  <a:pt x="4098" y="40573"/>
                  <a:pt x="0" y="35979"/>
                </a:cubicBezTo>
              </a:path>
              <a:path w="37718" h="43200" stroke="0" extrusionOk="0">
                <a:moveTo>
                  <a:pt x="464" y="6716"/>
                </a:moveTo>
                <a:cubicBezTo>
                  <a:pt x="4541" y="2427"/>
                  <a:pt x="10200" y="-1"/>
                  <a:pt x="16118" y="0"/>
                </a:cubicBezTo>
                <a:cubicBezTo>
                  <a:pt x="28047" y="0"/>
                  <a:pt x="37718" y="9670"/>
                  <a:pt x="37718" y="21600"/>
                </a:cubicBezTo>
                <a:cubicBezTo>
                  <a:pt x="37718" y="33529"/>
                  <a:pt x="28047" y="43200"/>
                  <a:pt x="16118" y="43200"/>
                </a:cubicBezTo>
                <a:cubicBezTo>
                  <a:pt x="9962" y="43200"/>
                  <a:pt x="4098" y="40573"/>
                  <a:pt x="0" y="35979"/>
                </a:cubicBezTo>
                <a:lnTo>
                  <a:pt x="16118" y="21600"/>
                </a:lnTo>
                <a:lnTo>
                  <a:pt x="464" y="6716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90" name="Rectangle 2"/>
          <p:cNvSpPr txBox="1">
            <a:spLocks/>
          </p:cNvSpPr>
          <p:nvPr/>
        </p:nvSpPr>
        <p:spPr bwMode="auto">
          <a:xfrm>
            <a:off x="35496" y="39461"/>
            <a:ext cx="9108504" cy="66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algn="r"/>
            <a:r>
              <a:rPr kumimoji="0" lang="ru-RU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Спецификация функций ЧПУ </a:t>
            </a:r>
            <a:r>
              <a:rPr kumimoji="0" lang="en-US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Delta Electronics</a:t>
            </a:r>
            <a:endParaRPr kumimoji="0" lang="zh-TW" altLang="en-US" sz="3200" b="1" dirty="0">
              <a:solidFill>
                <a:srgbClr val="00AEEF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326959"/>
              </p:ext>
            </p:extLst>
          </p:nvPr>
        </p:nvGraphicFramePr>
        <p:xfrm>
          <a:off x="210809" y="743102"/>
          <a:ext cx="8484078" cy="2233686"/>
        </p:xfrm>
        <a:graphic>
          <a:graphicData uri="http://schemas.openxmlformats.org/drawingml/2006/table">
            <a:tbl>
              <a:tblPr/>
              <a:tblGrid>
                <a:gridCol w="37451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389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0250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2800" b="0" i="0" u="none" strike="noStrike" dirty="0">
                          <a:solidFill>
                            <a:srgbClr val="FFFFFF"/>
                          </a:solidFill>
                          <a:effectLst/>
                          <a:latin typeface="Franklin Gothic Heavy"/>
                        </a:rPr>
                        <a:t>Функции подачи</a:t>
                      </a:r>
                    </a:p>
                  </a:txBody>
                  <a:tcPr marL="14695" marR="14695" marT="1469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90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/>
                        </a:rPr>
                        <a:t>Настройка скорости перемещения</a:t>
                      </a:r>
                    </a:p>
                  </a:txBody>
                  <a:tcPr marL="14695" marR="14695" marT="1469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F0, 25%, 50%, 100%</a:t>
                      </a:r>
                    </a:p>
                  </a:txBody>
                  <a:tcPr marL="14695" marR="14695" marT="1469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90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Скорость резания в минуту</a:t>
                      </a:r>
                    </a:p>
                  </a:txBody>
                  <a:tcPr marL="14695" marR="14695" marT="1469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 ( </a:t>
                      </a:r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мм / мин )</a:t>
                      </a:r>
                    </a:p>
                  </a:txBody>
                  <a:tcPr marL="14695" marR="14695" marT="1469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90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Скорость резания в минуту</a:t>
                      </a:r>
                    </a:p>
                  </a:txBody>
                  <a:tcPr marL="14695" marR="14695" marT="1469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Макс. скорость подачи резания мм / мин</a:t>
                      </a:r>
                    </a:p>
                  </a:txBody>
                  <a:tcPr marL="14695" marR="14695" marT="1469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90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Настройка скорости подачи</a:t>
                      </a:r>
                    </a:p>
                  </a:txBody>
                  <a:tcPr marL="14695" marR="14695" marT="1469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~ 150% </a:t>
                      </a:r>
                    </a:p>
                  </a:txBody>
                  <a:tcPr marL="14695" marR="14695" marT="1469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390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Настройка скорости </a:t>
                      </a:r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JOG</a:t>
                      </a:r>
                    </a:p>
                  </a:txBody>
                  <a:tcPr marL="14695" marR="14695" marT="1469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~ 100%</a:t>
                      </a:r>
                    </a:p>
                  </a:txBody>
                  <a:tcPr marL="14695" marR="14695" marT="1469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90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Предварительный контроль</a:t>
                      </a:r>
                    </a:p>
                  </a:txBody>
                  <a:tcPr marL="14695" marR="14695" marT="1469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 </a:t>
                      </a:r>
                      <a:r>
                        <a:rPr lang="ru-RU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блоков</a:t>
                      </a:r>
                      <a:endParaRPr lang="en-US" sz="1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695" marR="14695" marT="1469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9961266"/>
      </p:ext>
    </p:extLst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35496" y="39461"/>
            <a:ext cx="9108504" cy="66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algn="r"/>
            <a:r>
              <a:rPr kumimoji="0" lang="ru-RU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Спецификация функций ЧПУ </a:t>
            </a:r>
            <a:r>
              <a:rPr kumimoji="0" lang="en-US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Delta Electronics</a:t>
            </a:r>
            <a:endParaRPr kumimoji="0" lang="zh-TW" altLang="en-US" sz="3200" b="1" dirty="0">
              <a:solidFill>
                <a:srgbClr val="00AEEF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740359"/>
              </p:ext>
            </p:extLst>
          </p:nvPr>
        </p:nvGraphicFramePr>
        <p:xfrm>
          <a:off x="251520" y="908720"/>
          <a:ext cx="8656446" cy="4464498"/>
        </p:xfrm>
        <a:graphic>
          <a:graphicData uri="http://schemas.openxmlformats.org/drawingml/2006/table">
            <a:tbl>
              <a:tblPr/>
              <a:tblGrid>
                <a:gridCol w="41481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083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1654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2200" b="0" i="0" u="none" strike="noStrike" dirty="0">
                          <a:solidFill>
                            <a:srgbClr val="FFFFFF"/>
                          </a:solidFill>
                          <a:effectLst/>
                          <a:latin typeface="Franklin Gothic Heavy"/>
                        </a:rPr>
                        <a:t>Программы и ввод данных</a:t>
                      </a:r>
                    </a:p>
                  </a:txBody>
                  <a:tcPr marL="11614" marR="11614" marT="1161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2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/>
                        </a:rPr>
                        <a:t>Останов выполнения управляющей программы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M01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Режим абсолютного/ относительного позиционирования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G90 / G91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2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Автоматическая система настройки координат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22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Система координат заготовки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G52, G53, G54~G59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22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Вызов подпрограмм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Макс. 8 уровней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2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Запуск программы / завершение программы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M00 / M01 / M02 / M30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22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Формат кода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Стандарт ISOG, M, S, T коды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0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Управление потоком программ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Внутренний / внешний вызов программы, программный цикл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22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Фиксированный цикл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Жесткое нарезание резьбы и сверление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2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Сброс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22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Разъемы для встроенных вх/вых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1ый разъем: 16ых и 16 вых, 2ой разъем: 12вх и 12 вых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2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Разъем для подключения штурвала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вход, импульсный вход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228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USB / RS485 / Ethernet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22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Разъем для концевых выключателей по осям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Вход для датчиков 4 осей и исходной позиции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22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Разъем для подключения шпинделя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Аналоговый выход ±10В /G31 / сигналы от энкодера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22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Разъем для удаленных модулей ввода/вывода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Расширение доступно до 8 модулей (макс. 256 вх/вых)</a:t>
                      </a:r>
                    </a:p>
                  </a:txBody>
                  <a:tcPr marL="11614" marR="11614" marT="11614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924624"/>
      </p:ext>
    </p:extLst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35496" y="39461"/>
            <a:ext cx="9108504" cy="66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algn="r"/>
            <a:r>
              <a:rPr kumimoji="0" lang="ru-RU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Спецификация функций ЧПУ </a:t>
            </a:r>
            <a:r>
              <a:rPr kumimoji="0" lang="en-US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Delta Electronics</a:t>
            </a:r>
            <a:endParaRPr kumimoji="0" lang="zh-TW" altLang="en-US" sz="3200" b="1" dirty="0">
              <a:solidFill>
                <a:srgbClr val="00AEEF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730636"/>
              </p:ext>
            </p:extLst>
          </p:nvPr>
        </p:nvGraphicFramePr>
        <p:xfrm>
          <a:off x="251520" y="980728"/>
          <a:ext cx="8712968" cy="4176464"/>
        </p:xfrm>
        <a:graphic>
          <a:graphicData uri="http://schemas.openxmlformats.org/drawingml/2006/table">
            <a:tbl>
              <a:tblPr/>
              <a:tblGrid>
                <a:gridCol w="4557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55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6064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3400" b="0" i="0" u="none" strike="noStrike" dirty="0">
                          <a:solidFill>
                            <a:srgbClr val="FFFFFF"/>
                          </a:solidFill>
                          <a:effectLst/>
                          <a:latin typeface="Franklin Gothic Heavy"/>
                        </a:rPr>
                        <a:t>Управление шпинделем и инструментом</a:t>
                      </a:r>
                    </a:p>
                  </a:txBody>
                  <a:tcPr marL="18002" marR="18002" marT="1800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/>
                        </a:rPr>
                        <a:t>MST Overpass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MST Control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Скорость шпинделя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 </a:t>
                      </a:r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об/мин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Настройка скорости шпинделя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50 - 120 %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Функции </a:t>
                      </a:r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 </a:t>
                      </a:r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кодов 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 цифра (например M003, 03)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Функции </a:t>
                      </a:r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 </a:t>
                      </a:r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кодов 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 </a:t>
                      </a:r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цифра (например </a:t>
                      </a:r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S10000)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Функции </a:t>
                      </a:r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 </a:t>
                      </a:r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кодов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 </a:t>
                      </a:r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цифра (например </a:t>
                      </a:r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T01 )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Объем магазина инструментов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до 100 инструментов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Компенсация длины инструмента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G43, G44, G49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Компенсация радиуса инструмента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G41, G42, G40</a:t>
                      </a:r>
                    </a:p>
                  </a:txBody>
                  <a:tcPr marL="18002" marR="18002" marT="1800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9821251"/>
      </p:ext>
    </p:extLst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/>
          </p:cNvSpPr>
          <p:nvPr/>
        </p:nvSpPr>
        <p:spPr bwMode="auto">
          <a:xfrm>
            <a:off x="35496" y="39461"/>
            <a:ext cx="9108504" cy="66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 algn="r"/>
            <a:r>
              <a:rPr kumimoji="0" lang="ru-RU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Спецификация функций ЧПУ </a:t>
            </a:r>
            <a:r>
              <a:rPr kumimoji="0" lang="en-US" altLang="zh-CN" sz="3200" b="1" dirty="0">
                <a:solidFill>
                  <a:srgbClr val="00AEE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Delta Electronics</a:t>
            </a:r>
            <a:endParaRPr kumimoji="0" lang="zh-TW" altLang="en-US" sz="3200" b="1" dirty="0">
              <a:solidFill>
                <a:srgbClr val="00AEEF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9490921"/>
              </p:ext>
            </p:extLst>
          </p:nvPr>
        </p:nvGraphicFramePr>
        <p:xfrm>
          <a:off x="251520" y="908720"/>
          <a:ext cx="8640960" cy="5184568"/>
        </p:xfrm>
        <a:graphic>
          <a:graphicData uri="http://schemas.openxmlformats.org/drawingml/2006/table">
            <a:tbl>
              <a:tblPr/>
              <a:tblGrid>
                <a:gridCol w="3967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38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268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Franklin Gothic Heavy"/>
                        </a:rPr>
                        <a:t>Настройки и отображение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/>
                        </a:rPr>
                        <a:t>Режим отображения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Авто / Редактирование / Ручной / Штурвал / Jog / Исходная позиция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Дисплей текущего положения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Абсолютные, относительные, механические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(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пользовательские) координаты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Отображение пользовательского экрана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Отображение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G-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кодов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Индивидуальный экран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Программируется пользователем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Отображение параметров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Функция самодиагностики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Отображение аварийных сигналов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Отображение истории аварий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512 записей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Фактическое отображение скорости резания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Экран скорости вращения шпинделя и номера инструмента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Экран настройки параметров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Экран настройки сервопривода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Отображение информации о системе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Многоязычный дисплей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Настройка пароля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Отображение загрузки сервопривода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Визуализация перемещения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Присутствует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516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Цветной ЖК-дисплей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8-дюймовый ЖК-дисплей / 10,4-дюймовый ЖК-дисплей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3764642"/>
      </p:ext>
    </p:extLst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619672" y="2420888"/>
            <a:ext cx="5694171" cy="244827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388" tIns="44193" rIns="88388" bIns="44193"/>
          <a:lstStyle/>
          <a:p>
            <a:pPr algn="ctr"/>
            <a:r>
              <a:rPr kumimoji="0" lang="ru-RU" altLang="zh-CN" sz="4800" b="1" dirty="0">
                <a:solidFill>
                  <a:srgbClr val="00AEE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Особенности ЧПУ </a:t>
            </a:r>
            <a:r>
              <a:rPr kumimoji="0" lang="en-US" altLang="zh-CN" sz="4800" b="1" dirty="0">
                <a:solidFill>
                  <a:srgbClr val="00AEE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Delta Electronics</a:t>
            </a:r>
            <a:endParaRPr kumimoji="0" lang="zh-TW" altLang="en-US" sz="4800" b="1" dirty="0">
              <a:solidFill>
                <a:srgbClr val="00AEEF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332786"/>
      </p:ext>
    </p:extLst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無標題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54" y="3151188"/>
            <a:ext cx="2350477" cy="323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20" y="966788"/>
            <a:ext cx="1481503" cy="210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5" descr="ASDA-M(0721-F&amp;M)_P_45_2010120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626" y="4619285"/>
            <a:ext cx="112248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146" y="5757864"/>
            <a:ext cx="422031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Line 8"/>
          <p:cNvSpPr>
            <a:spLocks noChangeShapeType="1"/>
          </p:cNvSpPr>
          <p:nvPr/>
        </p:nvSpPr>
        <p:spPr bwMode="auto">
          <a:xfrm flipH="1" flipV="1">
            <a:off x="1733551" y="4360864"/>
            <a:ext cx="1850780" cy="244475"/>
          </a:xfrm>
          <a:prstGeom prst="line">
            <a:avLst/>
          </a:prstGeom>
          <a:noFill/>
          <a:ln w="28575">
            <a:solidFill>
              <a:srgbClr val="FF99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67" name="Line 9"/>
          <p:cNvSpPr>
            <a:spLocks noChangeShapeType="1"/>
          </p:cNvSpPr>
          <p:nvPr/>
        </p:nvSpPr>
        <p:spPr bwMode="auto">
          <a:xfrm flipH="1" flipV="1">
            <a:off x="1754066" y="5238751"/>
            <a:ext cx="1878623" cy="258763"/>
          </a:xfrm>
          <a:prstGeom prst="line">
            <a:avLst/>
          </a:prstGeom>
          <a:noFill/>
          <a:ln w="28575">
            <a:solidFill>
              <a:srgbClr val="FF99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68" name="Line 10"/>
          <p:cNvSpPr>
            <a:spLocks noChangeShapeType="1"/>
          </p:cNvSpPr>
          <p:nvPr/>
        </p:nvSpPr>
        <p:spPr bwMode="auto">
          <a:xfrm flipH="1" flipV="1">
            <a:off x="1858108" y="5473700"/>
            <a:ext cx="1840523" cy="895350"/>
          </a:xfrm>
          <a:prstGeom prst="line">
            <a:avLst/>
          </a:prstGeom>
          <a:noFill/>
          <a:ln w="28575">
            <a:solidFill>
              <a:srgbClr val="FF99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69" name="Line 11"/>
          <p:cNvSpPr>
            <a:spLocks noChangeShapeType="1"/>
          </p:cNvSpPr>
          <p:nvPr/>
        </p:nvSpPr>
        <p:spPr bwMode="auto">
          <a:xfrm flipH="1">
            <a:off x="1768720" y="3910014"/>
            <a:ext cx="930519" cy="141287"/>
          </a:xfrm>
          <a:prstGeom prst="line">
            <a:avLst/>
          </a:prstGeom>
          <a:noFill/>
          <a:ln w="28575">
            <a:solidFill>
              <a:srgbClr val="FF99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70" name="Line 12"/>
          <p:cNvSpPr>
            <a:spLocks noChangeShapeType="1"/>
          </p:cNvSpPr>
          <p:nvPr/>
        </p:nvSpPr>
        <p:spPr bwMode="auto">
          <a:xfrm flipH="1" flipV="1">
            <a:off x="4040066" y="4508500"/>
            <a:ext cx="1203080" cy="241300"/>
          </a:xfrm>
          <a:prstGeom prst="line">
            <a:avLst/>
          </a:prstGeom>
          <a:noFill/>
          <a:ln w="28575">
            <a:solidFill>
              <a:schemeClr val="hlink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71" name="Line 13"/>
          <p:cNvSpPr>
            <a:spLocks noChangeShapeType="1"/>
          </p:cNvSpPr>
          <p:nvPr/>
        </p:nvSpPr>
        <p:spPr bwMode="auto">
          <a:xfrm flipH="1" flipV="1">
            <a:off x="3569677" y="3076575"/>
            <a:ext cx="1739412" cy="592138"/>
          </a:xfrm>
          <a:prstGeom prst="line">
            <a:avLst/>
          </a:prstGeom>
          <a:noFill/>
          <a:ln w="28575">
            <a:solidFill>
              <a:schemeClr val="hlink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grpSp>
        <p:nvGrpSpPr>
          <p:cNvPr id="15372" name="Group 14"/>
          <p:cNvGrpSpPr>
            <a:grpSpLocks/>
          </p:cNvGrpSpPr>
          <p:nvPr/>
        </p:nvGrpSpPr>
        <p:grpSpPr bwMode="auto">
          <a:xfrm>
            <a:off x="3669323" y="2301876"/>
            <a:ext cx="1928446" cy="1069975"/>
            <a:chOff x="2576" y="1480"/>
            <a:chExt cx="1316" cy="674"/>
          </a:xfrm>
        </p:grpSpPr>
        <p:sp>
          <p:nvSpPr>
            <p:cNvPr id="15400" name="Line 15"/>
            <p:cNvSpPr>
              <a:spLocks noChangeShapeType="1"/>
            </p:cNvSpPr>
            <p:nvPr/>
          </p:nvSpPr>
          <p:spPr bwMode="auto">
            <a:xfrm>
              <a:off x="2576" y="1480"/>
              <a:ext cx="862" cy="1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5401" name="Line 16"/>
            <p:cNvSpPr>
              <a:spLocks noChangeShapeType="1"/>
            </p:cNvSpPr>
            <p:nvPr/>
          </p:nvSpPr>
          <p:spPr bwMode="auto">
            <a:xfrm>
              <a:off x="3438" y="1480"/>
              <a:ext cx="0" cy="67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5402" name="Line 17"/>
            <p:cNvSpPr>
              <a:spLocks noChangeShapeType="1"/>
            </p:cNvSpPr>
            <p:nvPr/>
          </p:nvSpPr>
          <p:spPr bwMode="auto">
            <a:xfrm flipV="1">
              <a:off x="3464" y="2150"/>
              <a:ext cx="428" cy="4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15373" name="Text Box 18"/>
          <p:cNvSpPr txBox="1">
            <a:spLocks noChangeArrowheads="1"/>
          </p:cNvSpPr>
          <p:nvPr/>
        </p:nvSpPr>
        <p:spPr bwMode="auto">
          <a:xfrm>
            <a:off x="4572001" y="991876"/>
            <a:ext cx="39374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kumimoji="0" lang="ru-RU" altLang="zh-CN" sz="1800" dirty="0">
                <a:latin typeface="微软雅黑" pitchFamily="34" charset="-122"/>
                <a:ea typeface="微软雅黑" pitchFamily="34" charset="-122"/>
              </a:rPr>
              <a:t>Разные типы шпинделей</a:t>
            </a:r>
            <a:r>
              <a:rPr kumimoji="0" lang="zh-CN" altLang="en-US" sz="1800" dirty="0">
                <a:latin typeface="微软雅黑" pitchFamily="34" charset="-122"/>
                <a:ea typeface="微软雅黑" pitchFamily="34" charset="-122"/>
              </a:rPr>
              <a:t>：</a:t>
            </a:r>
            <a:endParaRPr lang="en-US" altLang="zh-CN" sz="1800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zh-CN" sz="1800" dirty="0"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ru-RU" altLang="zh-CN" sz="1800" dirty="0">
                <a:latin typeface="微软雅黑" pitchFamily="34" charset="-122"/>
                <a:ea typeface="微软雅黑" pitchFamily="34" charset="-122"/>
              </a:rPr>
              <a:t> Серводвигатель по </a:t>
            </a:r>
            <a:r>
              <a:rPr lang="en-US" altLang="zh-CN" sz="1800" dirty="0">
                <a:latin typeface="微软雅黑" pitchFamily="34" charset="-122"/>
                <a:ea typeface="微软雅黑" pitchFamily="34" charset="-122"/>
              </a:rPr>
              <a:t>DMCNET</a:t>
            </a:r>
            <a:endParaRPr lang="zh-CN" altLang="en-US" sz="1800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zh-CN" sz="18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kumimoji="0" lang="en-US" altLang="zh-CN" sz="1800" dirty="0">
                <a:latin typeface="微软雅黑" pitchFamily="34" charset="-122"/>
                <a:ea typeface="微软雅黑" pitchFamily="34" charset="-122"/>
              </a:rPr>
              <a:t>.</a:t>
            </a:r>
            <a:r>
              <a:rPr kumimoji="0" lang="ru-RU" altLang="zh-CN" sz="1800" dirty="0">
                <a:latin typeface="微软雅黑" pitchFamily="34" charset="-122"/>
                <a:ea typeface="微软雅黑" pitchFamily="34" charset="-122"/>
              </a:rPr>
              <a:t> Электродвигатель через ПЧ с аналоговым заданием ±10В</a:t>
            </a:r>
            <a:endParaRPr lang="zh-TW" altLang="en-US" sz="1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374" name="Rectangle 2"/>
          <p:cNvSpPr>
            <a:spLocks/>
          </p:cNvSpPr>
          <p:nvPr/>
        </p:nvSpPr>
        <p:spPr bwMode="auto">
          <a:xfrm>
            <a:off x="1214071" y="260350"/>
            <a:ext cx="754599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600" b="1" dirty="0">
                <a:latin typeface="微软雅黑" pitchFamily="34" charset="-122"/>
                <a:ea typeface="微软雅黑" pitchFamily="34" charset="-122"/>
                <a:cs typeface="Arial" charset="0"/>
              </a:rPr>
              <a:t>Типы шпинделей</a:t>
            </a:r>
            <a:endParaRPr kumimoji="0" lang="en-US" altLang="zh-TW" sz="36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pic>
        <p:nvPicPr>
          <p:cNvPr id="15375" name="Picture 2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146" y="5037139"/>
            <a:ext cx="422031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6" name="Picture 2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146" y="4318000"/>
            <a:ext cx="422031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7" name="Line 24"/>
          <p:cNvSpPr>
            <a:spLocks noChangeShapeType="1"/>
          </p:cNvSpPr>
          <p:nvPr/>
        </p:nvSpPr>
        <p:spPr bwMode="auto">
          <a:xfrm>
            <a:off x="5600700" y="3365500"/>
            <a:ext cx="624254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pic>
        <p:nvPicPr>
          <p:cNvPr id="15378" name="Picture 2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089" y="893763"/>
            <a:ext cx="1689588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9" name="Line 26"/>
          <p:cNvSpPr>
            <a:spLocks noChangeShapeType="1"/>
          </p:cNvSpPr>
          <p:nvPr/>
        </p:nvSpPr>
        <p:spPr bwMode="auto">
          <a:xfrm>
            <a:off x="5426320" y="4656138"/>
            <a:ext cx="81182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80" name="Line 27"/>
          <p:cNvSpPr>
            <a:spLocks noChangeShapeType="1"/>
          </p:cNvSpPr>
          <p:nvPr/>
        </p:nvSpPr>
        <p:spPr bwMode="auto">
          <a:xfrm>
            <a:off x="6222023" y="3349625"/>
            <a:ext cx="0" cy="12255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81" name="Line 28"/>
          <p:cNvSpPr>
            <a:spLocks noChangeShapeType="1"/>
          </p:cNvSpPr>
          <p:nvPr/>
        </p:nvSpPr>
        <p:spPr bwMode="auto">
          <a:xfrm>
            <a:off x="5416062" y="5324475"/>
            <a:ext cx="81182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82" name="Line 29"/>
          <p:cNvSpPr>
            <a:spLocks noChangeShapeType="1"/>
          </p:cNvSpPr>
          <p:nvPr/>
        </p:nvSpPr>
        <p:spPr bwMode="auto">
          <a:xfrm>
            <a:off x="6217627" y="4672013"/>
            <a:ext cx="0" cy="6413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83" name="Line 30"/>
          <p:cNvSpPr>
            <a:spLocks noChangeShapeType="1"/>
          </p:cNvSpPr>
          <p:nvPr/>
        </p:nvSpPr>
        <p:spPr bwMode="auto">
          <a:xfrm>
            <a:off x="5420459" y="4592638"/>
            <a:ext cx="81182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84" name="Line 31"/>
          <p:cNvSpPr>
            <a:spLocks noChangeShapeType="1"/>
          </p:cNvSpPr>
          <p:nvPr/>
        </p:nvSpPr>
        <p:spPr bwMode="auto">
          <a:xfrm>
            <a:off x="5421924" y="5387975"/>
            <a:ext cx="81182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85" name="Line 32"/>
          <p:cNvSpPr>
            <a:spLocks noChangeShapeType="1"/>
          </p:cNvSpPr>
          <p:nvPr/>
        </p:nvSpPr>
        <p:spPr bwMode="auto">
          <a:xfrm>
            <a:off x="5411666" y="6056313"/>
            <a:ext cx="81182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86" name="Line 33"/>
          <p:cNvSpPr>
            <a:spLocks noChangeShapeType="1"/>
          </p:cNvSpPr>
          <p:nvPr/>
        </p:nvSpPr>
        <p:spPr bwMode="auto">
          <a:xfrm>
            <a:off x="6213231" y="5403850"/>
            <a:ext cx="0" cy="6413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88" name="Line 35"/>
          <p:cNvSpPr>
            <a:spLocks noChangeShapeType="1"/>
          </p:cNvSpPr>
          <p:nvPr/>
        </p:nvSpPr>
        <p:spPr bwMode="auto">
          <a:xfrm flipH="1">
            <a:off x="4208585" y="5326064"/>
            <a:ext cx="1034562" cy="3175"/>
          </a:xfrm>
          <a:prstGeom prst="line">
            <a:avLst/>
          </a:prstGeom>
          <a:noFill/>
          <a:ln w="28575">
            <a:solidFill>
              <a:schemeClr val="hlink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89" name="Line 36"/>
          <p:cNvSpPr>
            <a:spLocks noChangeShapeType="1"/>
          </p:cNvSpPr>
          <p:nvPr/>
        </p:nvSpPr>
        <p:spPr bwMode="auto">
          <a:xfrm flipH="1" flipV="1">
            <a:off x="4273062" y="6116639"/>
            <a:ext cx="970085" cy="73025"/>
          </a:xfrm>
          <a:prstGeom prst="line">
            <a:avLst/>
          </a:prstGeom>
          <a:noFill/>
          <a:ln w="28575">
            <a:solidFill>
              <a:schemeClr val="hlink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5390" name="Text Box 37"/>
          <p:cNvSpPr txBox="1">
            <a:spLocks noChangeArrowheads="1"/>
          </p:cNvSpPr>
          <p:nvPr/>
        </p:nvSpPr>
        <p:spPr bwMode="auto">
          <a:xfrm>
            <a:off x="1954823" y="2887663"/>
            <a:ext cx="98777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sz="1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Шпиндель</a:t>
            </a:r>
            <a:endParaRPr lang="en-US" altLang="zh-TW" sz="12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391" name="Text Box 38"/>
          <p:cNvSpPr txBox="1">
            <a:spLocks noChangeArrowheads="1"/>
          </p:cNvSpPr>
          <p:nvPr/>
        </p:nvSpPr>
        <p:spPr bwMode="auto">
          <a:xfrm>
            <a:off x="2113085" y="6284914"/>
            <a:ext cx="252778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Оси подачи</a:t>
            </a:r>
            <a:endParaRPr lang="en-US" altLang="zh-TW" sz="12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392" name="Text Box 39"/>
          <p:cNvSpPr txBox="1">
            <a:spLocks noChangeArrowheads="1"/>
          </p:cNvSpPr>
          <p:nvPr/>
        </p:nvSpPr>
        <p:spPr bwMode="auto">
          <a:xfrm>
            <a:off x="5224097" y="2206626"/>
            <a:ext cx="8034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ASD-S-F</a:t>
            </a:r>
          </a:p>
        </p:txBody>
      </p:sp>
      <p:sp>
        <p:nvSpPr>
          <p:cNvPr id="15393" name="Text Box 40"/>
          <p:cNvSpPr txBox="1">
            <a:spLocks noChangeArrowheads="1"/>
          </p:cNvSpPr>
          <p:nvPr/>
        </p:nvSpPr>
        <p:spPr bwMode="auto">
          <a:xfrm>
            <a:off x="4970585" y="6456364"/>
            <a:ext cx="94128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ASD-A2-F</a:t>
            </a:r>
          </a:p>
        </p:txBody>
      </p:sp>
      <p:sp>
        <p:nvSpPr>
          <p:cNvPr id="15394" name="Text Box 41"/>
          <p:cNvSpPr txBox="1">
            <a:spLocks noChangeArrowheads="1"/>
          </p:cNvSpPr>
          <p:nvPr/>
        </p:nvSpPr>
        <p:spPr bwMode="auto">
          <a:xfrm>
            <a:off x="6508896" y="4292600"/>
            <a:ext cx="8659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ASD-M-F</a:t>
            </a:r>
          </a:p>
        </p:txBody>
      </p:sp>
      <p:pic>
        <p:nvPicPr>
          <p:cNvPr id="15395" name="Picture 4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131" y="4292600"/>
            <a:ext cx="844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6" name="Picture 4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538" y="5124450"/>
            <a:ext cx="844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7" name="Picture 4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589" y="5949950"/>
            <a:ext cx="844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8" name="Picture 4" descr="永磁高速主軸馬達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681" y="2919414"/>
            <a:ext cx="1365738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9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53E3A428-4BC5-4DE3-AEBF-68CD43C41815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29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1855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3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3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53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53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8"/>
          <p:cNvGrpSpPr>
            <a:grpSpLocks/>
          </p:cNvGrpSpPr>
          <p:nvPr/>
        </p:nvGrpSpPr>
        <p:grpSpPr bwMode="auto">
          <a:xfrm>
            <a:off x="885092" y="789924"/>
            <a:ext cx="7444154" cy="792162"/>
            <a:chOff x="580" y="799"/>
            <a:chExt cx="5080" cy="499"/>
          </a:xfrm>
        </p:grpSpPr>
        <p:sp>
          <p:nvSpPr>
            <p:cNvPr id="125978" name="AutoShape 26"/>
            <p:cNvSpPr>
              <a:spLocks noChangeArrowheads="1"/>
            </p:cNvSpPr>
            <p:nvPr/>
          </p:nvSpPr>
          <p:spPr bwMode="auto">
            <a:xfrm>
              <a:off x="3075" y="799"/>
              <a:ext cx="2585" cy="499"/>
            </a:xfrm>
            <a:prstGeom prst="homePlate">
              <a:avLst>
                <a:gd name="adj" fmla="val 129509"/>
              </a:avLst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hangingPunct="1">
                <a:defRPr/>
              </a:pPr>
              <a:endParaRPr lang="zh-TW" altLang="en-US" b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5979" name="AutoShape 27"/>
            <p:cNvSpPr>
              <a:spLocks noChangeArrowheads="1"/>
            </p:cNvSpPr>
            <p:nvPr/>
          </p:nvSpPr>
          <p:spPr bwMode="auto">
            <a:xfrm rot="10800000">
              <a:off x="580" y="799"/>
              <a:ext cx="2585" cy="499"/>
            </a:xfrm>
            <a:prstGeom prst="homePlate">
              <a:avLst>
                <a:gd name="adj" fmla="val 129509"/>
              </a:avLst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10800000" wrap="none" anchor="ctr"/>
            <a:lstStyle>
              <a:lvl1pPr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hangingPunct="1">
                <a:defRPr/>
              </a:pPr>
              <a:endParaRPr lang="zh-TW" altLang="en-US" b="0">
                <a:effectLst>
                  <a:outerShdw blurRad="38100" dist="38100" dir="2700000" algn="tl">
                    <a:srgbClr val="FFFFFF"/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6389" name="Text Box 6"/>
          <p:cNvSpPr txBox="1">
            <a:spLocks noChangeArrowheads="1"/>
          </p:cNvSpPr>
          <p:nvPr/>
        </p:nvSpPr>
        <p:spPr bwMode="auto">
          <a:xfrm>
            <a:off x="515081" y="2497513"/>
            <a:ext cx="4790342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kumimoji="0"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Повышенная помехозащищенность</a:t>
            </a:r>
            <a:endParaRPr kumimoji="0" lang="en-US" altLang="zh-TW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endParaRPr kumimoji="0" lang="en-US" altLang="zh-TW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AutoNum type="arabicPeriod" startAt="2"/>
            </a:pPr>
            <a:r>
              <a:rPr kumimoji="0"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Высокоскоростное управление сервоприводами</a:t>
            </a:r>
            <a:endParaRPr kumimoji="0" lang="en-US" altLang="zh-TW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AutoNum type="arabicPeriod" startAt="2"/>
            </a:pPr>
            <a:endParaRPr lang="zh-TW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AutoNum type="arabicPeriod" startAt="2"/>
            </a:pP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Простота в настройке параметров</a:t>
            </a:r>
            <a:endParaRPr kumimoji="0" lang="en-US" altLang="zh-TW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AutoNum type="arabicPeriod" startAt="2"/>
            </a:pPr>
            <a:endParaRPr kumimoji="0" lang="en-US" altLang="zh-TW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AutoNum type="arabicPeriod" startAt="2"/>
            </a:pPr>
            <a:r>
              <a:rPr kumimoji="0"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Гибкость и надежность</a:t>
            </a:r>
          </a:p>
          <a:p>
            <a:pPr eaLnBrk="1" hangingPunct="1">
              <a:spcBef>
                <a:spcPct val="0"/>
              </a:spcBef>
              <a:buFontTx/>
              <a:buAutoNum type="arabicPeriod" startAt="2"/>
            </a:pPr>
            <a:endParaRPr kumimoji="0" lang="en-US" altLang="zh-TW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AutoNum type="arabicPeriod" startAt="2"/>
            </a:pP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Интерполяция в режиме реального времени</a:t>
            </a:r>
            <a:endParaRPr kumimoji="0" lang="en-US" altLang="zh-TW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AutoNum type="arabicPeriod" startAt="2"/>
            </a:pPr>
            <a:endParaRPr kumimoji="0" lang="en-US" altLang="zh-TW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390" name="Text Box 8"/>
          <p:cNvSpPr txBox="1">
            <a:spLocks noChangeArrowheads="1"/>
          </p:cNvSpPr>
          <p:nvPr/>
        </p:nvSpPr>
        <p:spPr bwMode="auto">
          <a:xfrm>
            <a:off x="1926205" y="953891"/>
            <a:ext cx="5780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zh-CN" sz="24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Полностью цифровое управление</a:t>
            </a:r>
            <a:endParaRPr kumimoji="0" lang="en-US" altLang="zh-TW" sz="24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391" name="Line 14"/>
          <p:cNvSpPr>
            <a:spLocks noChangeShapeType="1"/>
          </p:cNvSpPr>
          <p:nvPr/>
        </p:nvSpPr>
        <p:spPr bwMode="auto">
          <a:xfrm>
            <a:off x="7698395" y="6021783"/>
            <a:ext cx="633046" cy="0"/>
          </a:xfrm>
          <a:prstGeom prst="line">
            <a:avLst/>
          </a:prstGeom>
          <a:noFill/>
          <a:ln w="7620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16392" name="Line 15"/>
          <p:cNvSpPr>
            <a:spLocks noChangeShapeType="1"/>
          </p:cNvSpPr>
          <p:nvPr/>
        </p:nvSpPr>
        <p:spPr bwMode="auto">
          <a:xfrm flipH="1">
            <a:off x="7739426" y="4100909"/>
            <a:ext cx="0" cy="1914525"/>
          </a:xfrm>
          <a:prstGeom prst="line">
            <a:avLst/>
          </a:prstGeom>
          <a:noFill/>
          <a:ln w="7620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 dirty="0"/>
          </a:p>
        </p:txBody>
      </p:sp>
      <p:pic>
        <p:nvPicPr>
          <p:cNvPr id="16393" name="Picture 29"/>
          <p:cNvPicPr preferRelativeResize="0"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423" y="5108971"/>
            <a:ext cx="394188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2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546" y="4508897"/>
            <a:ext cx="129686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22" descr="未命名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338" y="2510233"/>
            <a:ext cx="2161442" cy="167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6" name="Line 23"/>
          <p:cNvSpPr>
            <a:spLocks noChangeShapeType="1"/>
          </p:cNvSpPr>
          <p:nvPr/>
        </p:nvSpPr>
        <p:spPr bwMode="auto">
          <a:xfrm>
            <a:off x="5699610" y="6320233"/>
            <a:ext cx="2672862" cy="0"/>
          </a:xfrm>
          <a:prstGeom prst="line">
            <a:avLst/>
          </a:prstGeom>
          <a:noFill/>
          <a:ln w="76200">
            <a:solidFill>
              <a:srgbClr val="33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16397" name="Rectangle 2"/>
          <p:cNvSpPr>
            <a:spLocks/>
          </p:cNvSpPr>
          <p:nvPr/>
        </p:nvSpPr>
        <p:spPr bwMode="auto">
          <a:xfrm>
            <a:off x="2378320" y="188640"/>
            <a:ext cx="664698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24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Высокоскоростной протокол </a:t>
            </a:r>
            <a:r>
              <a:rPr kumimoji="0" lang="en-US" altLang="zh-TW" sz="2400" b="1" dirty="0">
                <a:latin typeface="微软雅黑" pitchFamily="34" charset="-122"/>
                <a:ea typeface="微软雅黑" pitchFamily="34" charset="-122"/>
                <a:cs typeface="Arial" charset="0"/>
              </a:rPr>
              <a:t>DMCNET</a:t>
            </a:r>
            <a:endParaRPr kumimoji="0" lang="zh-TW" altLang="en-US" sz="24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pic>
        <p:nvPicPr>
          <p:cNvPr id="16398" name="Picture 2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915" y="5177233"/>
            <a:ext cx="1185496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icture 2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103" y="5202633"/>
            <a:ext cx="1084385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00" name="灯片编号占位符 3"/>
          <p:cNvSpPr txBox="1">
            <a:spLocks/>
          </p:cNvSpPr>
          <p:nvPr/>
        </p:nvSpPr>
        <p:spPr bwMode="auto">
          <a:xfrm>
            <a:off x="6967169" y="6520259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6E84566A-6606-4E4B-88BE-EA9294BFDA48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30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1547664" y="1825660"/>
            <a:ext cx="620554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zh-CN" sz="28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В одной сети с сервоприводом!</a:t>
            </a:r>
            <a:endParaRPr kumimoji="0" lang="en-US" altLang="zh-TW" sz="2800" b="1" dirty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27148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63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63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638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638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182567" y="1341438"/>
            <a:ext cx="786911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Автоматическое торможение для подавление ударов и вибраций</a:t>
            </a:r>
            <a:endParaRPr lang="zh-TW" altLang="en-US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411" name="Group 3"/>
          <p:cNvGrpSpPr>
            <a:grpSpLocks/>
          </p:cNvGrpSpPr>
          <p:nvPr/>
        </p:nvGrpSpPr>
        <p:grpSpPr bwMode="auto">
          <a:xfrm>
            <a:off x="1081454" y="2492375"/>
            <a:ext cx="2231781" cy="2016125"/>
            <a:chOff x="1338" y="1162"/>
            <a:chExt cx="2223" cy="2178"/>
          </a:xfrm>
        </p:grpSpPr>
        <p:sp>
          <p:nvSpPr>
            <p:cNvPr id="17514" name="Arc 4"/>
            <p:cNvSpPr>
              <a:spLocks/>
            </p:cNvSpPr>
            <p:nvPr/>
          </p:nvSpPr>
          <p:spPr bwMode="auto">
            <a:xfrm>
              <a:off x="2336" y="2251"/>
              <a:ext cx="680" cy="1089"/>
            </a:xfrm>
            <a:custGeom>
              <a:avLst/>
              <a:gdLst>
                <a:gd name="T0" fmla="*/ 0 w 22129"/>
                <a:gd name="T1" fmla="*/ 0 h 43200"/>
                <a:gd name="T2" fmla="*/ 0 w 22129"/>
                <a:gd name="T3" fmla="*/ 0 h 43200"/>
                <a:gd name="T4" fmla="*/ 0 w 22129"/>
                <a:gd name="T5" fmla="*/ 0 h 43200"/>
                <a:gd name="T6" fmla="*/ 0 60000 65536"/>
                <a:gd name="T7" fmla="*/ 0 60000 65536"/>
                <a:gd name="T8" fmla="*/ 0 60000 65536"/>
                <a:gd name="T9" fmla="*/ 0 w 22129"/>
                <a:gd name="T10" fmla="*/ 0 h 43200"/>
                <a:gd name="T11" fmla="*/ 22129 w 22129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129" h="43200" fill="none" extrusionOk="0">
                  <a:moveTo>
                    <a:pt x="528" y="0"/>
                  </a:moveTo>
                  <a:cubicBezTo>
                    <a:pt x="12458" y="0"/>
                    <a:pt x="22129" y="9670"/>
                    <a:pt x="22129" y="21600"/>
                  </a:cubicBezTo>
                  <a:cubicBezTo>
                    <a:pt x="22129" y="33529"/>
                    <a:pt x="12458" y="43200"/>
                    <a:pt x="529" y="43200"/>
                  </a:cubicBezTo>
                  <a:cubicBezTo>
                    <a:pt x="352" y="43200"/>
                    <a:pt x="176" y="43197"/>
                    <a:pt x="0" y="43193"/>
                  </a:cubicBezTo>
                </a:path>
                <a:path w="22129" h="43200" stroke="0" extrusionOk="0">
                  <a:moveTo>
                    <a:pt x="528" y="0"/>
                  </a:moveTo>
                  <a:cubicBezTo>
                    <a:pt x="12458" y="0"/>
                    <a:pt x="22129" y="9670"/>
                    <a:pt x="22129" y="21600"/>
                  </a:cubicBezTo>
                  <a:cubicBezTo>
                    <a:pt x="22129" y="33529"/>
                    <a:pt x="12458" y="43200"/>
                    <a:pt x="529" y="43200"/>
                  </a:cubicBezTo>
                  <a:cubicBezTo>
                    <a:pt x="352" y="43200"/>
                    <a:pt x="176" y="43197"/>
                    <a:pt x="0" y="43193"/>
                  </a:cubicBezTo>
                  <a:lnTo>
                    <a:pt x="529" y="21600"/>
                  </a:lnTo>
                  <a:lnTo>
                    <a:pt x="528" y="0"/>
                  </a:lnTo>
                  <a:close/>
                </a:path>
              </a:pathLst>
            </a:custGeom>
            <a:noFill/>
            <a:ln w="38100">
              <a:solidFill>
                <a:srgbClr val="FF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7515" name="Arc 5"/>
            <p:cNvSpPr>
              <a:spLocks/>
            </p:cNvSpPr>
            <p:nvPr/>
          </p:nvSpPr>
          <p:spPr bwMode="auto">
            <a:xfrm rot="10800000">
              <a:off x="1746" y="1162"/>
              <a:ext cx="646" cy="1089"/>
            </a:xfrm>
            <a:custGeom>
              <a:avLst/>
              <a:gdLst>
                <a:gd name="T0" fmla="*/ 0 w 22129"/>
                <a:gd name="T1" fmla="*/ 0 h 43200"/>
                <a:gd name="T2" fmla="*/ 0 w 22129"/>
                <a:gd name="T3" fmla="*/ 0 h 43200"/>
                <a:gd name="T4" fmla="*/ 0 w 22129"/>
                <a:gd name="T5" fmla="*/ 0 h 43200"/>
                <a:gd name="T6" fmla="*/ 0 60000 65536"/>
                <a:gd name="T7" fmla="*/ 0 60000 65536"/>
                <a:gd name="T8" fmla="*/ 0 60000 65536"/>
                <a:gd name="T9" fmla="*/ 0 w 22129"/>
                <a:gd name="T10" fmla="*/ 0 h 43200"/>
                <a:gd name="T11" fmla="*/ 22129 w 22129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129" h="43200" fill="none" extrusionOk="0">
                  <a:moveTo>
                    <a:pt x="528" y="0"/>
                  </a:moveTo>
                  <a:cubicBezTo>
                    <a:pt x="12458" y="0"/>
                    <a:pt x="22129" y="9670"/>
                    <a:pt x="22129" y="21600"/>
                  </a:cubicBezTo>
                  <a:cubicBezTo>
                    <a:pt x="22129" y="33529"/>
                    <a:pt x="12458" y="43200"/>
                    <a:pt x="529" y="43200"/>
                  </a:cubicBezTo>
                  <a:cubicBezTo>
                    <a:pt x="352" y="43200"/>
                    <a:pt x="176" y="43197"/>
                    <a:pt x="0" y="43193"/>
                  </a:cubicBezTo>
                </a:path>
                <a:path w="22129" h="43200" stroke="0" extrusionOk="0">
                  <a:moveTo>
                    <a:pt x="528" y="0"/>
                  </a:moveTo>
                  <a:cubicBezTo>
                    <a:pt x="12458" y="0"/>
                    <a:pt x="22129" y="9670"/>
                    <a:pt x="22129" y="21600"/>
                  </a:cubicBezTo>
                  <a:cubicBezTo>
                    <a:pt x="22129" y="33529"/>
                    <a:pt x="12458" y="43200"/>
                    <a:pt x="529" y="43200"/>
                  </a:cubicBezTo>
                  <a:cubicBezTo>
                    <a:pt x="352" y="43200"/>
                    <a:pt x="176" y="43197"/>
                    <a:pt x="0" y="43193"/>
                  </a:cubicBezTo>
                  <a:lnTo>
                    <a:pt x="529" y="21600"/>
                  </a:lnTo>
                  <a:lnTo>
                    <a:pt x="528" y="0"/>
                  </a:lnTo>
                  <a:close/>
                </a:path>
              </a:pathLst>
            </a:custGeom>
            <a:noFill/>
            <a:ln w="38100">
              <a:solidFill>
                <a:srgbClr val="FF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7516" name="Line 6"/>
            <p:cNvSpPr>
              <a:spLocks noChangeShapeType="1"/>
            </p:cNvSpPr>
            <p:nvPr/>
          </p:nvSpPr>
          <p:spPr bwMode="auto">
            <a:xfrm>
              <a:off x="2381" y="1162"/>
              <a:ext cx="1180" cy="0"/>
            </a:xfrm>
            <a:prstGeom prst="line">
              <a:avLst/>
            </a:prstGeom>
            <a:noFill/>
            <a:ln w="38100">
              <a:solidFill>
                <a:srgbClr val="FF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517" name="Line 7"/>
            <p:cNvSpPr>
              <a:spLocks noChangeShapeType="1"/>
            </p:cNvSpPr>
            <p:nvPr/>
          </p:nvSpPr>
          <p:spPr bwMode="auto">
            <a:xfrm flipH="1">
              <a:off x="1338" y="3339"/>
              <a:ext cx="998" cy="0"/>
            </a:xfrm>
            <a:prstGeom prst="line">
              <a:avLst/>
            </a:prstGeom>
            <a:noFill/>
            <a:ln w="38100">
              <a:solidFill>
                <a:srgbClr val="FF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17412" name="AutoShape 8"/>
          <p:cNvSpPr>
            <a:spLocks noChangeArrowheads="1"/>
          </p:cNvSpPr>
          <p:nvPr/>
        </p:nvSpPr>
        <p:spPr bwMode="auto">
          <a:xfrm>
            <a:off x="517281" y="4364038"/>
            <a:ext cx="502626" cy="215900"/>
          </a:xfrm>
          <a:prstGeom prst="rightArrow">
            <a:avLst>
              <a:gd name="adj1" fmla="val 50000"/>
              <a:gd name="adj2" fmla="val 63051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413" name="Group 9"/>
          <p:cNvGrpSpPr>
            <a:grpSpLocks/>
          </p:cNvGrpSpPr>
          <p:nvPr/>
        </p:nvGrpSpPr>
        <p:grpSpPr bwMode="auto">
          <a:xfrm>
            <a:off x="2233246" y="3524251"/>
            <a:ext cx="505558" cy="1008063"/>
            <a:chOff x="2880" y="2024"/>
            <a:chExt cx="318" cy="635"/>
          </a:xfrm>
        </p:grpSpPr>
        <p:sp>
          <p:nvSpPr>
            <p:cNvPr id="17507" name="Line 10"/>
            <p:cNvSpPr>
              <a:spLocks noChangeShapeType="1"/>
            </p:cNvSpPr>
            <p:nvPr/>
          </p:nvSpPr>
          <p:spPr bwMode="auto">
            <a:xfrm flipH="1">
              <a:off x="2971" y="2342"/>
              <a:ext cx="22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508" name="Line 11"/>
            <p:cNvSpPr>
              <a:spLocks noChangeShapeType="1"/>
            </p:cNvSpPr>
            <p:nvPr/>
          </p:nvSpPr>
          <p:spPr bwMode="auto">
            <a:xfrm flipH="1" flipV="1">
              <a:off x="2971" y="2387"/>
              <a:ext cx="181" cy="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509" name="Line 12"/>
            <p:cNvSpPr>
              <a:spLocks noChangeShapeType="1"/>
            </p:cNvSpPr>
            <p:nvPr/>
          </p:nvSpPr>
          <p:spPr bwMode="auto">
            <a:xfrm flipH="1" flipV="1">
              <a:off x="2925" y="2432"/>
              <a:ext cx="91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510" name="Line 13"/>
            <p:cNvSpPr>
              <a:spLocks noChangeShapeType="1"/>
            </p:cNvSpPr>
            <p:nvPr/>
          </p:nvSpPr>
          <p:spPr bwMode="auto">
            <a:xfrm flipV="1">
              <a:off x="2880" y="2478"/>
              <a:ext cx="0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511" name="Line 14"/>
            <p:cNvSpPr>
              <a:spLocks noChangeShapeType="1"/>
            </p:cNvSpPr>
            <p:nvPr/>
          </p:nvSpPr>
          <p:spPr bwMode="auto">
            <a:xfrm>
              <a:off x="2880" y="2024"/>
              <a:ext cx="0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512" name="Line 15"/>
            <p:cNvSpPr>
              <a:spLocks noChangeShapeType="1"/>
            </p:cNvSpPr>
            <p:nvPr/>
          </p:nvSpPr>
          <p:spPr bwMode="auto">
            <a:xfrm flipH="1">
              <a:off x="2925" y="2115"/>
              <a:ext cx="136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513" name="Line 16"/>
            <p:cNvSpPr>
              <a:spLocks noChangeShapeType="1"/>
            </p:cNvSpPr>
            <p:nvPr/>
          </p:nvSpPr>
          <p:spPr bwMode="auto">
            <a:xfrm flipH="1">
              <a:off x="2971" y="2206"/>
              <a:ext cx="227" cy="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</p:grpSp>
      <p:grpSp>
        <p:nvGrpSpPr>
          <p:cNvPr id="17414" name="Group 17"/>
          <p:cNvGrpSpPr>
            <a:grpSpLocks/>
          </p:cNvGrpSpPr>
          <p:nvPr/>
        </p:nvGrpSpPr>
        <p:grpSpPr bwMode="auto">
          <a:xfrm>
            <a:off x="1524000" y="2516188"/>
            <a:ext cx="575897" cy="1009650"/>
            <a:chOff x="2426" y="1389"/>
            <a:chExt cx="363" cy="636"/>
          </a:xfrm>
        </p:grpSpPr>
        <p:sp>
          <p:nvSpPr>
            <p:cNvPr id="17498" name="Line 18"/>
            <p:cNvSpPr>
              <a:spLocks noChangeShapeType="1"/>
            </p:cNvSpPr>
            <p:nvPr/>
          </p:nvSpPr>
          <p:spPr bwMode="auto">
            <a:xfrm flipV="1">
              <a:off x="2789" y="1843"/>
              <a:ext cx="0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499" name="Line 19"/>
            <p:cNvSpPr>
              <a:spLocks noChangeShapeType="1"/>
            </p:cNvSpPr>
            <p:nvPr/>
          </p:nvSpPr>
          <p:spPr bwMode="auto">
            <a:xfrm>
              <a:off x="2789" y="1389"/>
              <a:ext cx="0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500" name="Line 20"/>
            <p:cNvSpPr>
              <a:spLocks noChangeShapeType="1"/>
            </p:cNvSpPr>
            <p:nvPr/>
          </p:nvSpPr>
          <p:spPr bwMode="auto">
            <a:xfrm>
              <a:off x="2426" y="1707"/>
              <a:ext cx="22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501" name="Line 21"/>
            <p:cNvSpPr>
              <a:spLocks noChangeShapeType="1"/>
            </p:cNvSpPr>
            <p:nvPr/>
          </p:nvSpPr>
          <p:spPr bwMode="auto">
            <a:xfrm>
              <a:off x="2653" y="1434"/>
              <a:ext cx="91" cy="13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502" name="Line 22"/>
            <p:cNvSpPr>
              <a:spLocks noChangeShapeType="1"/>
            </p:cNvSpPr>
            <p:nvPr/>
          </p:nvSpPr>
          <p:spPr bwMode="auto">
            <a:xfrm>
              <a:off x="2517" y="1480"/>
              <a:ext cx="182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503" name="Line 23"/>
            <p:cNvSpPr>
              <a:spLocks noChangeShapeType="1"/>
            </p:cNvSpPr>
            <p:nvPr/>
          </p:nvSpPr>
          <p:spPr bwMode="auto">
            <a:xfrm flipV="1">
              <a:off x="2653" y="1843"/>
              <a:ext cx="91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504" name="Line 24"/>
            <p:cNvSpPr>
              <a:spLocks noChangeShapeType="1"/>
            </p:cNvSpPr>
            <p:nvPr/>
          </p:nvSpPr>
          <p:spPr bwMode="auto">
            <a:xfrm flipV="1">
              <a:off x="2562" y="1797"/>
              <a:ext cx="137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505" name="Line 25"/>
            <p:cNvSpPr>
              <a:spLocks noChangeShapeType="1"/>
            </p:cNvSpPr>
            <p:nvPr/>
          </p:nvSpPr>
          <p:spPr bwMode="auto">
            <a:xfrm flipV="1">
              <a:off x="2472" y="1752"/>
              <a:ext cx="181" cy="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506" name="Line 26"/>
            <p:cNvSpPr>
              <a:spLocks noChangeShapeType="1"/>
            </p:cNvSpPr>
            <p:nvPr/>
          </p:nvSpPr>
          <p:spPr bwMode="auto">
            <a:xfrm>
              <a:off x="2426" y="1571"/>
              <a:ext cx="227" cy="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17415" name="Text Box 27"/>
          <p:cNvSpPr txBox="1">
            <a:spLocks noChangeArrowheads="1"/>
          </p:cNvSpPr>
          <p:nvPr/>
        </p:nvSpPr>
        <p:spPr bwMode="auto">
          <a:xfrm>
            <a:off x="1946031" y="2778125"/>
            <a:ext cx="321594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Центробежное ускорение</a:t>
            </a:r>
            <a:endParaRPr lang="zh-TW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6" name="Oval 28"/>
          <p:cNvSpPr>
            <a:spLocks noChangeArrowheads="1"/>
          </p:cNvSpPr>
          <p:nvPr/>
        </p:nvSpPr>
        <p:spPr bwMode="auto">
          <a:xfrm>
            <a:off x="2088173" y="4437063"/>
            <a:ext cx="145073" cy="144462"/>
          </a:xfrm>
          <a:prstGeom prst="ellipse">
            <a:avLst/>
          </a:prstGeom>
          <a:solidFill>
            <a:srgbClr val="99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7" name="Oval 29"/>
          <p:cNvSpPr>
            <a:spLocks noChangeArrowheads="1"/>
          </p:cNvSpPr>
          <p:nvPr/>
        </p:nvSpPr>
        <p:spPr bwMode="auto">
          <a:xfrm>
            <a:off x="2088173" y="3429001"/>
            <a:ext cx="145073" cy="144463"/>
          </a:xfrm>
          <a:prstGeom prst="ellipse">
            <a:avLst/>
          </a:prstGeom>
          <a:solidFill>
            <a:srgbClr val="99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8" name="Oval 30"/>
          <p:cNvSpPr>
            <a:spLocks noChangeArrowheads="1"/>
          </p:cNvSpPr>
          <p:nvPr/>
        </p:nvSpPr>
        <p:spPr bwMode="auto">
          <a:xfrm>
            <a:off x="2017835" y="2420938"/>
            <a:ext cx="143608" cy="144462"/>
          </a:xfrm>
          <a:prstGeom prst="ellipse">
            <a:avLst/>
          </a:prstGeom>
          <a:solidFill>
            <a:srgbClr val="99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9" name="Line 32"/>
          <p:cNvSpPr>
            <a:spLocks noChangeShapeType="1"/>
          </p:cNvSpPr>
          <p:nvPr/>
        </p:nvSpPr>
        <p:spPr bwMode="auto">
          <a:xfrm>
            <a:off x="1403839" y="6180138"/>
            <a:ext cx="554501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grpSp>
        <p:nvGrpSpPr>
          <p:cNvPr id="17420" name="Group 33"/>
          <p:cNvGrpSpPr>
            <a:grpSpLocks/>
          </p:cNvGrpSpPr>
          <p:nvPr/>
        </p:nvGrpSpPr>
        <p:grpSpPr bwMode="auto">
          <a:xfrm>
            <a:off x="1913792" y="5300664"/>
            <a:ext cx="4624754" cy="750887"/>
            <a:chOff x="657" y="2795"/>
            <a:chExt cx="4582" cy="1225"/>
          </a:xfrm>
        </p:grpSpPr>
        <p:grpSp>
          <p:nvGrpSpPr>
            <p:cNvPr id="17472" name="Group 34"/>
            <p:cNvGrpSpPr>
              <a:grpSpLocks/>
            </p:cNvGrpSpPr>
            <p:nvPr/>
          </p:nvGrpSpPr>
          <p:grpSpPr bwMode="auto">
            <a:xfrm>
              <a:off x="1791" y="2795"/>
              <a:ext cx="544" cy="817"/>
              <a:chOff x="1791" y="2795"/>
              <a:chExt cx="544" cy="817"/>
            </a:xfrm>
          </p:grpSpPr>
          <p:sp>
            <p:nvSpPr>
              <p:cNvPr id="17496" name="Freeform 35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7497" name="AutoShape 36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7473" name="Group 37"/>
            <p:cNvGrpSpPr>
              <a:grpSpLocks/>
            </p:cNvGrpSpPr>
            <p:nvPr/>
          </p:nvGrpSpPr>
          <p:grpSpPr bwMode="auto">
            <a:xfrm>
              <a:off x="2336" y="3294"/>
              <a:ext cx="998" cy="318"/>
              <a:chOff x="2336" y="3294"/>
              <a:chExt cx="998" cy="318"/>
            </a:xfrm>
          </p:grpSpPr>
          <p:grpSp>
            <p:nvGrpSpPr>
              <p:cNvPr id="17489" name="Group 38"/>
              <p:cNvGrpSpPr>
                <a:grpSpLocks/>
              </p:cNvGrpSpPr>
              <p:nvPr/>
            </p:nvGrpSpPr>
            <p:grpSpPr bwMode="auto">
              <a:xfrm flipH="1">
                <a:off x="2336" y="3294"/>
                <a:ext cx="408" cy="318"/>
                <a:chOff x="1791" y="2795"/>
                <a:chExt cx="544" cy="817"/>
              </a:xfrm>
            </p:grpSpPr>
            <p:sp>
              <p:nvSpPr>
                <p:cNvPr id="17494" name="Freeform 39"/>
                <p:cNvSpPr>
                  <a:spLocks/>
                </p:cNvSpPr>
                <p:nvPr/>
              </p:nvSpPr>
              <p:spPr bwMode="auto">
                <a:xfrm flipH="1">
                  <a:off x="1791" y="2795"/>
                  <a:ext cx="409" cy="726"/>
                </a:xfrm>
                <a:custGeom>
                  <a:avLst/>
                  <a:gdLst>
                    <a:gd name="T0" fmla="*/ 0 w 1044"/>
                    <a:gd name="T1" fmla="*/ 6 h 1089"/>
                    <a:gd name="T2" fmla="*/ 0 w 1044"/>
                    <a:gd name="T3" fmla="*/ 3 h 1089"/>
                    <a:gd name="T4" fmla="*/ 0 w 1044"/>
                    <a:gd name="T5" fmla="*/ 1 h 1089"/>
                    <a:gd name="T6" fmla="*/ 0 w 1044"/>
                    <a:gd name="T7" fmla="*/ 0 h 108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44"/>
                    <a:gd name="T13" fmla="*/ 0 h 1089"/>
                    <a:gd name="T14" fmla="*/ 1044 w 1044"/>
                    <a:gd name="T15" fmla="*/ 1089 h 108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44" h="1089">
                      <a:moveTo>
                        <a:pt x="0" y="1089"/>
                      </a:moveTo>
                      <a:cubicBezTo>
                        <a:pt x="91" y="899"/>
                        <a:pt x="182" y="710"/>
                        <a:pt x="273" y="544"/>
                      </a:cubicBezTo>
                      <a:cubicBezTo>
                        <a:pt x="364" y="378"/>
                        <a:pt x="416" y="182"/>
                        <a:pt x="545" y="91"/>
                      </a:cubicBezTo>
                      <a:cubicBezTo>
                        <a:pt x="674" y="0"/>
                        <a:pt x="916" y="0"/>
                        <a:pt x="1044" y="0"/>
                      </a:cubicBezTo>
                    </a:path>
                  </a:pathLst>
                </a:cu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 dirty="0"/>
                </a:p>
              </p:txBody>
            </p:sp>
            <p:cxnSp>
              <p:nvCxnSpPr>
                <p:cNvPr id="17495" name="AutoShape 40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2222" y="3499"/>
                  <a:ext cx="91" cy="135"/>
                </a:xfrm>
                <a:prstGeom prst="curvedConnector2">
                  <a:avLst/>
                </a:pr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sp>
            <p:nvSpPr>
              <p:cNvPr id="17490" name="Line 41"/>
              <p:cNvSpPr>
                <a:spLocks noChangeShapeType="1"/>
              </p:cNvSpPr>
              <p:nvPr/>
            </p:nvSpPr>
            <p:spPr bwMode="auto">
              <a:xfrm>
                <a:off x="2744" y="3294"/>
                <a:ext cx="227" cy="0"/>
              </a:xfrm>
              <a:prstGeom prst="line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grpSp>
            <p:nvGrpSpPr>
              <p:cNvPr id="17491" name="Group 42"/>
              <p:cNvGrpSpPr>
                <a:grpSpLocks/>
              </p:cNvGrpSpPr>
              <p:nvPr/>
            </p:nvGrpSpPr>
            <p:grpSpPr bwMode="auto">
              <a:xfrm>
                <a:off x="2926" y="3294"/>
                <a:ext cx="408" cy="318"/>
                <a:chOff x="1791" y="2795"/>
                <a:chExt cx="544" cy="817"/>
              </a:xfrm>
            </p:grpSpPr>
            <p:sp>
              <p:nvSpPr>
                <p:cNvPr id="17492" name="Freeform 43"/>
                <p:cNvSpPr>
                  <a:spLocks/>
                </p:cNvSpPr>
                <p:nvPr/>
              </p:nvSpPr>
              <p:spPr bwMode="auto">
                <a:xfrm flipH="1">
                  <a:off x="1791" y="2795"/>
                  <a:ext cx="409" cy="726"/>
                </a:xfrm>
                <a:custGeom>
                  <a:avLst/>
                  <a:gdLst>
                    <a:gd name="T0" fmla="*/ 0 w 1044"/>
                    <a:gd name="T1" fmla="*/ 6 h 1089"/>
                    <a:gd name="T2" fmla="*/ 0 w 1044"/>
                    <a:gd name="T3" fmla="*/ 3 h 1089"/>
                    <a:gd name="T4" fmla="*/ 0 w 1044"/>
                    <a:gd name="T5" fmla="*/ 1 h 1089"/>
                    <a:gd name="T6" fmla="*/ 0 w 1044"/>
                    <a:gd name="T7" fmla="*/ 0 h 108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44"/>
                    <a:gd name="T13" fmla="*/ 0 h 1089"/>
                    <a:gd name="T14" fmla="*/ 1044 w 1044"/>
                    <a:gd name="T15" fmla="*/ 1089 h 108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44" h="1089">
                      <a:moveTo>
                        <a:pt x="0" y="1089"/>
                      </a:moveTo>
                      <a:cubicBezTo>
                        <a:pt x="91" y="899"/>
                        <a:pt x="182" y="710"/>
                        <a:pt x="273" y="544"/>
                      </a:cubicBezTo>
                      <a:cubicBezTo>
                        <a:pt x="364" y="378"/>
                        <a:pt x="416" y="182"/>
                        <a:pt x="545" y="91"/>
                      </a:cubicBezTo>
                      <a:cubicBezTo>
                        <a:pt x="674" y="0"/>
                        <a:pt x="916" y="0"/>
                        <a:pt x="1044" y="0"/>
                      </a:cubicBezTo>
                    </a:path>
                  </a:pathLst>
                </a:cu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 dirty="0"/>
                </a:p>
              </p:txBody>
            </p:sp>
            <p:cxnSp>
              <p:nvCxnSpPr>
                <p:cNvPr id="17493" name="AutoShape 44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2222" y="3499"/>
                  <a:ext cx="91" cy="135"/>
                </a:xfrm>
                <a:prstGeom prst="curvedConnector2">
                  <a:avLst/>
                </a:pr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  <p:grpSp>
          <p:nvGrpSpPr>
            <p:cNvPr id="17474" name="Group 45"/>
            <p:cNvGrpSpPr>
              <a:grpSpLocks/>
            </p:cNvGrpSpPr>
            <p:nvPr/>
          </p:nvGrpSpPr>
          <p:grpSpPr bwMode="auto">
            <a:xfrm>
              <a:off x="3288" y="3294"/>
              <a:ext cx="998" cy="318"/>
              <a:chOff x="2336" y="3294"/>
              <a:chExt cx="998" cy="318"/>
            </a:xfrm>
          </p:grpSpPr>
          <p:grpSp>
            <p:nvGrpSpPr>
              <p:cNvPr id="17482" name="Group 46"/>
              <p:cNvGrpSpPr>
                <a:grpSpLocks/>
              </p:cNvGrpSpPr>
              <p:nvPr/>
            </p:nvGrpSpPr>
            <p:grpSpPr bwMode="auto">
              <a:xfrm flipH="1">
                <a:off x="2336" y="3294"/>
                <a:ext cx="408" cy="318"/>
                <a:chOff x="1791" y="2795"/>
                <a:chExt cx="544" cy="817"/>
              </a:xfrm>
            </p:grpSpPr>
            <p:sp>
              <p:nvSpPr>
                <p:cNvPr id="17487" name="Freeform 47"/>
                <p:cNvSpPr>
                  <a:spLocks/>
                </p:cNvSpPr>
                <p:nvPr/>
              </p:nvSpPr>
              <p:spPr bwMode="auto">
                <a:xfrm flipH="1">
                  <a:off x="1791" y="2795"/>
                  <a:ext cx="409" cy="726"/>
                </a:xfrm>
                <a:custGeom>
                  <a:avLst/>
                  <a:gdLst>
                    <a:gd name="T0" fmla="*/ 0 w 1044"/>
                    <a:gd name="T1" fmla="*/ 6 h 1089"/>
                    <a:gd name="T2" fmla="*/ 0 w 1044"/>
                    <a:gd name="T3" fmla="*/ 3 h 1089"/>
                    <a:gd name="T4" fmla="*/ 0 w 1044"/>
                    <a:gd name="T5" fmla="*/ 1 h 1089"/>
                    <a:gd name="T6" fmla="*/ 0 w 1044"/>
                    <a:gd name="T7" fmla="*/ 0 h 108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44"/>
                    <a:gd name="T13" fmla="*/ 0 h 1089"/>
                    <a:gd name="T14" fmla="*/ 1044 w 1044"/>
                    <a:gd name="T15" fmla="*/ 1089 h 108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44" h="1089">
                      <a:moveTo>
                        <a:pt x="0" y="1089"/>
                      </a:moveTo>
                      <a:cubicBezTo>
                        <a:pt x="91" y="899"/>
                        <a:pt x="182" y="710"/>
                        <a:pt x="273" y="544"/>
                      </a:cubicBezTo>
                      <a:cubicBezTo>
                        <a:pt x="364" y="378"/>
                        <a:pt x="416" y="182"/>
                        <a:pt x="545" y="91"/>
                      </a:cubicBezTo>
                      <a:cubicBezTo>
                        <a:pt x="674" y="0"/>
                        <a:pt x="916" y="0"/>
                        <a:pt x="1044" y="0"/>
                      </a:cubicBezTo>
                    </a:path>
                  </a:pathLst>
                </a:cu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 dirty="0"/>
                </a:p>
              </p:txBody>
            </p:sp>
            <p:cxnSp>
              <p:nvCxnSpPr>
                <p:cNvPr id="17488" name="AutoShape 48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2222" y="3499"/>
                  <a:ext cx="91" cy="135"/>
                </a:xfrm>
                <a:prstGeom prst="curvedConnector2">
                  <a:avLst/>
                </a:pr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sp>
            <p:nvSpPr>
              <p:cNvPr id="17483" name="Line 49"/>
              <p:cNvSpPr>
                <a:spLocks noChangeShapeType="1"/>
              </p:cNvSpPr>
              <p:nvPr/>
            </p:nvSpPr>
            <p:spPr bwMode="auto">
              <a:xfrm>
                <a:off x="2744" y="3294"/>
                <a:ext cx="227" cy="0"/>
              </a:xfrm>
              <a:prstGeom prst="line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grpSp>
            <p:nvGrpSpPr>
              <p:cNvPr id="17484" name="Group 50"/>
              <p:cNvGrpSpPr>
                <a:grpSpLocks/>
              </p:cNvGrpSpPr>
              <p:nvPr/>
            </p:nvGrpSpPr>
            <p:grpSpPr bwMode="auto">
              <a:xfrm>
                <a:off x="2926" y="3294"/>
                <a:ext cx="408" cy="318"/>
                <a:chOff x="1791" y="2795"/>
                <a:chExt cx="544" cy="817"/>
              </a:xfrm>
            </p:grpSpPr>
            <p:sp>
              <p:nvSpPr>
                <p:cNvPr id="17485" name="Freeform 51"/>
                <p:cNvSpPr>
                  <a:spLocks/>
                </p:cNvSpPr>
                <p:nvPr/>
              </p:nvSpPr>
              <p:spPr bwMode="auto">
                <a:xfrm flipH="1">
                  <a:off x="1791" y="2795"/>
                  <a:ext cx="409" cy="726"/>
                </a:xfrm>
                <a:custGeom>
                  <a:avLst/>
                  <a:gdLst>
                    <a:gd name="T0" fmla="*/ 0 w 1044"/>
                    <a:gd name="T1" fmla="*/ 6 h 1089"/>
                    <a:gd name="T2" fmla="*/ 0 w 1044"/>
                    <a:gd name="T3" fmla="*/ 3 h 1089"/>
                    <a:gd name="T4" fmla="*/ 0 w 1044"/>
                    <a:gd name="T5" fmla="*/ 1 h 1089"/>
                    <a:gd name="T6" fmla="*/ 0 w 1044"/>
                    <a:gd name="T7" fmla="*/ 0 h 108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44"/>
                    <a:gd name="T13" fmla="*/ 0 h 1089"/>
                    <a:gd name="T14" fmla="*/ 1044 w 1044"/>
                    <a:gd name="T15" fmla="*/ 1089 h 108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44" h="1089">
                      <a:moveTo>
                        <a:pt x="0" y="1089"/>
                      </a:moveTo>
                      <a:cubicBezTo>
                        <a:pt x="91" y="899"/>
                        <a:pt x="182" y="710"/>
                        <a:pt x="273" y="544"/>
                      </a:cubicBezTo>
                      <a:cubicBezTo>
                        <a:pt x="364" y="378"/>
                        <a:pt x="416" y="182"/>
                        <a:pt x="545" y="91"/>
                      </a:cubicBezTo>
                      <a:cubicBezTo>
                        <a:pt x="674" y="0"/>
                        <a:pt x="916" y="0"/>
                        <a:pt x="1044" y="0"/>
                      </a:cubicBezTo>
                    </a:path>
                  </a:pathLst>
                </a:cu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 dirty="0"/>
                </a:p>
              </p:txBody>
            </p:sp>
            <p:cxnSp>
              <p:nvCxnSpPr>
                <p:cNvPr id="17486" name="AutoShape 52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2222" y="3499"/>
                  <a:ext cx="91" cy="135"/>
                </a:xfrm>
                <a:prstGeom prst="curvedConnector2">
                  <a:avLst/>
                </a:prstGeom>
                <a:noFill/>
                <a:ln w="31750">
                  <a:solidFill>
                    <a:srgbClr val="3366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  <p:grpSp>
          <p:nvGrpSpPr>
            <p:cNvPr id="17475" name="Group 53"/>
            <p:cNvGrpSpPr>
              <a:grpSpLocks/>
            </p:cNvGrpSpPr>
            <p:nvPr/>
          </p:nvGrpSpPr>
          <p:grpSpPr bwMode="auto">
            <a:xfrm flipH="1">
              <a:off x="4286" y="2795"/>
              <a:ext cx="544" cy="817"/>
              <a:chOff x="1791" y="2795"/>
              <a:chExt cx="544" cy="817"/>
            </a:xfrm>
          </p:grpSpPr>
          <p:sp>
            <p:nvSpPr>
              <p:cNvPr id="17480" name="Freeform 54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7481" name="AutoShape 55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17476" name="Line 56"/>
            <p:cNvSpPr>
              <a:spLocks noChangeShapeType="1"/>
            </p:cNvSpPr>
            <p:nvPr/>
          </p:nvSpPr>
          <p:spPr bwMode="auto">
            <a:xfrm>
              <a:off x="4830" y="2795"/>
              <a:ext cx="409" cy="0"/>
            </a:xfrm>
            <a:prstGeom prst="line">
              <a:avLst/>
            </a:prstGeom>
            <a:noFill/>
            <a:ln w="31750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grpSp>
          <p:nvGrpSpPr>
            <p:cNvPr id="17477" name="Group 57"/>
            <p:cNvGrpSpPr>
              <a:grpSpLocks/>
            </p:cNvGrpSpPr>
            <p:nvPr/>
          </p:nvGrpSpPr>
          <p:grpSpPr bwMode="auto">
            <a:xfrm>
              <a:off x="657" y="2795"/>
              <a:ext cx="1182" cy="1225"/>
              <a:chOff x="340" y="2523"/>
              <a:chExt cx="1499" cy="1501"/>
            </a:xfrm>
          </p:grpSpPr>
          <p:sp>
            <p:nvSpPr>
              <p:cNvPr id="17478" name="Freeform 58"/>
              <p:cNvSpPr>
                <a:spLocks/>
              </p:cNvSpPr>
              <p:nvPr/>
            </p:nvSpPr>
            <p:spPr bwMode="auto">
              <a:xfrm>
                <a:off x="1020" y="2523"/>
                <a:ext cx="819" cy="816"/>
              </a:xfrm>
              <a:custGeom>
                <a:avLst/>
                <a:gdLst>
                  <a:gd name="T0" fmla="*/ 0 w 1044"/>
                  <a:gd name="T1" fmla="*/ 25 h 1089"/>
                  <a:gd name="T2" fmla="*/ 12 w 1044"/>
                  <a:gd name="T3" fmla="*/ 13 h 1089"/>
                  <a:gd name="T4" fmla="*/ 24 w 1044"/>
                  <a:gd name="T5" fmla="*/ 2 h 1089"/>
                  <a:gd name="T6" fmla="*/ 45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7479" name="Freeform 59"/>
              <p:cNvSpPr>
                <a:spLocks/>
              </p:cNvSpPr>
              <p:nvPr/>
            </p:nvSpPr>
            <p:spPr bwMode="auto">
              <a:xfrm rot="10800000">
                <a:off x="340" y="3339"/>
                <a:ext cx="680" cy="685"/>
              </a:xfrm>
              <a:custGeom>
                <a:avLst/>
                <a:gdLst>
                  <a:gd name="T0" fmla="*/ 0 w 1044"/>
                  <a:gd name="T1" fmla="*/ 3 h 1089"/>
                  <a:gd name="T2" fmla="*/ 1 w 1044"/>
                  <a:gd name="T3" fmla="*/ 1 h 1089"/>
                  <a:gd name="T4" fmla="*/ 2 w 1044"/>
                  <a:gd name="T5" fmla="*/ 1 h 1089"/>
                  <a:gd name="T6" fmla="*/ 4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</p:grpSp>
      </p:grpSp>
      <p:sp>
        <p:nvSpPr>
          <p:cNvPr id="17421" name="Oval 60"/>
          <p:cNvSpPr>
            <a:spLocks noChangeArrowheads="1"/>
          </p:cNvSpPr>
          <p:nvPr/>
        </p:nvSpPr>
        <p:spPr bwMode="auto">
          <a:xfrm>
            <a:off x="3198935" y="6122988"/>
            <a:ext cx="106973" cy="114300"/>
          </a:xfrm>
          <a:prstGeom prst="ellipse">
            <a:avLst/>
          </a:prstGeom>
          <a:solidFill>
            <a:srgbClr val="99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2" name="Oval 61"/>
          <p:cNvSpPr>
            <a:spLocks noChangeArrowheads="1"/>
          </p:cNvSpPr>
          <p:nvPr/>
        </p:nvSpPr>
        <p:spPr bwMode="auto">
          <a:xfrm>
            <a:off x="4413738" y="6122988"/>
            <a:ext cx="105508" cy="114300"/>
          </a:xfrm>
          <a:prstGeom prst="ellipse">
            <a:avLst/>
          </a:prstGeom>
          <a:solidFill>
            <a:srgbClr val="99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3" name="Oval 62"/>
          <p:cNvSpPr>
            <a:spLocks noChangeArrowheads="1"/>
          </p:cNvSpPr>
          <p:nvPr/>
        </p:nvSpPr>
        <p:spPr bwMode="auto">
          <a:xfrm>
            <a:off x="5627077" y="6122988"/>
            <a:ext cx="106974" cy="114300"/>
          </a:xfrm>
          <a:prstGeom prst="ellipse">
            <a:avLst/>
          </a:prstGeom>
          <a:solidFill>
            <a:srgbClr val="99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4" name="Text Box 63"/>
          <p:cNvSpPr txBox="1">
            <a:spLocks noChangeArrowheads="1"/>
          </p:cNvSpPr>
          <p:nvPr/>
        </p:nvSpPr>
        <p:spPr bwMode="auto">
          <a:xfrm>
            <a:off x="621239" y="4869160"/>
            <a:ext cx="60389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CN" sz="18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Автоматическая регулировка скорости подачи</a:t>
            </a:r>
            <a:endParaRPr lang="zh-TW" altLang="en-US" sz="180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5" name="Text Box 64"/>
          <p:cNvSpPr txBox="1">
            <a:spLocks noChangeArrowheads="1"/>
          </p:cNvSpPr>
          <p:nvPr/>
        </p:nvSpPr>
        <p:spPr bwMode="auto">
          <a:xfrm>
            <a:off x="3053493" y="6310314"/>
            <a:ext cx="3465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003399"/>
                </a:solidFill>
                <a:latin typeface="微软雅黑" pitchFamily="34" charset="-122"/>
                <a:ea typeface="微软雅黑" pitchFamily="34" charset="-122"/>
              </a:rPr>
              <a:t>A</a:t>
            </a:r>
          </a:p>
        </p:txBody>
      </p:sp>
      <p:sp>
        <p:nvSpPr>
          <p:cNvPr id="17426" name="Text Box 65"/>
          <p:cNvSpPr txBox="1">
            <a:spLocks noChangeArrowheads="1"/>
          </p:cNvSpPr>
          <p:nvPr/>
        </p:nvSpPr>
        <p:spPr bwMode="auto">
          <a:xfrm>
            <a:off x="4289569" y="6308725"/>
            <a:ext cx="328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003399"/>
                </a:solidFill>
                <a:latin typeface="微软雅黑" pitchFamily="34" charset="-122"/>
                <a:ea typeface="微软雅黑" pitchFamily="34" charset="-122"/>
              </a:rPr>
              <a:t>B</a:t>
            </a:r>
          </a:p>
        </p:txBody>
      </p:sp>
      <p:sp>
        <p:nvSpPr>
          <p:cNvPr id="17427" name="Text Box 67"/>
          <p:cNvSpPr txBox="1">
            <a:spLocks noChangeArrowheads="1"/>
          </p:cNvSpPr>
          <p:nvPr/>
        </p:nvSpPr>
        <p:spPr bwMode="auto">
          <a:xfrm>
            <a:off x="1787401" y="4098925"/>
            <a:ext cx="3465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003399"/>
                </a:solidFill>
                <a:latin typeface="微软雅黑" pitchFamily="34" charset="-122"/>
                <a:ea typeface="微软雅黑" pitchFamily="34" charset="-122"/>
              </a:rPr>
              <a:t>A</a:t>
            </a:r>
          </a:p>
        </p:txBody>
      </p:sp>
      <p:sp>
        <p:nvSpPr>
          <p:cNvPr id="17428" name="Text Box 68"/>
          <p:cNvSpPr txBox="1">
            <a:spLocks noChangeArrowheads="1"/>
          </p:cNvSpPr>
          <p:nvPr/>
        </p:nvSpPr>
        <p:spPr bwMode="auto">
          <a:xfrm>
            <a:off x="2165493" y="3140075"/>
            <a:ext cx="328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003399"/>
                </a:solidFill>
                <a:latin typeface="微软雅黑" pitchFamily="34" charset="-122"/>
                <a:ea typeface="微软雅黑" pitchFamily="34" charset="-122"/>
              </a:rPr>
              <a:t>B</a:t>
            </a:r>
          </a:p>
        </p:txBody>
      </p:sp>
      <p:sp>
        <p:nvSpPr>
          <p:cNvPr id="17429" name="Text Box 69"/>
          <p:cNvSpPr txBox="1">
            <a:spLocks noChangeArrowheads="1"/>
          </p:cNvSpPr>
          <p:nvPr/>
        </p:nvSpPr>
        <p:spPr bwMode="auto">
          <a:xfrm>
            <a:off x="5513485" y="6308725"/>
            <a:ext cx="33855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003399"/>
                </a:solidFill>
                <a:latin typeface="微软雅黑" pitchFamily="34" charset="-122"/>
                <a:ea typeface="微软雅黑" pitchFamily="34" charset="-122"/>
              </a:rPr>
              <a:t>C</a:t>
            </a:r>
          </a:p>
        </p:txBody>
      </p:sp>
      <p:sp>
        <p:nvSpPr>
          <p:cNvPr id="17430" name="Text Box 70"/>
          <p:cNvSpPr txBox="1">
            <a:spLocks noChangeArrowheads="1"/>
          </p:cNvSpPr>
          <p:nvPr/>
        </p:nvSpPr>
        <p:spPr bwMode="auto">
          <a:xfrm>
            <a:off x="477715" y="2990851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31" name="AutoShape 71"/>
          <p:cNvSpPr>
            <a:spLocks noChangeArrowheads="1"/>
          </p:cNvSpPr>
          <p:nvPr/>
        </p:nvSpPr>
        <p:spPr bwMode="auto">
          <a:xfrm>
            <a:off x="6831624" y="4652963"/>
            <a:ext cx="2220058" cy="1008062"/>
          </a:xfrm>
          <a:prstGeom prst="wedgeRoundRectCallout">
            <a:avLst>
              <a:gd name="adj1" fmla="val -117162"/>
              <a:gd name="adj2" fmla="val 54051"/>
              <a:gd name="adj3" fmla="val 16667"/>
            </a:avLst>
          </a:prstGeom>
          <a:solidFill>
            <a:srgbClr val="B6FF6D"/>
          </a:solidFill>
          <a:ln w="9525" algn="ctr">
            <a:solidFill>
              <a:srgbClr val="00CC00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800">
              <a:solidFill>
                <a:srgbClr val="0042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32" name="Text Box 72"/>
          <p:cNvSpPr txBox="1">
            <a:spLocks noChangeArrowheads="1"/>
          </p:cNvSpPr>
          <p:nvPr/>
        </p:nvSpPr>
        <p:spPr bwMode="auto">
          <a:xfrm>
            <a:off x="6804248" y="4922004"/>
            <a:ext cx="229742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dirty="0">
                <a:solidFill>
                  <a:srgbClr val="004200"/>
                </a:solidFill>
                <a:latin typeface="微软雅黑" pitchFamily="34" charset="-122"/>
                <a:ea typeface="微软雅黑" pitchFamily="34" charset="-122"/>
              </a:rPr>
              <a:t>Уменьшение дрожания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dirty="0">
                <a:solidFill>
                  <a:srgbClr val="004200"/>
                </a:solidFill>
                <a:latin typeface="微软雅黑" pitchFamily="34" charset="-122"/>
                <a:ea typeface="微软雅黑" pitchFamily="34" charset="-122"/>
              </a:rPr>
              <a:t>Увеличение точности</a:t>
            </a:r>
            <a:endParaRPr lang="zh-TW" altLang="en-US" dirty="0">
              <a:solidFill>
                <a:srgbClr val="0042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33" name="Rectangle 2"/>
          <p:cNvSpPr>
            <a:spLocks/>
          </p:cNvSpPr>
          <p:nvPr/>
        </p:nvSpPr>
        <p:spPr bwMode="auto">
          <a:xfrm>
            <a:off x="783981" y="912814"/>
            <a:ext cx="3855426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kumimoji="0" lang="ru-RU" altLang="zh-TW" sz="2000" dirty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Сглаживание рывков</a:t>
            </a:r>
            <a:endParaRPr kumimoji="0" lang="zh-TW" altLang="en-US" sz="2000" dirty="0">
              <a:solidFill>
                <a:srgbClr val="FF3300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17434" name="Rectangle 2"/>
          <p:cNvSpPr>
            <a:spLocks/>
          </p:cNvSpPr>
          <p:nvPr/>
        </p:nvSpPr>
        <p:spPr bwMode="auto">
          <a:xfrm>
            <a:off x="2577612" y="188913"/>
            <a:ext cx="6381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CN" sz="2800" b="1" dirty="0">
                <a:latin typeface="微软雅黑" pitchFamily="34" charset="-122"/>
                <a:ea typeface="微软雅黑" pitchFamily="34" charset="-122"/>
                <a:cs typeface="Arial" charset="0"/>
              </a:rPr>
              <a:t>Точность и плавность движения</a:t>
            </a:r>
            <a:endParaRPr kumimoji="0" lang="zh-TW" altLang="en-US" sz="28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grpSp>
        <p:nvGrpSpPr>
          <p:cNvPr id="17435" name="Group 97"/>
          <p:cNvGrpSpPr>
            <a:grpSpLocks/>
          </p:cNvGrpSpPr>
          <p:nvPr/>
        </p:nvGrpSpPr>
        <p:grpSpPr bwMode="auto">
          <a:xfrm>
            <a:off x="4074709" y="3008313"/>
            <a:ext cx="3089557" cy="1575333"/>
            <a:chOff x="223" y="981"/>
            <a:chExt cx="2270" cy="1495"/>
          </a:xfrm>
        </p:grpSpPr>
        <p:grpSp>
          <p:nvGrpSpPr>
            <p:cNvPr id="17451" name="Group 98"/>
            <p:cNvGrpSpPr>
              <a:grpSpLocks/>
            </p:cNvGrpSpPr>
            <p:nvPr/>
          </p:nvGrpSpPr>
          <p:grpSpPr bwMode="auto">
            <a:xfrm rot="-1799009">
              <a:off x="249" y="1389"/>
              <a:ext cx="2244" cy="753"/>
              <a:chOff x="1746" y="1797"/>
              <a:chExt cx="2244" cy="753"/>
            </a:xfrm>
          </p:grpSpPr>
          <p:sp>
            <p:nvSpPr>
              <p:cNvPr id="17459" name="Line 99"/>
              <p:cNvSpPr>
                <a:spLocks noChangeShapeType="1"/>
              </p:cNvSpPr>
              <p:nvPr/>
            </p:nvSpPr>
            <p:spPr bwMode="auto">
              <a:xfrm flipV="1">
                <a:off x="3860" y="2024"/>
                <a:ext cx="91" cy="45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7460" name="Line 100"/>
              <p:cNvSpPr>
                <a:spLocks noChangeShapeType="1"/>
              </p:cNvSpPr>
              <p:nvPr/>
            </p:nvSpPr>
            <p:spPr bwMode="auto">
              <a:xfrm flipV="1">
                <a:off x="3243" y="2478"/>
                <a:ext cx="635" cy="4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7461" name="Line 101"/>
              <p:cNvSpPr>
                <a:spLocks noChangeShapeType="1"/>
              </p:cNvSpPr>
              <p:nvPr/>
            </p:nvSpPr>
            <p:spPr bwMode="auto">
              <a:xfrm>
                <a:off x="2290" y="1843"/>
                <a:ext cx="363" cy="136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7462" name="Line 102"/>
              <p:cNvSpPr>
                <a:spLocks noChangeShapeType="1"/>
              </p:cNvSpPr>
              <p:nvPr/>
            </p:nvSpPr>
            <p:spPr bwMode="auto">
              <a:xfrm flipV="1">
                <a:off x="1746" y="1842"/>
                <a:ext cx="499" cy="137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7463" name="Oval 103"/>
              <p:cNvSpPr>
                <a:spLocks noChangeArrowheads="1"/>
              </p:cNvSpPr>
              <p:nvPr/>
            </p:nvSpPr>
            <p:spPr bwMode="auto">
              <a:xfrm>
                <a:off x="3833" y="2432"/>
                <a:ext cx="67" cy="72"/>
              </a:xfrm>
              <a:prstGeom prst="ellips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defRPr sz="1400">
                    <a:solidFill>
                      <a:srgbClr val="0087DC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464" name="Oval 104"/>
              <p:cNvSpPr>
                <a:spLocks noChangeArrowheads="1"/>
              </p:cNvSpPr>
              <p:nvPr/>
            </p:nvSpPr>
            <p:spPr bwMode="auto">
              <a:xfrm>
                <a:off x="3923" y="1979"/>
                <a:ext cx="67" cy="72"/>
              </a:xfrm>
              <a:prstGeom prst="ellips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defRPr sz="1400">
                    <a:solidFill>
                      <a:srgbClr val="0087DC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465" name="Line 105"/>
              <p:cNvSpPr>
                <a:spLocks noChangeShapeType="1"/>
              </p:cNvSpPr>
              <p:nvPr/>
            </p:nvSpPr>
            <p:spPr bwMode="auto">
              <a:xfrm flipH="1" flipV="1">
                <a:off x="2653" y="1979"/>
                <a:ext cx="454" cy="181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7466" name="Line 106"/>
              <p:cNvSpPr>
                <a:spLocks noChangeShapeType="1"/>
              </p:cNvSpPr>
              <p:nvPr/>
            </p:nvSpPr>
            <p:spPr bwMode="auto">
              <a:xfrm>
                <a:off x="3107" y="2160"/>
                <a:ext cx="136" cy="36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7467" name="Oval 107"/>
              <p:cNvSpPr>
                <a:spLocks noChangeArrowheads="1"/>
              </p:cNvSpPr>
              <p:nvPr/>
            </p:nvSpPr>
            <p:spPr bwMode="auto">
              <a:xfrm>
                <a:off x="3198" y="2478"/>
                <a:ext cx="67" cy="72"/>
              </a:xfrm>
              <a:prstGeom prst="ellips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defRPr sz="1400">
                    <a:solidFill>
                      <a:srgbClr val="0087DC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468" name="Oval 108"/>
              <p:cNvSpPr>
                <a:spLocks noChangeArrowheads="1"/>
              </p:cNvSpPr>
              <p:nvPr/>
            </p:nvSpPr>
            <p:spPr bwMode="auto">
              <a:xfrm>
                <a:off x="3061" y="2115"/>
                <a:ext cx="67" cy="72"/>
              </a:xfrm>
              <a:prstGeom prst="ellips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defRPr sz="1400">
                    <a:solidFill>
                      <a:srgbClr val="0087DC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469" name="Oval 109"/>
              <p:cNvSpPr>
                <a:spLocks noChangeArrowheads="1"/>
              </p:cNvSpPr>
              <p:nvPr/>
            </p:nvSpPr>
            <p:spPr bwMode="auto">
              <a:xfrm>
                <a:off x="2608" y="1933"/>
                <a:ext cx="67" cy="72"/>
              </a:xfrm>
              <a:prstGeom prst="ellips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defRPr sz="1400">
                    <a:solidFill>
                      <a:srgbClr val="0087DC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470" name="Oval 110"/>
              <p:cNvSpPr>
                <a:spLocks noChangeArrowheads="1"/>
              </p:cNvSpPr>
              <p:nvPr/>
            </p:nvSpPr>
            <p:spPr bwMode="auto">
              <a:xfrm>
                <a:off x="2245" y="1797"/>
                <a:ext cx="67" cy="72"/>
              </a:xfrm>
              <a:prstGeom prst="ellips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defRPr sz="1400">
                    <a:solidFill>
                      <a:srgbClr val="0087DC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471" name="Oval 111"/>
              <p:cNvSpPr>
                <a:spLocks noChangeArrowheads="1"/>
              </p:cNvSpPr>
              <p:nvPr/>
            </p:nvSpPr>
            <p:spPr bwMode="auto">
              <a:xfrm>
                <a:off x="1746" y="1933"/>
                <a:ext cx="67" cy="72"/>
              </a:xfrm>
              <a:prstGeom prst="ellipse">
                <a:avLst/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defRPr sz="1400">
                    <a:solidFill>
                      <a:srgbClr val="0087DC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7452" name="Text Box 112"/>
            <p:cNvSpPr txBox="1">
              <a:spLocks noChangeArrowheads="1"/>
            </p:cNvSpPr>
            <p:nvPr/>
          </p:nvSpPr>
          <p:spPr bwMode="auto">
            <a:xfrm>
              <a:off x="223" y="2126"/>
              <a:ext cx="230" cy="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800" b="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</a:p>
          </p:txBody>
        </p:sp>
        <p:sp>
          <p:nvSpPr>
            <p:cNvPr id="17453" name="Text Box 113"/>
            <p:cNvSpPr txBox="1">
              <a:spLocks noChangeArrowheads="1"/>
            </p:cNvSpPr>
            <p:nvPr/>
          </p:nvSpPr>
          <p:spPr bwMode="auto">
            <a:xfrm>
              <a:off x="580" y="1810"/>
              <a:ext cx="244" cy="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800" b="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</a:p>
          </p:txBody>
        </p:sp>
        <p:sp>
          <p:nvSpPr>
            <p:cNvPr id="17454" name="Text Box 114"/>
            <p:cNvSpPr txBox="1">
              <a:spLocks noChangeArrowheads="1"/>
            </p:cNvSpPr>
            <p:nvPr/>
          </p:nvSpPr>
          <p:spPr bwMode="auto">
            <a:xfrm>
              <a:off x="957" y="1719"/>
              <a:ext cx="220" cy="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800" b="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c</a:t>
              </a:r>
            </a:p>
          </p:txBody>
        </p:sp>
        <p:sp>
          <p:nvSpPr>
            <p:cNvPr id="17455" name="Text Box 115"/>
            <p:cNvSpPr txBox="1">
              <a:spLocks noChangeArrowheads="1"/>
            </p:cNvSpPr>
            <p:nvPr/>
          </p:nvSpPr>
          <p:spPr bwMode="auto">
            <a:xfrm>
              <a:off x="1399" y="1627"/>
              <a:ext cx="244" cy="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800" b="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d</a:t>
              </a:r>
            </a:p>
          </p:txBody>
        </p:sp>
        <p:sp>
          <p:nvSpPr>
            <p:cNvPr id="17456" name="Text Box 116"/>
            <p:cNvSpPr txBox="1">
              <a:spLocks noChangeArrowheads="1"/>
            </p:cNvSpPr>
            <p:nvPr/>
          </p:nvSpPr>
          <p:spPr bwMode="auto">
            <a:xfrm>
              <a:off x="1768" y="1855"/>
              <a:ext cx="232" cy="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800" b="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e</a:t>
              </a:r>
            </a:p>
          </p:txBody>
        </p:sp>
        <p:sp>
          <p:nvSpPr>
            <p:cNvPr id="17457" name="Text Box 117"/>
            <p:cNvSpPr txBox="1">
              <a:spLocks noChangeArrowheads="1"/>
            </p:cNvSpPr>
            <p:nvPr/>
          </p:nvSpPr>
          <p:spPr bwMode="auto">
            <a:xfrm>
              <a:off x="2284" y="1537"/>
              <a:ext cx="195" cy="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800" b="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f</a:t>
              </a:r>
            </a:p>
          </p:txBody>
        </p:sp>
        <p:sp>
          <p:nvSpPr>
            <p:cNvPr id="17458" name="Text Box 118"/>
            <p:cNvSpPr txBox="1">
              <a:spLocks noChangeArrowheads="1"/>
            </p:cNvSpPr>
            <p:nvPr/>
          </p:nvSpPr>
          <p:spPr bwMode="auto">
            <a:xfrm>
              <a:off x="1994" y="981"/>
              <a:ext cx="244" cy="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800" b="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g</a:t>
              </a:r>
            </a:p>
          </p:txBody>
        </p:sp>
      </p:grpSp>
      <p:sp>
        <p:nvSpPr>
          <p:cNvPr id="17436" name="Arc 131"/>
          <p:cNvSpPr>
            <a:spLocks/>
          </p:cNvSpPr>
          <p:nvPr/>
        </p:nvSpPr>
        <p:spPr bwMode="auto">
          <a:xfrm>
            <a:off x="983274" y="4221163"/>
            <a:ext cx="199292" cy="144462"/>
          </a:xfrm>
          <a:custGeom>
            <a:avLst/>
            <a:gdLst>
              <a:gd name="T0" fmla="*/ 2147483647 w 37718"/>
              <a:gd name="T1" fmla="*/ 2147483647 h 43200"/>
              <a:gd name="T2" fmla="*/ 0 w 37718"/>
              <a:gd name="T3" fmla="*/ 2147483647 h 43200"/>
              <a:gd name="T4" fmla="*/ 2147483647 w 37718"/>
              <a:gd name="T5" fmla="*/ 2147483647 h 43200"/>
              <a:gd name="T6" fmla="*/ 0 60000 65536"/>
              <a:gd name="T7" fmla="*/ 0 60000 65536"/>
              <a:gd name="T8" fmla="*/ 0 60000 65536"/>
              <a:gd name="T9" fmla="*/ 0 w 37718"/>
              <a:gd name="T10" fmla="*/ 0 h 43200"/>
              <a:gd name="T11" fmla="*/ 37718 w 37718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7718" h="43200" fill="none" extrusionOk="0">
                <a:moveTo>
                  <a:pt x="464" y="6716"/>
                </a:moveTo>
                <a:cubicBezTo>
                  <a:pt x="4541" y="2427"/>
                  <a:pt x="10200" y="-1"/>
                  <a:pt x="16118" y="0"/>
                </a:cubicBezTo>
                <a:cubicBezTo>
                  <a:pt x="28047" y="0"/>
                  <a:pt x="37718" y="9670"/>
                  <a:pt x="37718" y="21600"/>
                </a:cubicBezTo>
                <a:cubicBezTo>
                  <a:pt x="37718" y="33529"/>
                  <a:pt x="28047" y="43200"/>
                  <a:pt x="16118" y="43200"/>
                </a:cubicBezTo>
                <a:cubicBezTo>
                  <a:pt x="9962" y="43200"/>
                  <a:pt x="4098" y="40573"/>
                  <a:pt x="0" y="35979"/>
                </a:cubicBezTo>
              </a:path>
              <a:path w="37718" h="43200" stroke="0" extrusionOk="0">
                <a:moveTo>
                  <a:pt x="464" y="6716"/>
                </a:moveTo>
                <a:cubicBezTo>
                  <a:pt x="4541" y="2427"/>
                  <a:pt x="10200" y="-1"/>
                  <a:pt x="16118" y="0"/>
                </a:cubicBezTo>
                <a:cubicBezTo>
                  <a:pt x="28047" y="0"/>
                  <a:pt x="37718" y="9670"/>
                  <a:pt x="37718" y="21600"/>
                </a:cubicBezTo>
                <a:cubicBezTo>
                  <a:pt x="37718" y="33529"/>
                  <a:pt x="28047" y="43200"/>
                  <a:pt x="16118" y="43200"/>
                </a:cubicBezTo>
                <a:cubicBezTo>
                  <a:pt x="9962" y="43200"/>
                  <a:pt x="4098" y="40573"/>
                  <a:pt x="0" y="35979"/>
                </a:cubicBezTo>
                <a:lnTo>
                  <a:pt x="16118" y="21600"/>
                </a:lnTo>
                <a:lnTo>
                  <a:pt x="464" y="6716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 dirty="0"/>
          </a:p>
        </p:txBody>
      </p:sp>
      <p:grpSp>
        <p:nvGrpSpPr>
          <p:cNvPr id="17437" name="Group 125"/>
          <p:cNvGrpSpPr>
            <a:grpSpLocks/>
          </p:cNvGrpSpPr>
          <p:nvPr/>
        </p:nvGrpSpPr>
        <p:grpSpPr bwMode="auto">
          <a:xfrm>
            <a:off x="983274" y="3770314"/>
            <a:ext cx="208085" cy="522287"/>
            <a:chOff x="1940" y="2024"/>
            <a:chExt cx="147" cy="441"/>
          </a:xfrm>
        </p:grpSpPr>
        <p:sp>
          <p:nvSpPr>
            <p:cNvPr id="17446" name="Line 126"/>
            <p:cNvSpPr>
              <a:spLocks noChangeShapeType="1"/>
            </p:cNvSpPr>
            <p:nvPr/>
          </p:nvSpPr>
          <p:spPr bwMode="auto">
            <a:xfrm>
              <a:off x="1940" y="2076"/>
              <a:ext cx="0" cy="182"/>
            </a:xfrm>
            <a:prstGeom prst="line">
              <a:avLst/>
            </a:prstGeom>
            <a:noFill/>
            <a:ln w="9525">
              <a:solidFill>
                <a:srgbClr val="00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447" name="Line 127"/>
            <p:cNvSpPr>
              <a:spLocks noChangeShapeType="1"/>
            </p:cNvSpPr>
            <p:nvPr/>
          </p:nvSpPr>
          <p:spPr bwMode="auto">
            <a:xfrm>
              <a:off x="1940" y="2258"/>
              <a:ext cx="147" cy="0"/>
            </a:xfrm>
            <a:prstGeom prst="line">
              <a:avLst/>
            </a:prstGeom>
            <a:noFill/>
            <a:ln w="9525">
              <a:solidFill>
                <a:srgbClr val="00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448" name="Line 128"/>
            <p:cNvSpPr>
              <a:spLocks noChangeShapeType="1"/>
            </p:cNvSpPr>
            <p:nvPr/>
          </p:nvSpPr>
          <p:spPr bwMode="auto">
            <a:xfrm flipV="1">
              <a:off x="2087" y="2076"/>
              <a:ext cx="0" cy="182"/>
            </a:xfrm>
            <a:prstGeom prst="line">
              <a:avLst/>
            </a:prstGeom>
            <a:noFill/>
            <a:ln w="9525">
              <a:solidFill>
                <a:srgbClr val="00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449" name="Freeform 129"/>
            <p:cNvSpPr>
              <a:spLocks/>
            </p:cNvSpPr>
            <p:nvPr/>
          </p:nvSpPr>
          <p:spPr bwMode="auto">
            <a:xfrm>
              <a:off x="1940" y="2024"/>
              <a:ext cx="147" cy="78"/>
            </a:xfrm>
            <a:custGeom>
              <a:avLst/>
              <a:gdLst>
                <a:gd name="T0" fmla="*/ 0 w 642"/>
                <a:gd name="T1" fmla="*/ 1 h 136"/>
                <a:gd name="T2" fmla="*/ 0 w 642"/>
                <a:gd name="T3" fmla="*/ 1 h 136"/>
                <a:gd name="T4" fmla="*/ 0 w 642"/>
                <a:gd name="T5" fmla="*/ 1 h 136"/>
                <a:gd name="T6" fmla="*/ 0 w 642"/>
                <a:gd name="T7" fmla="*/ 1 h 136"/>
                <a:gd name="T8" fmla="*/ 0 w 642"/>
                <a:gd name="T9" fmla="*/ 1 h 136"/>
                <a:gd name="T10" fmla="*/ 0 w 642"/>
                <a:gd name="T11" fmla="*/ 0 h 136"/>
                <a:gd name="T12" fmla="*/ 0 w 642"/>
                <a:gd name="T13" fmla="*/ 1 h 1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2"/>
                <a:gd name="T22" fmla="*/ 0 h 136"/>
                <a:gd name="T23" fmla="*/ 642 w 642"/>
                <a:gd name="T24" fmla="*/ 136 h 1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2" h="136">
                  <a:moveTo>
                    <a:pt x="0" y="90"/>
                  </a:moveTo>
                  <a:cubicBezTo>
                    <a:pt x="45" y="67"/>
                    <a:pt x="91" y="45"/>
                    <a:pt x="136" y="45"/>
                  </a:cubicBezTo>
                  <a:cubicBezTo>
                    <a:pt x="181" y="45"/>
                    <a:pt x="227" y="75"/>
                    <a:pt x="272" y="90"/>
                  </a:cubicBezTo>
                  <a:cubicBezTo>
                    <a:pt x="317" y="105"/>
                    <a:pt x="348" y="136"/>
                    <a:pt x="408" y="136"/>
                  </a:cubicBezTo>
                  <a:cubicBezTo>
                    <a:pt x="468" y="136"/>
                    <a:pt x="628" y="113"/>
                    <a:pt x="635" y="90"/>
                  </a:cubicBezTo>
                  <a:cubicBezTo>
                    <a:pt x="642" y="67"/>
                    <a:pt x="513" y="0"/>
                    <a:pt x="453" y="0"/>
                  </a:cubicBezTo>
                  <a:cubicBezTo>
                    <a:pt x="393" y="0"/>
                    <a:pt x="317" y="75"/>
                    <a:pt x="272" y="90"/>
                  </a:cubicBezTo>
                </a:path>
              </a:pathLst>
            </a:custGeom>
            <a:noFill/>
            <a:ln w="9525">
              <a:solidFill>
                <a:srgbClr val="00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450" name="Rectangle 130"/>
            <p:cNvSpPr>
              <a:spLocks noChangeArrowheads="1"/>
            </p:cNvSpPr>
            <p:nvPr/>
          </p:nvSpPr>
          <p:spPr bwMode="auto">
            <a:xfrm>
              <a:off x="1982" y="2258"/>
              <a:ext cx="63" cy="20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7438" name="Arc 132"/>
          <p:cNvSpPr>
            <a:spLocks/>
          </p:cNvSpPr>
          <p:nvPr/>
        </p:nvSpPr>
        <p:spPr bwMode="auto">
          <a:xfrm>
            <a:off x="5767754" y="3429001"/>
            <a:ext cx="199292" cy="144463"/>
          </a:xfrm>
          <a:custGeom>
            <a:avLst/>
            <a:gdLst>
              <a:gd name="T0" fmla="*/ 2147483647 w 37718"/>
              <a:gd name="T1" fmla="*/ 2147483647 h 43200"/>
              <a:gd name="T2" fmla="*/ 0 w 37718"/>
              <a:gd name="T3" fmla="*/ 2147483647 h 43200"/>
              <a:gd name="T4" fmla="*/ 2147483647 w 37718"/>
              <a:gd name="T5" fmla="*/ 2147483647 h 43200"/>
              <a:gd name="T6" fmla="*/ 0 60000 65536"/>
              <a:gd name="T7" fmla="*/ 0 60000 65536"/>
              <a:gd name="T8" fmla="*/ 0 60000 65536"/>
              <a:gd name="T9" fmla="*/ 0 w 37718"/>
              <a:gd name="T10" fmla="*/ 0 h 43200"/>
              <a:gd name="T11" fmla="*/ 37718 w 37718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7718" h="43200" fill="none" extrusionOk="0">
                <a:moveTo>
                  <a:pt x="464" y="6716"/>
                </a:moveTo>
                <a:cubicBezTo>
                  <a:pt x="4541" y="2427"/>
                  <a:pt x="10200" y="-1"/>
                  <a:pt x="16118" y="0"/>
                </a:cubicBezTo>
                <a:cubicBezTo>
                  <a:pt x="28047" y="0"/>
                  <a:pt x="37718" y="9670"/>
                  <a:pt x="37718" y="21600"/>
                </a:cubicBezTo>
                <a:cubicBezTo>
                  <a:pt x="37718" y="33529"/>
                  <a:pt x="28047" y="43200"/>
                  <a:pt x="16118" y="43200"/>
                </a:cubicBezTo>
                <a:cubicBezTo>
                  <a:pt x="9962" y="43200"/>
                  <a:pt x="4098" y="40573"/>
                  <a:pt x="0" y="35979"/>
                </a:cubicBezTo>
              </a:path>
              <a:path w="37718" h="43200" stroke="0" extrusionOk="0">
                <a:moveTo>
                  <a:pt x="464" y="6716"/>
                </a:moveTo>
                <a:cubicBezTo>
                  <a:pt x="4541" y="2427"/>
                  <a:pt x="10200" y="-1"/>
                  <a:pt x="16118" y="0"/>
                </a:cubicBezTo>
                <a:cubicBezTo>
                  <a:pt x="28047" y="0"/>
                  <a:pt x="37718" y="9670"/>
                  <a:pt x="37718" y="21600"/>
                </a:cubicBezTo>
                <a:cubicBezTo>
                  <a:pt x="37718" y="33529"/>
                  <a:pt x="28047" y="43200"/>
                  <a:pt x="16118" y="43200"/>
                </a:cubicBezTo>
                <a:cubicBezTo>
                  <a:pt x="9962" y="43200"/>
                  <a:pt x="4098" y="40573"/>
                  <a:pt x="0" y="35979"/>
                </a:cubicBezTo>
                <a:lnTo>
                  <a:pt x="16118" y="21600"/>
                </a:lnTo>
                <a:lnTo>
                  <a:pt x="464" y="6716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 dirty="0"/>
          </a:p>
        </p:txBody>
      </p:sp>
      <p:grpSp>
        <p:nvGrpSpPr>
          <p:cNvPr id="17439" name="Group 119"/>
          <p:cNvGrpSpPr>
            <a:grpSpLocks/>
          </p:cNvGrpSpPr>
          <p:nvPr/>
        </p:nvGrpSpPr>
        <p:grpSpPr bwMode="auto">
          <a:xfrm>
            <a:off x="5767754" y="2997200"/>
            <a:ext cx="208085" cy="522288"/>
            <a:chOff x="1940" y="2024"/>
            <a:chExt cx="147" cy="441"/>
          </a:xfrm>
        </p:grpSpPr>
        <p:sp>
          <p:nvSpPr>
            <p:cNvPr id="17441" name="Line 120"/>
            <p:cNvSpPr>
              <a:spLocks noChangeShapeType="1"/>
            </p:cNvSpPr>
            <p:nvPr/>
          </p:nvSpPr>
          <p:spPr bwMode="auto">
            <a:xfrm>
              <a:off x="1940" y="2076"/>
              <a:ext cx="0" cy="182"/>
            </a:xfrm>
            <a:prstGeom prst="line">
              <a:avLst/>
            </a:prstGeom>
            <a:noFill/>
            <a:ln w="9525">
              <a:solidFill>
                <a:srgbClr val="00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442" name="Line 121"/>
            <p:cNvSpPr>
              <a:spLocks noChangeShapeType="1"/>
            </p:cNvSpPr>
            <p:nvPr/>
          </p:nvSpPr>
          <p:spPr bwMode="auto">
            <a:xfrm>
              <a:off x="1940" y="2258"/>
              <a:ext cx="147" cy="0"/>
            </a:xfrm>
            <a:prstGeom prst="line">
              <a:avLst/>
            </a:prstGeom>
            <a:noFill/>
            <a:ln w="9525">
              <a:solidFill>
                <a:srgbClr val="00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443" name="Line 122"/>
            <p:cNvSpPr>
              <a:spLocks noChangeShapeType="1"/>
            </p:cNvSpPr>
            <p:nvPr/>
          </p:nvSpPr>
          <p:spPr bwMode="auto">
            <a:xfrm flipV="1">
              <a:off x="2087" y="2076"/>
              <a:ext cx="0" cy="182"/>
            </a:xfrm>
            <a:prstGeom prst="line">
              <a:avLst/>
            </a:prstGeom>
            <a:noFill/>
            <a:ln w="9525">
              <a:solidFill>
                <a:srgbClr val="00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444" name="Freeform 123"/>
            <p:cNvSpPr>
              <a:spLocks/>
            </p:cNvSpPr>
            <p:nvPr/>
          </p:nvSpPr>
          <p:spPr bwMode="auto">
            <a:xfrm>
              <a:off x="1940" y="2024"/>
              <a:ext cx="147" cy="78"/>
            </a:xfrm>
            <a:custGeom>
              <a:avLst/>
              <a:gdLst>
                <a:gd name="T0" fmla="*/ 0 w 642"/>
                <a:gd name="T1" fmla="*/ 1 h 136"/>
                <a:gd name="T2" fmla="*/ 0 w 642"/>
                <a:gd name="T3" fmla="*/ 1 h 136"/>
                <a:gd name="T4" fmla="*/ 0 w 642"/>
                <a:gd name="T5" fmla="*/ 1 h 136"/>
                <a:gd name="T6" fmla="*/ 0 w 642"/>
                <a:gd name="T7" fmla="*/ 1 h 136"/>
                <a:gd name="T8" fmla="*/ 0 w 642"/>
                <a:gd name="T9" fmla="*/ 1 h 136"/>
                <a:gd name="T10" fmla="*/ 0 w 642"/>
                <a:gd name="T11" fmla="*/ 0 h 136"/>
                <a:gd name="T12" fmla="*/ 0 w 642"/>
                <a:gd name="T13" fmla="*/ 1 h 1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2"/>
                <a:gd name="T22" fmla="*/ 0 h 136"/>
                <a:gd name="T23" fmla="*/ 642 w 642"/>
                <a:gd name="T24" fmla="*/ 136 h 1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2" h="136">
                  <a:moveTo>
                    <a:pt x="0" y="90"/>
                  </a:moveTo>
                  <a:cubicBezTo>
                    <a:pt x="45" y="67"/>
                    <a:pt x="91" y="45"/>
                    <a:pt x="136" y="45"/>
                  </a:cubicBezTo>
                  <a:cubicBezTo>
                    <a:pt x="181" y="45"/>
                    <a:pt x="227" y="75"/>
                    <a:pt x="272" y="90"/>
                  </a:cubicBezTo>
                  <a:cubicBezTo>
                    <a:pt x="317" y="105"/>
                    <a:pt x="348" y="136"/>
                    <a:pt x="408" y="136"/>
                  </a:cubicBezTo>
                  <a:cubicBezTo>
                    <a:pt x="468" y="136"/>
                    <a:pt x="628" y="113"/>
                    <a:pt x="635" y="90"/>
                  </a:cubicBezTo>
                  <a:cubicBezTo>
                    <a:pt x="642" y="67"/>
                    <a:pt x="513" y="0"/>
                    <a:pt x="453" y="0"/>
                  </a:cubicBezTo>
                  <a:cubicBezTo>
                    <a:pt x="393" y="0"/>
                    <a:pt x="317" y="75"/>
                    <a:pt x="272" y="90"/>
                  </a:cubicBezTo>
                </a:path>
              </a:pathLst>
            </a:custGeom>
            <a:noFill/>
            <a:ln w="9525">
              <a:solidFill>
                <a:srgbClr val="00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7445" name="Rectangle 124"/>
            <p:cNvSpPr>
              <a:spLocks noChangeArrowheads="1"/>
            </p:cNvSpPr>
            <p:nvPr/>
          </p:nvSpPr>
          <p:spPr bwMode="auto">
            <a:xfrm>
              <a:off x="1982" y="2258"/>
              <a:ext cx="63" cy="20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7440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DA7188A-CE76-4165-BC6C-390A9C56C74E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31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0" name="Oval 28"/>
          <p:cNvSpPr>
            <a:spLocks noChangeArrowheads="1"/>
          </p:cNvSpPr>
          <p:nvPr/>
        </p:nvSpPr>
        <p:spPr bwMode="auto">
          <a:xfrm>
            <a:off x="1259632" y="4436666"/>
            <a:ext cx="145073" cy="144462"/>
          </a:xfrm>
          <a:prstGeom prst="ellipse">
            <a:avLst/>
          </a:prstGeom>
          <a:solidFill>
            <a:srgbClr val="99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1811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9000" decel="41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59259E-6 C 0.01684 -0.00047 0.07274 -0.00116 0.09184 -0.00278 C 0.11285 -0.00533 0.11528 -0.00556 0.12604 -0.01528 C 0.13681 -0.025 0.15278 -0.0456 0.15642 -0.06158 C 0.15521 -0.09815 0.15469 -0.09815 0.14809 -0.11158 C 0.14149 -0.125 0.12691 -0.13635 0.11684 -0.14213 C 0.10677 -0.14792 0.09757 -0.14398 0.08767 -0.1463 C 0.07587 -0.14977 0.06372 -0.14722 0.05434 -0.15324 C 0.04497 -0.15926 0.03524 -0.17662 0.03142 -0.18241 C 0.02552 -0.19167 0.02118 -0.20116 0.01892 -0.2088 C 0.01823 -0.2125 0.01788 -0.22847 0.01788 -0.22824 C 0.01927 -0.23542 0.02274 -0.24514 0.02587 -0.25185 C 0.02899 -0.25857 0.03281 -0.26366 0.03646 -0.26806 C 0.03906 -0.27315 0.0434 -0.2757 0.04792 -0.27778 C 0.05208 -0.28611 0.05955 -0.28843 0.06667 -0.29028 C 0.17569 -0.28889 0.13403 -0.28889 0.19167 -0.28889 " pathEditMode="relative" rAng="0" ptsTypes="ffsfssfsfffaffff">
                                      <p:cBhvr>
                                        <p:cTn id="6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-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1"/>
          <p:cNvGrpSpPr>
            <a:grpSpLocks/>
          </p:cNvGrpSpPr>
          <p:nvPr/>
        </p:nvGrpSpPr>
        <p:grpSpPr bwMode="auto">
          <a:xfrm>
            <a:off x="395655" y="2852739"/>
            <a:ext cx="4897315" cy="1800225"/>
            <a:chOff x="567" y="2523"/>
            <a:chExt cx="4400" cy="1379"/>
          </a:xfrm>
        </p:grpSpPr>
        <p:sp>
          <p:nvSpPr>
            <p:cNvPr id="18473" name="Line 22"/>
            <p:cNvSpPr>
              <a:spLocks noChangeShapeType="1"/>
            </p:cNvSpPr>
            <p:nvPr/>
          </p:nvSpPr>
          <p:spPr bwMode="auto">
            <a:xfrm>
              <a:off x="657" y="2795"/>
              <a:ext cx="431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grpSp>
          <p:nvGrpSpPr>
            <p:cNvPr id="18474" name="Group 23"/>
            <p:cNvGrpSpPr>
              <a:grpSpLocks/>
            </p:cNvGrpSpPr>
            <p:nvPr/>
          </p:nvGrpSpPr>
          <p:grpSpPr bwMode="auto">
            <a:xfrm flipH="1">
              <a:off x="1792" y="2523"/>
              <a:ext cx="299" cy="252"/>
              <a:chOff x="1791" y="2795"/>
              <a:chExt cx="544" cy="817"/>
            </a:xfrm>
          </p:grpSpPr>
          <p:sp>
            <p:nvSpPr>
              <p:cNvPr id="18552" name="Freeform 24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8553" name="AutoShape 25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75" name="Group 26"/>
            <p:cNvGrpSpPr>
              <a:grpSpLocks/>
            </p:cNvGrpSpPr>
            <p:nvPr/>
          </p:nvGrpSpPr>
          <p:grpSpPr bwMode="auto">
            <a:xfrm>
              <a:off x="2087" y="2523"/>
              <a:ext cx="299" cy="252"/>
              <a:chOff x="1791" y="2795"/>
              <a:chExt cx="544" cy="817"/>
            </a:xfrm>
          </p:grpSpPr>
          <p:sp>
            <p:nvSpPr>
              <p:cNvPr id="18550" name="Freeform 27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8551" name="AutoShape 28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18476" name="Line 29"/>
            <p:cNvSpPr>
              <a:spLocks noChangeShapeType="1"/>
            </p:cNvSpPr>
            <p:nvPr/>
          </p:nvSpPr>
          <p:spPr bwMode="auto">
            <a:xfrm>
              <a:off x="1746" y="3158"/>
              <a:ext cx="300" cy="0"/>
            </a:xfrm>
            <a:prstGeom prst="line">
              <a:avLst/>
            </a:prstGeom>
            <a:noFill/>
            <a:ln w="31750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grpSp>
          <p:nvGrpSpPr>
            <p:cNvPr id="18477" name="Group 30"/>
            <p:cNvGrpSpPr>
              <a:grpSpLocks/>
            </p:cNvGrpSpPr>
            <p:nvPr/>
          </p:nvGrpSpPr>
          <p:grpSpPr bwMode="auto">
            <a:xfrm flipH="1">
              <a:off x="2358" y="2523"/>
              <a:ext cx="299" cy="252"/>
              <a:chOff x="1791" y="2795"/>
              <a:chExt cx="544" cy="817"/>
            </a:xfrm>
          </p:grpSpPr>
          <p:sp>
            <p:nvSpPr>
              <p:cNvPr id="18548" name="Freeform 31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8549" name="AutoShape 32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78" name="Group 33"/>
            <p:cNvGrpSpPr>
              <a:grpSpLocks/>
            </p:cNvGrpSpPr>
            <p:nvPr/>
          </p:nvGrpSpPr>
          <p:grpSpPr bwMode="auto">
            <a:xfrm>
              <a:off x="2653" y="2523"/>
              <a:ext cx="299" cy="252"/>
              <a:chOff x="1791" y="2795"/>
              <a:chExt cx="544" cy="817"/>
            </a:xfrm>
          </p:grpSpPr>
          <p:sp>
            <p:nvSpPr>
              <p:cNvPr id="18546" name="Freeform 34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8547" name="AutoShape 35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79" name="Group 36"/>
            <p:cNvGrpSpPr>
              <a:grpSpLocks/>
            </p:cNvGrpSpPr>
            <p:nvPr/>
          </p:nvGrpSpPr>
          <p:grpSpPr bwMode="auto">
            <a:xfrm flipH="1">
              <a:off x="636" y="2523"/>
              <a:ext cx="299" cy="252"/>
              <a:chOff x="1791" y="2795"/>
              <a:chExt cx="544" cy="817"/>
            </a:xfrm>
          </p:grpSpPr>
          <p:sp>
            <p:nvSpPr>
              <p:cNvPr id="18544" name="Freeform 37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8545" name="AutoShape 38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80" name="Group 39"/>
            <p:cNvGrpSpPr>
              <a:grpSpLocks/>
            </p:cNvGrpSpPr>
            <p:nvPr/>
          </p:nvGrpSpPr>
          <p:grpSpPr bwMode="auto">
            <a:xfrm>
              <a:off x="931" y="2523"/>
              <a:ext cx="299" cy="252"/>
              <a:chOff x="1791" y="2795"/>
              <a:chExt cx="544" cy="817"/>
            </a:xfrm>
          </p:grpSpPr>
          <p:sp>
            <p:nvSpPr>
              <p:cNvPr id="18542" name="Freeform 40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8543" name="AutoShape 41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81" name="Group 42"/>
            <p:cNvGrpSpPr>
              <a:grpSpLocks/>
            </p:cNvGrpSpPr>
            <p:nvPr/>
          </p:nvGrpSpPr>
          <p:grpSpPr bwMode="auto">
            <a:xfrm flipH="1">
              <a:off x="1202" y="2523"/>
              <a:ext cx="299" cy="252"/>
              <a:chOff x="1791" y="2795"/>
              <a:chExt cx="544" cy="817"/>
            </a:xfrm>
          </p:grpSpPr>
          <p:sp>
            <p:nvSpPr>
              <p:cNvPr id="18540" name="Freeform 43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8541" name="AutoShape 44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82" name="Group 45"/>
            <p:cNvGrpSpPr>
              <a:grpSpLocks/>
            </p:cNvGrpSpPr>
            <p:nvPr/>
          </p:nvGrpSpPr>
          <p:grpSpPr bwMode="auto">
            <a:xfrm>
              <a:off x="1497" y="2523"/>
              <a:ext cx="299" cy="252"/>
              <a:chOff x="1791" y="2795"/>
              <a:chExt cx="544" cy="817"/>
            </a:xfrm>
          </p:grpSpPr>
          <p:sp>
            <p:nvSpPr>
              <p:cNvPr id="18538" name="Freeform 46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8539" name="AutoShape 47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83" name="Group 48"/>
            <p:cNvGrpSpPr>
              <a:grpSpLocks/>
            </p:cNvGrpSpPr>
            <p:nvPr/>
          </p:nvGrpSpPr>
          <p:grpSpPr bwMode="auto">
            <a:xfrm flipH="1">
              <a:off x="2949" y="2523"/>
              <a:ext cx="299" cy="252"/>
              <a:chOff x="1791" y="2795"/>
              <a:chExt cx="544" cy="817"/>
            </a:xfrm>
          </p:grpSpPr>
          <p:sp>
            <p:nvSpPr>
              <p:cNvPr id="18536" name="Freeform 49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8537" name="AutoShape 50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84" name="Group 51"/>
            <p:cNvGrpSpPr>
              <a:grpSpLocks/>
            </p:cNvGrpSpPr>
            <p:nvPr/>
          </p:nvGrpSpPr>
          <p:grpSpPr bwMode="auto">
            <a:xfrm>
              <a:off x="3244" y="2523"/>
              <a:ext cx="299" cy="252"/>
              <a:chOff x="1791" y="2795"/>
              <a:chExt cx="544" cy="817"/>
            </a:xfrm>
          </p:grpSpPr>
          <p:sp>
            <p:nvSpPr>
              <p:cNvPr id="18534" name="Freeform 52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8535" name="AutoShape 53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85" name="Group 54"/>
            <p:cNvGrpSpPr>
              <a:grpSpLocks/>
            </p:cNvGrpSpPr>
            <p:nvPr/>
          </p:nvGrpSpPr>
          <p:grpSpPr bwMode="auto">
            <a:xfrm flipH="1">
              <a:off x="3515" y="2523"/>
              <a:ext cx="299" cy="252"/>
              <a:chOff x="1791" y="2795"/>
              <a:chExt cx="544" cy="817"/>
            </a:xfrm>
          </p:grpSpPr>
          <p:sp>
            <p:nvSpPr>
              <p:cNvPr id="18532" name="Freeform 55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8533" name="AutoShape 56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86" name="Group 57"/>
            <p:cNvGrpSpPr>
              <a:grpSpLocks/>
            </p:cNvGrpSpPr>
            <p:nvPr/>
          </p:nvGrpSpPr>
          <p:grpSpPr bwMode="auto">
            <a:xfrm>
              <a:off x="3810" y="2523"/>
              <a:ext cx="299" cy="252"/>
              <a:chOff x="1791" y="2795"/>
              <a:chExt cx="544" cy="817"/>
            </a:xfrm>
          </p:grpSpPr>
          <p:sp>
            <p:nvSpPr>
              <p:cNvPr id="18530" name="Freeform 58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8531" name="AutoShape 59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87" name="Group 60"/>
            <p:cNvGrpSpPr>
              <a:grpSpLocks/>
            </p:cNvGrpSpPr>
            <p:nvPr/>
          </p:nvGrpSpPr>
          <p:grpSpPr bwMode="auto">
            <a:xfrm flipH="1">
              <a:off x="4082" y="2523"/>
              <a:ext cx="299" cy="252"/>
              <a:chOff x="1791" y="2795"/>
              <a:chExt cx="544" cy="817"/>
            </a:xfrm>
          </p:grpSpPr>
          <p:sp>
            <p:nvSpPr>
              <p:cNvPr id="18528" name="Freeform 61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8529" name="AutoShape 62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88" name="Group 63"/>
            <p:cNvGrpSpPr>
              <a:grpSpLocks/>
            </p:cNvGrpSpPr>
            <p:nvPr/>
          </p:nvGrpSpPr>
          <p:grpSpPr bwMode="auto">
            <a:xfrm>
              <a:off x="4377" y="2523"/>
              <a:ext cx="299" cy="252"/>
              <a:chOff x="1791" y="2795"/>
              <a:chExt cx="544" cy="817"/>
            </a:xfrm>
          </p:grpSpPr>
          <p:sp>
            <p:nvSpPr>
              <p:cNvPr id="18526" name="Freeform 64"/>
              <p:cNvSpPr>
                <a:spLocks/>
              </p:cNvSpPr>
              <p:nvPr/>
            </p:nvSpPr>
            <p:spPr bwMode="auto">
              <a:xfrm flipH="1">
                <a:off x="1791" y="2795"/>
                <a:ext cx="409" cy="726"/>
              </a:xfrm>
              <a:custGeom>
                <a:avLst/>
                <a:gdLst>
                  <a:gd name="T0" fmla="*/ 0 w 1044"/>
                  <a:gd name="T1" fmla="*/ 6 h 1089"/>
                  <a:gd name="T2" fmla="*/ 0 w 1044"/>
                  <a:gd name="T3" fmla="*/ 3 h 1089"/>
                  <a:gd name="T4" fmla="*/ 0 w 1044"/>
                  <a:gd name="T5" fmla="*/ 1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cxnSp>
            <p:nvCxnSpPr>
              <p:cNvPr id="18527" name="AutoShape 65"/>
              <p:cNvCxnSpPr>
                <a:cxnSpLocks noChangeShapeType="1"/>
              </p:cNvCxnSpPr>
              <p:nvPr/>
            </p:nvCxnSpPr>
            <p:spPr bwMode="auto">
              <a:xfrm rot="16200000" flipH="1">
                <a:off x="2222" y="3499"/>
                <a:ext cx="91" cy="135"/>
              </a:xfrm>
              <a:prstGeom prst="curvedConnector2">
                <a:avLst/>
              </a:pr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89" name="Group 66"/>
            <p:cNvGrpSpPr>
              <a:grpSpLocks/>
            </p:cNvGrpSpPr>
            <p:nvPr/>
          </p:nvGrpSpPr>
          <p:grpSpPr bwMode="auto">
            <a:xfrm>
              <a:off x="612" y="3158"/>
              <a:ext cx="548" cy="699"/>
              <a:chOff x="340" y="2523"/>
              <a:chExt cx="1499" cy="1501"/>
            </a:xfrm>
          </p:grpSpPr>
          <p:sp>
            <p:nvSpPr>
              <p:cNvPr id="18524" name="Freeform 67"/>
              <p:cNvSpPr>
                <a:spLocks/>
              </p:cNvSpPr>
              <p:nvPr/>
            </p:nvSpPr>
            <p:spPr bwMode="auto">
              <a:xfrm>
                <a:off x="1020" y="2523"/>
                <a:ext cx="819" cy="816"/>
              </a:xfrm>
              <a:custGeom>
                <a:avLst/>
                <a:gdLst>
                  <a:gd name="T0" fmla="*/ 0 w 1044"/>
                  <a:gd name="T1" fmla="*/ 25 h 1089"/>
                  <a:gd name="T2" fmla="*/ 12 w 1044"/>
                  <a:gd name="T3" fmla="*/ 13 h 1089"/>
                  <a:gd name="T4" fmla="*/ 24 w 1044"/>
                  <a:gd name="T5" fmla="*/ 2 h 1089"/>
                  <a:gd name="T6" fmla="*/ 45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8525" name="Freeform 68"/>
              <p:cNvSpPr>
                <a:spLocks/>
              </p:cNvSpPr>
              <p:nvPr/>
            </p:nvSpPr>
            <p:spPr bwMode="auto">
              <a:xfrm rot="10800000">
                <a:off x="340" y="3339"/>
                <a:ext cx="680" cy="685"/>
              </a:xfrm>
              <a:custGeom>
                <a:avLst/>
                <a:gdLst>
                  <a:gd name="T0" fmla="*/ 0 w 1044"/>
                  <a:gd name="T1" fmla="*/ 3 h 1089"/>
                  <a:gd name="T2" fmla="*/ 1 w 1044"/>
                  <a:gd name="T3" fmla="*/ 1 h 1089"/>
                  <a:gd name="T4" fmla="*/ 2 w 1044"/>
                  <a:gd name="T5" fmla="*/ 1 h 1089"/>
                  <a:gd name="T6" fmla="*/ 4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</p:grpSp>
        <p:grpSp>
          <p:nvGrpSpPr>
            <p:cNvPr id="18490" name="Group 69"/>
            <p:cNvGrpSpPr>
              <a:grpSpLocks/>
            </p:cNvGrpSpPr>
            <p:nvPr/>
          </p:nvGrpSpPr>
          <p:grpSpPr bwMode="auto">
            <a:xfrm flipH="1">
              <a:off x="1128" y="3158"/>
              <a:ext cx="316" cy="523"/>
              <a:chOff x="340" y="2523"/>
              <a:chExt cx="1499" cy="1501"/>
            </a:xfrm>
          </p:grpSpPr>
          <p:sp>
            <p:nvSpPr>
              <p:cNvPr id="18522" name="Freeform 70"/>
              <p:cNvSpPr>
                <a:spLocks/>
              </p:cNvSpPr>
              <p:nvPr/>
            </p:nvSpPr>
            <p:spPr bwMode="auto">
              <a:xfrm>
                <a:off x="1020" y="2523"/>
                <a:ext cx="819" cy="816"/>
              </a:xfrm>
              <a:custGeom>
                <a:avLst/>
                <a:gdLst>
                  <a:gd name="T0" fmla="*/ 0 w 1044"/>
                  <a:gd name="T1" fmla="*/ 25 h 1089"/>
                  <a:gd name="T2" fmla="*/ 12 w 1044"/>
                  <a:gd name="T3" fmla="*/ 13 h 1089"/>
                  <a:gd name="T4" fmla="*/ 24 w 1044"/>
                  <a:gd name="T5" fmla="*/ 2 h 1089"/>
                  <a:gd name="T6" fmla="*/ 45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8523" name="Freeform 71"/>
              <p:cNvSpPr>
                <a:spLocks/>
              </p:cNvSpPr>
              <p:nvPr/>
            </p:nvSpPr>
            <p:spPr bwMode="auto">
              <a:xfrm rot="10800000">
                <a:off x="340" y="3339"/>
                <a:ext cx="680" cy="685"/>
              </a:xfrm>
              <a:custGeom>
                <a:avLst/>
                <a:gdLst>
                  <a:gd name="T0" fmla="*/ 0 w 1044"/>
                  <a:gd name="T1" fmla="*/ 3 h 1089"/>
                  <a:gd name="T2" fmla="*/ 1 w 1044"/>
                  <a:gd name="T3" fmla="*/ 1 h 1089"/>
                  <a:gd name="T4" fmla="*/ 2 w 1044"/>
                  <a:gd name="T5" fmla="*/ 1 h 1089"/>
                  <a:gd name="T6" fmla="*/ 4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</p:grpSp>
        <p:grpSp>
          <p:nvGrpSpPr>
            <p:cNvPr id="18491" name="Group 72"/>
            <p:cNvGrpSpPr>
              <a:grpSpLocks/>
            </p:cNvGrpSpPr>
            <p:nvPr/>
          </p:nvGrpSpPr>
          <p:grpSpPr bwMode="auto">
            <a:xfrm flipH="1">
              <a:off x="2018" y="3158"/>
              <a:ext cx="315" cy="523"/>
              <a:chOff x="340" y="2523"/>
              <a:chExt cx="1499" cy="1501"/>
            </a:xfrm>
          </p:grpSpPr>
          <p:sp>
            <p:nvSpPr>
              <p:cNvPr id="18520" name="Freeform 73"/>
              <p:cNvSpPr>
                <a:spLocks/>
              </p:cNvSpPr>
              <p:nvPr/>
            </p:nvSpPr>
            <p:spPr bwMode="auto">
              <a:xfrm>
                <a:off x="1020" y="2523"/>
                <a:ext cx="819" cy="816"/>
              </a:xfrm>
              <a:custGeom>
                <a:avLst/>
                <a:gdLst>
                  <a:gd name="T0" fmla="*/ 0 w 1044"/>
                  <a:gd name="T1" fmla="*/ 25 h 1089"/>
                  <a:gd name="T2" fmla="*/ 12 w 1044"/>
                  <a:gd name="T3" fmla="*/ 13 h 1089"/>
                  <a:gd name="T4" fmla="*/ 24 w 1044"/>
                  <a:gd name="T5" fmla="*/ 2 h 1089"/>
                  <a:gd name="T6" fmla="*/ 45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8521" name="Freeform 74"/>
              <p:cNvSpPr>
                <a:spLocks/>
              </p:cNvSpPr>
              <p:nvPr/>
            </p:nvSpPr>
            <p:spPr bwMode="auto">
              <a:xfrm rot="10800000">
                <a:off x="340" y="3339"/>
                <a:ext cx="680" cy="685"/>
              </a:xfrm>
              <a:custGeom>
                <a:avLst/>
                <a:gdLst>
                  <a:gd name="T0" fmla="*/ 0 w 1044"/>
                  <a:gd name="T1" fmla="*/ 3 h 1089"/>
                  <a:gd name="T2" fmla="*/ 1 w 1044"/>
                  <a:gd name="T3" fmla="*/ 1 h 1089"/>
                  <a:gd name="T4" fmla="*/ 2 w 1044"/>
                  <a:gd name="T5" fmla="*/ 1 h 1089"/>
                  <a:gd name="T6" fmla="*/ 4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</p:grpSp>
        <p:grpSp>
          <p:nvGrpSpPr>
            <p:cNvPr id="18492" name="Group 75"/>
            <p:cNvGrpSpPr>
              <a:grpSpLocks/>
            </p:cNvGrpSpPr>
            <p:nvPr/>
          </p:nvGrpSpPr>
          <p:grpSpPr bwMode="auto">
            <a:xfrm>
              <a:off x="1444" y="3158"/>
              <a:ext cx="315" cy="523"/>
              <a:chOff x="340" y="2523"/>
              <a:chExt cx="1499" cy="1501"/>
            </a:xfrm>
          </p:grpSpPr>
          <p:sp>
            <p:nvSpPr>
              <p:cNvPr id="18518" name="Freeform 76"/>
              <p:cNvSpPr>
                <a:spLocks/>
              </p:cNvSpPr>
              <p:nvPr/>
            </p:nvSpPr>
            <p:spPr bwMode="auto">
              <a:xfrm>
                <a:off x="1020" y="2523"/>
                <a:ext cx="819" cy="816"/>
              </a:xfrm>
              <a:custGeom>
                <a:avLst/>
                <a:gdLst>
                  <a:gd name="T0" fmla="*/ 0 w 1044"/>
                  <a:gd name="T1" fmla="*/ 25 h 1089"/>
                  <a:gd name="T2" fmla="*/ 12 w 1044"/>
                  <a:gd name="T3" fmla="*/ 13 h 1089"/>
                  <a:gd name="T4" fmla="*/ 24 w 1044"/>
                  <a:gd name="T5" fmla="*/ 2 h 1089"/>
                  <a:gd name="T6" fmla="*/ 45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8519" name="Freeform 77"/>
              <p:cNvSpPr>
                <a:spLocks/>
              </p:cNvSpPr>
              <p:nvPr/>
            </p:nvSpPr>
            <p:spPr bwMode="auto">
              <a:xfrm rot="10800000">
                <a:off x="340" y="3339"/>
                <a:ext cx="680" cy="685"/>
              </a:xfrm>
              <a:custGeom>
                <a:avLst/>
                <a:gdLst>
                  <a:gd name="T0" fmla="*/ 0 w 1044"/>
                  <a:gd name="T1" fmla="*/ 3 h 1089"/>
                  <a:gd name="T2" fmla="*/ 1 w 1044"/>
                  <a:gd name="T3" fmla="*/ 1 h 1089"/>
                  <a:gd name="T4" fmla="*/ 2 w 1044"/>
                  <a:gd name="T5" fmla="*/ 1 h 1089"/>
                  <a:gd name="T6" fmla="*/ 4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</p:grpSp>
        <p:grpSp>
          <p:nvGrpSpPr>
            <p:cNvPr id="18493" name="Group 78"/>
            <p:cNvGrpSpPr>
              <a:grpSpLocks/>
            </p:cNvGrpSpPr>
            <p:nvPr/>
          </p:nvGrpSpPr>
          <p:grpSpPr bwMode="auto">
            <a:xfrm flipH="1">
              <a:off x="2608" y="3158"/>
              <a:ext cx="548" cy="699"/>
              <a:chOff x="340" y="2523"/>
              <a:chExt cx="1499" cy="1501"/>
            </a:xfrm>
          </p:grpSpPr>
          <p:sp>
            <p:nvSpPr>
              <p:cNvPr id="18516" name="Freeform 79"/>
              <p:cNvSpPr>
                <a:spLocks/>
              </p:cNvSpPr>
              <p:nvPr/>
            </p:nvSpPr>
            <p:spPr bwMode="auto">
              <a:xfrm>
                <a:off x="1020" y="2523"/>
                <a:ext cx="819" cy="816"/>
              </a:xfrm>
              <a:custGeom>
                <a:avLst/>
                <a:gdLst>
                  <a:gd name="T0" fmla="*/ 0 w 1044"/>
                  <a:gd name="T1" fmla="*/ 25 h 1089"/>
                  <a:gd name="T2" fmla="*/ 12 w 1044"/>
                  <a:gd name="T3" fmla="*/ 13 h 1089"/>
                  <a:gd name="T4" fmla="*/ 24 w 1044"/>
                  <a:gd name="T5" fmla="*/ 2 h 1089"/>
                  <a:gd name="T6" fmla="*/ 45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8517" name="Freeform 80"/>
              <p:cNvSpPr>
                <a:spLocks/>
              </p:cNvSpPr>
              <p:nvPr/>
            </p:nvSpPr>
            <p:spPr bwMode="auto">
              <a:xfrm rot="10800000">
                <a:off x="340" y="3339"/>
                <a:ext cx="680" cy="685"/>
              </a:xfrm>
              <a:custGeom>
                <a:avLst/>
                <a:gdLst>
                  <a:gd name="T0" fmla="*/ 0 w 1044"/>
                  <a:gd name="T1" fmla="*/ 3 h 1089"/>
                  <a:gd name="T2" fmla="*/ 1 w 1044"/>
                  <a:gd name="T3" fmla="*/ 1 h 1089"/>
                  <a:gd name="T4" fmla="*/ 2 w 1044"/>
                  <a:gd name="T5" fmla="*/ 1 h 1089"/>
                  <a:gd name="T6" fmla="*/ 4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</p:grpSp>
        <p:grpSp>
          <p:nvGrpSpPr>
            <p:cNvPr id="18494" name="Group 81"/>
            <p:cNvGrpSpPr>
              <a:grpSpLocks/>
            </p:cNvGrpSpPr>
            <p:nvPr/>
          </p:nvGrpSpPr>
          <p:grpSpPr bwMode="auto">
            <a:xfrm>
              <a:off x="2321" y="3158"/>
              <a:ext cx="316" cy="523"/>
              <a:chOff x="3470" y="3067"/>
              <a:chExt cx="499" cy="726"/>
            </a:xfrm>
          </p:grpSpPr>
          <p:sp>
            <p:nvSpPr>
              <p:cNvPr id="18514" name="Freeform 82"/>
              <p:cNvSpPr>
                <a:spLocks/>
              </p:cNvSpPr>
              <p:nvPr/>
            </p:nvSpPr>
            <p:spPr bwMode="auto">
              <a:xfrm>
                <a:off x="3696" y="3067"/>
                <a:ext cx="273" cy="395"/>
              </a:xfrm>
              <a:custGeom>
                <a:avLst/>
                <a:gdLst>
                  <a:gd name="T0" fmla="*/ 0 w 1044"/>
                  <a:gd name="T1" fmla="*/ 0 h 1089"/>
                  <a:gd name="T2" fmla="*/ 0 w 1044"/>
                  <a:gd name="T3" fmla="*/ 0 h 1089"/>
                  <a:gd name="T4" fmla="*/ 0 w 1044"/>
                  <a:gd name="T5" fmla="*/ 0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8515" name="Freeform 83"/>
              <p:cNvSpPr>
                <a:spLocks/>
              </p:cNvSpPr>
              <p:nvPr/>
            </p:nvSpPr>
            <p:spPr bwMode="auto">
              <a:xfrm rot="10800000">
                <a:off x="3470" y="3462"/>
                <a:ext cx="226" cy="331"/>
              </a:xfrm>
              <a:custGeom>
                <a:avLst/>
                <a:gdLst>
                  <a:gd name="T0" fmla="*/ 0 w 1044"/>
                  <a:gd name="T1" fmla="*/ 0 h 1089"/>
                  <a:gd name="T2" fmla="*/ 0 w 1044"/>
                  <a:gd name="T3" fmla="*/ 0 h 1089"/>
                  <a:gd name="T4" fmla="*/ 0 w 1044"/>
                  <a:gd name="T5" fmla="*/ 0 h 1089"/>
                  <a:gd name="T6" fmla="*/ 0 w 1044"/>
                  <a:gd name="T7" fmla="*/ 0 h 10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44"/>
                  <a:gd name="T13" fmla="*/ 0 h 1089"/>
                  <a:gd name="T14" fmla="*/ 1044 w 1044"/>
                  <a:gd name="T15" fmla="*/ 1089 h 10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44" h="1089">
                    <a:moveTo>
                      <a:pt x="0" y="1089"/>
                    </a:moveTo>
                    <a:cubicBezTo>
                      <a:pt x="91" y="899"/>
                      <a:pt x="182" y="710"/>
                      <a:pt x="273" y="544"/>
                    </a:cubicBezTo>
                    <a:cubicBezTo>
                      <a:pt x="364" y="378"/>
                      <a:pt x="416" y="182"/>
                      <a:pt x="545" y="91"/>
                    </a:cubicBezTo>
                    <a:cubicBezTo>
                      <a:pt x="674" y="0"/>
                      <a:pt x="916" y="0"/>
                      <a:pt x="1044" y="0"/>
                    </a:cubicBezTo>
                  </a:path>
                </a:pathLst>
              </a:custGeom>
              <a:noFill/>
              <a:ln w="31750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ru-RU" dirty="0"/>
              </a:p>
            </p:txBody>
          </p:sp>
        </p:grpSp>
        <p:sp>
          <p:nvSpPr>
            <p:cNvPr id="18495" name="Line 84"/>
            <p:cNvSpPr>
              <a:spLocks noChangeShapeType="1"/>
            </p:cNvSpPr>
            <p:nvPr/>
          </p:nvSpPr>
          <p:spPr bwMode="auto">
            <a:xfrm>
              <a:off x="567" y="3869"/>
              <a:ext cx="26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8496" name="Oval 85"/>
            <p:cNvSpPr>
              <a:spLocks noChangeArrowheads="1"/>
            </p:cNvSpPr>
            <p:nvPr/>
          </p:nvSpPr>
          <p:spPr bwMode="auto">
            <a:xfrm>
              <a:off x="657" y="275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497" name="Oval 86"/>
            <p:cNvSpPr>
              <a:spLocks noChangeArrowheads="1"/>
            </p:cNvSpPr>
            <p:nvPr/>
          </p:nvSpPr>
          <p:spPr bwMode="auto">
            <a:xfrm>
              <a:off x="1201" y="275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498" name="Oval 87"/>
            <p:cNvSpPr>
              <a:spLocks noChangeArrowheads="1"/>
            </p:cNvSpPr>
            <p:nvPr/>
          </p:nvSpPr>
          <p:spPr bwMode="auto">
            <a:xfrm>
              <a:off x="1791" y="275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499" name="Oval 88"/>
            <p:cNvSpPr>
              <a:spLocks noChangeArrowheads="1"/>
            </p:cNvSpPr>
            <p:nvPr/>
          </p:nvSpPr>
          <p:spPr bwMode="auto">
            <a:xfrm>
              <a:off x="2381" y="275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00" name="Oval 89"/>
            <p:cNvSpPr>
              <a:spLocks noChangeArrowheads="1"/>
            </p:cNvSpPr>
            <p:nvPr/>
          </p:nvSpPr>
          <p:spPr bwMode="auto">
            <a:xfrm>
              <a:off x="2925" y="275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01" name="Oval 90"/>
            <p:cNvSpPr>
              <a:spLocks noChangeArrowheads="1"/>
            </p:cNvSpPr>
            <p:nvPr/>
          </p:nvSpPr>
          <p:spPr bwMode="auto">
            <a:xfrm>
              <a:off x="3560" y="275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02" name="Oval 91"/>
            <p:cNvSpPr>
              <a:spLocks noChangeArrowheads="1"/>
            </p:cNvSpPr>
            <p:nvPr/>
          </p:nvSpPr>
          <p:spPr bwMode="auto">
            <a:xfrm>
              <a:off x="4104" y="275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03" name="Oval 92"/>
            <p:cNvSpPr>
              <a:spLocks noChangeArrowheads="1"/>
            </p:cNvSpPr>
            <p:nvPr/>
          </p:nvSpPr>
          <p:spPr bwMode="auto">
            <a:xfrm>
              <a:off x="4649" y="275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04" name="Oval 93"/>
            <p:cNvSpPr>
              <a:spLocks noChangeArrowheads="1"/>
            </p:cNvSpPr>
            <p:nvPr/>
          </p:nvSpPr>
          <p:spPr bwMode="auto">
            <a:xfrm>
              <a:off x="612" y="383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05" name="Oval 94"/>
            <p:cNvSpPr>
              <a:spLocks noChangeArrowheads="1"/>
            </p:cNvSpPr>
            <p:nvPr/>
          </p:nvSpPr>
          <p:spPr bwMode="auto">
            <a:xfrm>
              <a:off x="1389" y="383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06" name="Oval 95"/>
            <p:cNvSpPr>
              <a:spLocks noChangeArrowheads="1"/>
            </p:cNvSpPr>
            <p:nvPr/>
          </p:nvSpPr>
          <p:spPr bwMode="auto">
            <a:xfrm>
              <a:off x="2281" y="383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07" name="Oval 96"/>
            <p:cNvSpPr>
              <a:spLocks noChangeArrowheads="1"/>
            </p:cNvSpPr>
            <p:nvPr/>
          </p:nvSpPr>
          <p:spPr bwMode="auto">
            <a:xfrm>
              <a:off x="3061" y="3824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08" name="Oval 97"/>
            <p:cNvSpPr>
              <a:spLocks noChangeArrowheads="1"/>
            </p:cNvSpPr>
            <p:nvPr/>
          </p:nvSpPr>
          <p:spPr bwMode="auto">
            <a:xfrm>
              <a:off x="1667" y="383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09" name="Oval 98"/>
            <p:cNvSpPr>
              <a:spLocks noChangeArrowheads="1"/>
            </p:cNvSpPr>
            <p:nvPr/>
          </p:nvSpPr>
          <p:spPr bwMode="auto">
            <a:xfrm>
              <a:off x="1967" y="383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10" name="Oval 99"/>
            <p:cNvSpPr>
              <a:spLocks noChangeArrowheads="1"/>
            </p:cNvSpPr>
            <p:nvPr/>
          </p:nvSpPr>
          <p:spPr bwMode="auto">
            <a:xfrm>
              <a:off x="857" y="383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11" name="Oval 100"/>
            <p:cNvSpPr>
              <a:spLocks noChangeArrowheads="1"/>
            </p:cNvSpPr>
            <p:nvPr/>
          </p:nvSpPr>
          <p:spPr bwMode="auto">
            <a:xfrm>
              <a:off x="1096" y="383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12" name="Oval 101"/>
            <p:cNvSpPr>
              <a:spLocks noChangeArrowheads="1"/>
            </p:cNvSpPr>
            <p:nvPr/>
          </p:nvSpPr>
          <p:spPr bwMode="auto">
            <a:xfrm>
              <a:off x="2547" y="383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513" name="Oval 102"/>
            <p:cNvSpPr>
              <a:spLocks noChangeArrowheads="1"/>
            </p:cNvSpPr>
            <p:nvPr/>
          </p:nvSpPr>
          <p:spPr bwMode="auto">
            <a:xfrm>
              <a:off x="2795" y="3830"/>
              <a:ext cx="67" cy="72"/>
            </a:xfrm>
            <a:prstGeom prst="ellips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defRPr sz="1400">
                  <a:solidFill>
                    <a:srgbClr val="0087DC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8435" name="AutoShape 103"/>
          <p:cNvSpPr>
            <a:spLocks noChangeArrowheads="1"/>
          </p:cNvSpPr>
          <p:nvPr/>
        </p:nvSpPr>
        <p:spPr bwMode="auto">
          <a:xfrm>
            <a:off x="3308839" y="3571875"/>
            <a:ext cx="1835671" cy="1079500"/>
          </a:xfrm>
          <a:prstGeom prst="leftArrow">
            <a:avLst>
              <a:gd name="adj1" fmla="val 50000"/>
              <a:gd name="adj2" fmla="val 41544"/>
            </a:avLst>
          </a:prstGeom>
          <a:gradFill rotWithShape="1">
            <a:gsLst>
              <a:gs pos="0">
                <a:srgbClr val="B4A1C7"/>
              </a:gs>
              <a:gs pos="50000">
                <a:srgbClr val="F2D6FE"/>
              </a:gs>
              <a:gs pos="100000">
                <a:srgbClr val="B4A1C7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CN" dirty="0">
                <a:solidFill>
                  <a:srgbClr val="800080"/>
                </a:solidFill>
                <a:latin typeface="微软雅黑" pitchFamily="34" charset="-122"/>
                <a:ea typeface="微软雅黑" pitchFamily="34" charset="-122"/>
              </a:rPr>
              <a:t>Время обработки</a:t>
            </a:r>
            <a:endParaRPr lang="zh-TW" altLang="en-US" dirty="0">
              <a:solidFill>
                <a:srgbClr val="80008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36" name="Text Box 104"/>
          <p:cNvSpPr txBox="1">
            <a:spLocks noChangeArrowheads="1"/>
          </p:cNvSpPr>
          <p:nvPr/>
        </p:nvSpPr>
        <p:spPr bwMode="auto">
          <a:xfrm>
            <a:off x="321262" y="4579939"/>
            <a:ext cx="31290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a</a:t>
            </a:r>
          </a:p>
        </p:txBody>
      </p:sp>
      <p:sp>
        <p:nvSpPr>
          <p:cNvPr id="18437" name="Text Box 105"/>
          <p:cNvSpPr txBox="1">
            <a:spLocks noChangeArrowheads="1"/>
          </p:cNvSpPr>
          <p:nvPr/>
        </p:nvSpPr>
        <p:spPr bwMode="auto">
          <a:xfrm>
            <a:off x="1186390" y="4579939"/>
            <a:ext cx="3000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c</a:t>
            </a:r>
          </a:p>
        </p:txBody>
      </p:sp>
      <p:sp>
        <p:nvSpPr>
          <p:cNvPr id="18438" name="Text Box 106"/>
          <p:cNvSpPr txBox="1">
            <a:spLocks noChangeArrowheads="1"/>
          </p:cNvSpPr>
          <p:nvPr/>
        </p:nvSpPr>
        <p:spPr bwMode="auto">
          <a:xfrm>
            <a:off x="3036734" y="4589464"/>
            <a:ext cx="32733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h</a:t>
            </a:r>
          </a:p>
        </p:txBody>
      </p:sp>
      <p:sp>
        <p:nvSpPr>
          <p:cNvPr id="18439" name="Text Box 107"/>
          <p:cNvSpPr txBox="1">
            <a:spLocks noChangeArrowheads="1"/>
          </p:cNvSpPr>
          <p:nvPr/>
        </p:nvSpPr>
        <p:spPr bwMode="auto">
          <a:xfrm>
            <a:off x="2196089" y="4605339"/>
            <a:ext cx="26481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f</a:t>
            </a:r>
          </a:p>
        </p:txBody>
      </p:sp>
      <p:sp>
        <p:nvSpPr>
          <p:cNvPr id="18440" name="Text Box 108"/>
          <p:cNvSpPr txBox="1">
            <a:spLocks noChangeArrowheads="1"/>
          </p:cNvSpPr>
          <p:nvPr/>
        </p:nvSpPr>
        <p:spPr bwMode="auto">
          <a:xfrm>
            <a:off x="393066" y="3140075"/>
            <a:ext cx="31290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a</a:t>
            </a:r>
          </a:p>
        </p:txBody>
      </p:sp>
      <p:sp>
        <p:nvSpPr>
          <p:cNvPr id="18441" name="Text Box 109"/>
          <p:cNvSpPr txBox="1">
            <a:spLocks noChangeArrowheads="1"/>
          </p:cNvSpPr>
          <p:nvPr/>
        </p:nvSpPr>
        <p:spPr bwMode="auto">
          <a:xfrm>
            <a:off x="4817176" y="3198814"/>
            <a:ext cx="32733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h</a:t>
            </a:r>
          </a:p>
        </p:txBody>
      </p:sp>
      <p:sp>
        <p:nvSpPr>
          <p:cNvPr id="18442" name="Line 110"/>
          <p:cNvSpPr>
            <a:spLocks noChangeShapeType="1"/>
          </p:cNvSpPr>
          <p:nvPr/>
        </p:nvSpPr>
        <p:spPr bwMode="auto">
          <a:xfrm>
            <a:off x="5144510" y="3605442"/>
            <a:ext cx="0" cy="10810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8443" name="Text Box 111"/>
          <p:cNvSpPr txBox="1">
            <a:spLocks noChangeArrowheads="1"/>
          </p:cNvSpPr>
          <p:nvPr/>
        </p:nvSpPr>
        <p:spPr bwMode="auto">
          <a:xfrm>
            <a:off x="107504" y="2195572"/>
            <a:ext cx="21675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Скорость подачи</a:t>
            </a:r>
            <a:endParaRPr lang="zh-TW" altLang="en-US" sz="1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8444" name="Group 113"/>
          <p:cNvGrpSpPr>
            <a:grpSpLocks/>
          </p:cNvGrpSpPr>
          <p:nvPr/>
        </p:nvGrpSpPr>
        <p:grpSpPr bwMode="auto">
          <a:xfrm>
            <a:off x="6053505" y="2287588"/>
            <a:ext cx="2521926" cy="1211262"/>
            <a:chOff x="3423" y="1607"/>
            <a:chExt cx="1997" cy="771"/>
          </a:xfrm>
        </p:grpSpPr>
        <p:grpSp>
          <p:nvGrpSpPr>
            <p:cNvPr id="18459" name="Group 114"/>
            <p:cNvGrpSpPr>
              <a:grpSpLocks/>
            </p:cNvGrpSpPr>
            <p:nvPr/>
          </p:nvGrpSpPr>
          <p:grpSpPr bwMode="auto">
            <a:xfrm>
              <a:off x="3423" y="1607"/>
              <a:ext cx="1997" cy="771"/>
              <a:chOff x="2108" y="1602"/>
              <a:chExt cx="1270" cy="803"/>
            </a:xfrm>
          </p:grpSpPr>
          <p:sp>
            <p:nvSpPr>
              <p:cNvPr id="18471" name="Arc 115"/>
              <p:cNvSpPr>
                <a:spLocks/>
              </p:cNvSpPr>
              <p:nvPr/>
            </p:nvSpPr>
            <p:spPr bwMode="auto">
              <a:xfrm rot="5400000">
                <a:off x="2211" y="1872"/>
                <a:ext cx="430" cy="635"/>
              </a:xfrm>
              <a:custGeom>
                <a:avLst/>
                <a:gdLst>
                  <a:gd name="T0" fmla="*/ 0 w 22129"/>
                  <a:gd name="T1" fmla="*/ 0 h 43200"/>
                  <a:gd name="T2" fmla="*/ 0 w 22129"/>
                  <a:gd name="T3" fmla="*/ 0 h 43200"/>
                  <a:gd name="T4" fmla="*/ 0 w 22129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2129"/>
                  <a:gd name="T10" fmla="*/ 0 h 43200"/>
                  <a:gd name="T11" fmla="*/ 22129 w 22129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2129" h="43200" fill="none" extrusionOk="0">
                    <a:moveTo>
                      <a:pt x="528" y="0"/>
                    </a:moveTo>
                    <a:cubicBezTo>
                      <a:pt x="12458" y="0"/>
                      <a:pt x="22129" y="9670"/>
                      <a:pt x="22129" y="21600"/>
                    </a:cubicBezTo>
                    <a:cubicBezTo>
                      <a:pt x="22129" y="33529"/>
                      <a:pt x="12458" y="43200"/>
                      <a:pt x="529" y="43200"/>
                    </a:cubicBezTo>
                    <a:cubicBezTo>
                      <a:pt x="352" y="43200"/>
                      <a:pt x="176" y="43197"/>
                      <a:pt x="0" y="43193"/>
                    </a:cubicBezTo>
                  </a:path>
                  <a:path w="22129" h="43200" stroke="0" extrusionOk="0">
                    <a:moveTo>
                      <a:pt x="528" y="0"/>
                    </a:moveTo>
                    <a:cubicBezTo>
                      <a:pt x="12458" y="0"/>
                      <a:pt x="22129" y="9670"/>
                      <a:pt x="22129" y="21600"/>
                    </a:cubicBezTo>
                    <a:cubicBezTo>
                      <a:pt x="22129" y="33529"/>
                      <a:pt x="12458" y="43200"/>
                      <a:pt x="529" y="43200"/>
                    </a:cubicBezTo>
                    <a:cubicBezTo>
                      <a:pt x="352" y="43200"/>
                      <a:pt x="176" y="43197"/>
                      <a:pt x="0" y="43193"/>
                    </a:cubicBezTo>
                    <a:lnTo>
                      <a:pt x="529" y="21600"/>
                    </a:lnTo>
                    <a:lnTo>
                      <a:pt x="528" y="0"/>
                    </a:lnTo>
                    <a:close/>
                  </a:path>
                </a:pathLst>
              </a:custGeom>
              <a:noFill/>
              <a:ln w="38100">
                <a:solidFill>
                  <a:srgbClr val="FF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 dirty="0"/>
              </a:p>
            </p:txBody>
          </p:sp>
          <p:sp>
            <p:nvSpPr>
              <p:cNvPr id="18472" name="Arc 116"/>
              <p:cNvSpPr>
                <a:spLocks/>
              </p:cNvSpPr>
              <p:nvPr/>
            </p:nvSpPr>
            <p:spPr bwMode="auto">
              <a:xfrm rot="-5400000">
                <a:off x="2856" y="1489"/>
                <a:ext cx="409" cy="635"/>
              </a:xfrm>
              <a:custGeom>
                <a:avLst/>
                <a:gdLst>
                  <a:gd name="T0" fmla="*/ 0 w 22129"/>
                  <a:gd name="T1" fmla="*/ 0 h 43200"/>
                  <a:gd name="T2" fmla="*/ 0 w 22129"/>
                  <a:gd name="T3" fmla="*/ 0 h 43200"/>
                  <a:gd name="T4" fmla="*/ 0 w 22129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2129"/>
                  <a:gd name="T10" fmla="*/ 0 h 43200"/>
                  <a:gd name="T11" fmla="*/ 22129 w 22129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2129" h="43200" fill="none" extrusionOk="0">
                    <a:moveTo>
                      <a:pt x="528" y="0"/>
                    </a:moveTo>
                    <a:cubicBezTo>
                      <a:pt x="12458" y="0"/>
                      <a:pt x="22129" y="9670"/>
                      <a:pt x="22129" y="21600"/>
                    </a:cubicBezTo>
                    <a:cubicBezTo>
                      <a:pt x="22129" y="33529"/>
                      <a:pt x="12458" y="43200"/>
                      <a:pt x="529" y="43200"/>
                    </a:cubicBezTo>
                    <a:cubicBezTo>
                      <a:pt x="352" y="43200"/>
                      <a:pt x="176" y="43197"/>
                      <a:pt x="0" y="43193"/>
                    </a:cubicBezTo>
                  </a:path>
                  <a:path w="22129" h="43200" stroke="0" extrusionOk="0">
                    <a:moveTo>
                      <a:pt x="528" y="0"/>
                    </a:moveTo>
                    <a:cubicBezTo>
                      <a:pt x="12458" y="0"/>
                      <a:pt x="22129" y="9670"/>
                      <a:pt x="22129" y="21600"/>
                    </a:cubicBezTo>
                    <a:cubicBezTo>
                      <a:pt x="22129" y="33529"/>
                      <a:pt x="12458" y="43200"/>
                      <a:pt x="529" y="43200"/>
                    </a:cubicBezTo>
                    <a:cubicBezTo>
                      <a:pt x="352" y="43200"/>
                      <a:pt x="176" y="43197"/>
                      <a:pt x="0" y="43193"/>
                    </a:cubicBezTo>
                    <a:lnTo>
                      <a:pt x="529" y="21600"/>
                    </a:lnTo>
                    <a:lnTo>
                      <a:pt x="528" y="0"/>
                    </a:lnTo>
                    <a:close/>
                  </a:path>
                </a:pathLst>
              </a:custGeom>
              <a:noFill/>
              <a:ln w="38100">
                <a:solidFill>
                  <a:srgbClr val="FF99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 dirty="0"/>
              </a:p>
            </p:txBody>
          </p:sp>
        </p:grpSp>
        <p:grpSp>
          <p:nvGrpSpPr>
            <p:cNvPr id="18460" name="Group 117"/>
            <p:cNvGrpSpPr>
              <a:grpSpLocks/>
            </p:cNvGrpSpPr>
            <p:nvPr/>
          </p:nvGrpSpPr>
          <p:grpSpPr bwMode="auto">
            <a:xfrm>
              <a:off x="3424" y="1616"/>
              <a:ext cx="1996" cy="762"/>
              <a:chOff x="1747" y="1670"/>
              <a:chExt cx="1996" cy="762"/>
            </a:xfrm>
          </p:grpSpPr>
          <p:sp>
            <p:nvSpPr>
              <p:cNvPr id="18461" name="Line 118"/>
              <p:cNvSpPr>
                <a:spLocks noChangeShapeType="1"/>
              </p:cNvSpPr>
              <p:nvPr/>
            </p:nvSpPr>
            <p:spPr bwMode="auto">
              <a:xfrm flipV="1">
                <a:off x="2760" y="1754"/>
                <a:ext cx="154" cy="19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 dirty="0"/>
              </a:p>
            </p:txBody>
          </p:sp>
          <p:sp>
            <p:nvSpPr>
              <p:cNvPr id="18462" name="Line 119"/>
              <p:cNvSpPr>
                <a:spLocks noChangeShapeType="1"/>
              </p:cNvSpPr>
              <p:nvPr/>
            </p:nvSpPr>
            <p:spPr bwMode="auto">
              <a:xfrm>
                <a:off x="1747" y="2037"/>
                <a:ext cx="123" cy="25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 dirty="0"/>
              </a:p>
            </p:txBody>
          </p:sp>
          <p:sp>
            <p:nvSpPr>
              <p:cNvPr id="18463" name="Line 120"/>
              <p:cNvSpPr>
                <a:spLocks noChangeShapeType="1"/>
              </p:cNvSpPr>
              <p:nvPr/>
            </p:nvSpPr>
            <p:spPr bwMode="auto">
              <a:xfrm>
                <a:off x="1870" y="2291"/>
                <a:ext cx="276" cy="141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 dirty="0"/>
              </a:p>
            </p:txBody>
          </p:sp>
          <p:sp>
            <p:nvSpPr>
              <p:cNvPr id="18464" name="Line 121"/>
              <p:cNvSpPr>
                <a:spLocks noChangeShapeType="1"/>
              </p:cNvSpPr>
              <p:nvPr/>
            </p:nvSpPr>
            <p:spPr bwMode="auto">
              <a:xfrm flipV="1">
                <a:off x="2146" y="2376"/>
                <a:ext cx="338" cy="5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 dirty="0"/>
              </a:p>
            </p:txBody>
          </p:sp>
          <p:sp>
            <p:nvSpPr>
              <p:cNvPr id="18465" name="Line 122"/>
              <p:cNvSpPr>
                <a:spLocks noChangeShapeType="1"/>
              </p:cNvSpPr>
              <p:nvPr/>
            </p:nvSpPr>
            <p:spPr bwMode="auto">
              <a:xfrm flipV="1">
                <a:off x="2484" y="2207"/>
                <a:ext cx="215" cy="169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 dirty="0"/>
              </a:p>
            </p:txBody>
          </p:sp>
          <p:sp>
            <p:nvSpPr>
              <p:cNvPr id="18466" name="Line 123"/>
              <p:cNvSpPr>
                <a:spLocks noChangeShapeType="1"/>
              </p:cNvSpPr>
              <p:nvPr/>
            </p:nvSpPr>
            <p:spPr bwMode="auto">
              <a:xfrm flipV="1">
                <a:off x="2699" y="1952"/>
                <a:ext cx="62" cy="25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 dirty="0"/>
              </a:p>
            </p:txBody>
          </p:sp>
          <p:sp>
            <p:nvSpPr>
              <p:cNvPr id="18467" name="Line 124"/>
              <p:cNvSpPr>
                <a:spLocks noChangeShapeType="1"/>
              </p:cNvSpPr>
              <p:nvPr/>
            </p:nvSpPr>
            <p:spPr bwMode="auto">
              <a:xfrm flipV="1">
                <a:off x="2914" y="1670"/>
                <a:ext cx="245" cy="8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 dirty="0"/>
              </a:p>
            </p:txBody>
          </p:sp>
          <p:sp>
            <p:nvSpPr>
              <p:cNvPr id="18468" name="Line 125"/>
              <p:cNvSpPr>
                <a:spLocks noChangeShapeType="1"/>
              </p:cNvSpPr>
              <p:nvPr/>
            </p:nvSpPr>
            <p:spPr bwMode="auto">
              <a:xfrm>
                <a:off x="3159" y="1670"/>
                <a:ext cx="308" cy="2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 dirty="0"/>
              </a:p>
            </p:txBody>
          </p:sp>
          <p:sp>
            <p:nvSpPr>
              <p:cNvPr id="18469" name="Line 126"/>
              <p:cNvSpPr>
                <a:spLocks noChangeShapeType="1"/>
              </p:cNvSpPr>
              <p:nvPr/>
            </p:nvSpPr>
            <p:spPr bwMode="auto">
              <a:xfrm>
                <a:off x="3467" y="1698"/>
                <a:ext cx="184" cy="141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 dirty="0"/>
              </a:p>
            </p:txBody>
          </p:sp>
          <p:sp>
            <p:nvSpPr>
              <p:cNvPr id="18470" name="Line 127"/>
              <p:cNvSpPr>
                <a:spLocks noChangeShapeType="1"/>
              </p:cNvSpPr>
              <p:nvPr/>
            </p:nvSpPr>
            <p:spPr bwMode="auto">
              <a:xfrm>
                <a:off x="3651" y="1839"/>
                <a:ext cx="92" cy="19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 dirty="0"/>
              </a:p>
            </p:txBody>
          </p:sp>
        </p:grpSp>
      </p:grpSp>
      <p:sp>
        <p:nvSpPr>
          <p:cNvPr id="18445" name="Text Box 142"/>
          <p:cNvSpPr txBox="1">
            <a:spLocks noChangeArrowheads="1"/>
          </p:cNvSpPr>
          <p:nvPr/>
        </p:nvSpPr>
        <p:spPr bwMode="auto">
          <a:xfrm>
            <a:off x="5738447" y="4191001"/>
            <a:ext cx="338503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Движение по оси сглаживается во избежание разрывов скорости и повышения точности обработки</a:t>
            </a:r>
            <a:endParaRPr lang="zh-TW" altLang="en-US" sz="1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6" name="Rectangle 2"/>
          <p:cNvSpPr>
            <a:spLocks/>
          </p:cNvSpPr>
          <p:nvPr/>
        </p:nvSpPr>
        <p:spPr bwMode="auto">
          <a:xfrm>
            <a:off x="1451302" y="116632"/>
            <a:ext cx="769269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2800" b="1" dirty="0">
                <a:latin typeface="微软雅黑" pitchFamily="34" charset="-122"/>
                <a:ea typeface="微软雅黑" pitchFamily="34" charset="-122"/>
                <a:cs typeface="Arial" charset="0"/>
              </a:rPr>
              <a:t>Функция </a:t>
            </a:r>
            <a:r>
              <a:rPr kumimoji="0" lang="en-US" altLang="zh-TW" sz="2800" b="1" dirty="0">
                <a:latin typeface="微软雅黑" pitchFamily="34" charset="-122"/>
                <a:ea typeface="微软雅黑" pitchFamily="34" charset="-122"/>
                <a:cs typeface="Arial" charset="0"/>
              </a:rPr>
              <a:t>Look-ahead</a:t>
            </a:r>
            <a:r>
              <a:rPr kumimoji="0" lang="ru-RU" altLang="zh-TW" sz="2800" b="1" dirty="0">
                <a:latin typeface="微软雅黑" pitchFamily="34" charset="-122"/>
                <a:ea typeface="微软雅黑" pitchFamily="34" charset="-122"/>
                <a:cs typeface="Arial" charset="0"/>
              </a:rPr>
              <a:t> (Взгляд наперед)</a:t>
            </a:r>
            <a:endParaRPr kumimoji="0" lang="en-US" altLang="zh-TW" sz="28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18447" name="Line 146"/>
          <p:cNvSpPr>
            <a:spLocks noChangeShapeType="1"/>
          </p:cNvSpPr>
          <p:nvPr/>
        </p:nvSpPr>
        <p:spPr bwMode="auto">
          <a:xfrm>
            <a:off x="1204546" y="2501900"/>
            <a:ext cx="199292" cy="28733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8448" name="Text Box 147"/>
          <p:cNvSpPr txBox="1">
            <a:spLocks noChangeArrowheads="1"/>
          </p:cNvSpPr>
          <p:nvPr/>
        </p:nvSpPr>
        <p:spPr bwMode="auto">
          <a:xfrm>
            <a:off x="337446" y="699515"/>
            <a:ext cx="8237986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kumimoji="0" lang="en-US" altLang="zh-TW" sz="2000" dirty="0">
                <a:latin typeface="微软雅黑" pitchFamily="34" charset="-122"/>
                <a:ea typeface="微软雅黑" pitchFamily="34" charset="-122"/>
                <a:cs typeface="Arial" charset="0"/>
              </a:rPr>
              <a:t>Look-ahead</a:t>
            </a:r>
            <a:r>
              <a:rPr kumimoji="0" lang="ru-RU" altLang="zh-TW" sz="2000" dirty="0">
                <a:latin typeface="微软雅黑" pitchFamily="34" charset="-122"/>
                <a:ea typeface="微软雅黑" pitchFamily="34" charset="-122"/>
                <a:cs typeface="Arial" charset="0"/>
              </a:rPr>
              <a:t> – возможность сглаживания момента перехода от одного </a:t>
            </a:r>
            <a:r>
              <a:rPr kumimoji="0" lang="en-US" altLang="zh-TW" sz="2000" dirty="0">
                <a:latin typeface="微软雅黑" pitchFamily="34" charset="-122"/>
                <a:ea typeface="微软雅黑" pitchFamily="34" charset="-122"/>
                <a:cs typeface="Arial" charset="0"/>
              </a:rPr>
              <a:t>G-</a:t>
            </a:r>
            <a:r>
              <a:rPr kumimoji="0" lang="ru-RU" altLang="zh-TW" sz="2000" dirty="0">
                <a:latin typeface="微软雅黑" pitchFamily="34" charset="-122"/>
                <a:ea typeface="微软雅黑" pitchFamily="34" charset="-122"/>
                <a:cs typeface="Arial" charset="0"/>
              </a:rPr>
              <a:t>кода к другому</a:t>
            </a:r>
            <a:endParaRPr kumimoji="0" lang="en-US" altLang="zh-TW" sz="2000" dirty="0">
              <a:latin typeface="微软雅黑" pitchFamily="34" charset="-122"/>
              <a:ea typeface="微软雅黑" pitchFamily="34" charset="-122"/>
              <a:cs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Выполнение операции в соответствии с заданной скоростью и перемещением.</a:t>
            </a:r>
            <a:endParaRPr lang="zh-TW" altLang="en-US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0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9" name="AutoShape 219"/>
          <p:cNvSpPr>
            <a:spLocks noChangeArrowheads="1"/>
          </p:cNvSpPr>
          <p:nvPr/>
        </p:nvSpPr>
        <p:spPr bwMode="auto">
          <a:xfrm>
            <a:off x="716574" y="5229226"/>
            <a:ext cx="2006111" cy="864070"/>
          </a:xfrm>
          <a:prstGeom prst="wedgeRoundRectCallout">
            <a:avLst>
              <a:gd name="adj1" fmla="val -17540"/>
              <a:gd name="adj2" fmla="val -149050"/>
              <a:gd name="adj3" fmla="val 16667"/>
            </a:avLst>
          </a:prstGeom>
          <a:solidFill>
            <a:srgbClr val="B6FF6D"/>
          </a:solidFill>
          <a:ln w="9525" algn="ctr">
            <a:solidFill>
              <a:srgbClr val="00CC00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800">
              <a:solidFill>
                <a:srgbClr val="0042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50" name="Text Box 220"/>
          <p:cNvSpPr txBox="1">
            <a:spLocks noChangeArrowheads="1"/>
          </p:cNvSpPr>
          <p:nvPr/>
        </p:nvSpPr>
        <p:spPr bwMode="auto">
          <a:xfrm>
            <a:off x="683568" y="5373216"/>
            <a:ext cx="204605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CN" sz="1600" b="0" dirty="0">
                <a:solidFill>
                  <a:srgbClr val="004200"/>
                </a:solidFill>
                <a:latin typeface="微软雅黑" pitchFamily="34" charset="-122"/>
                <a:ea typeface="微软雅黑" pitchFamily="34" charset="-122"/>
              </a:rPr>
              <a:t>Плавный разгон и замедление</a:t>
            </a:r>
            <a:endParaRPr lang="en-US" altLang="zh-TW" sz="1600" b="0" dirty="0">
              <a:solidFill>
                <a:srgbClr val="0042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51" name="Arc 221"/>
          <p:cNvSpPr>
            <a:spLocks/>
          </p:cNvSpPr>
          <p:nvPr/>
        </p:nvSpPr>
        <p:spPr bwMode="auto">
          <a:xfrm>
            <a:off x="2891204" y="3429001"/>
            <a:ext cx="199292" cy="144463"/>
          </a:xfrm>
          <a:custGeom>
            <a:avLst/>
            <a:gdLst>
              <a:gd name="T0" fmla="*/ 2147483647 w 37718"/>
              <a:gd name="T1" fmla="*/ 2147483647 h 43200"/>
              <a:gd name="T2" fmla="*/ 0 w 37718"/>
              <a:gd name="T3" fmla="*/ 2147483647 h 43200"/>
              <a:gd name="T4" fmla="*/ 2147483647 w 37718"/>
              <a:gd name="T5" fmla="*/ 2147483647 h 43200"/>
              <a:gd name="T6" fmla="*/ 0 60000 65536"/>
              <a:gd name="T7" fmla="*/ 0 60000 65536"/>
              <a:gd name="T8" fmla="*/ 0 60000 65536"/>
              <a:gd name="T9" fmla="*/ 0 w 37718"/>
              <a:gd name="T10" fmla="*/ 0 h 43200"/>
              <a:gd name="T11" fmla="*/ 37718 w 37718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7718" h="43200" fill="none" extrusionOk="0">
                <a:moveTo>
                  <a:pt x="464" y="6716"/>
                </a:moveTo>
                <a:cubicBezTo>
                  <a:pt x="4541" y="2427"/>
                  <a:pt x="10200" y="-1"/>
                  <a:pt x="16118" y="0"/>
                </a:cubicBezTo>
                <a:cubicBezTo>
                  <a:pt x="28047" y="0"/>
                  <a:pt x="37718" y="9670"/>
                  <a:pt x="37718" y="21600"/>
                </a:cubicBezTo>
                <a:cubicBezTo>
                  <a:pt x="37718" y="33529"/>
                  <a:pt x="28047" y="43200"/>
                  <a:pt x="16118" y="43200"/>
                </a:cubicBezTo>
                <a:cubicBezTo>
                  <a:pt x="9962" y="43200"/>
                  <a:pt x="4098" y="40573"/>
                  <a:pt x="0" y="35979"/>
                </a:cubicBezTo>
              </a:path>
              <a:path w="37718" h="43200" stroke="0" extrusionOk="0">
                <a:moveTo>
                  <a:pt x="464" y="6716"/>
                </a:moveTo>
                <a:cubicBezTo>
                  <a:pt x="4541" y="2427"/>
                  <a:pt x="10200" y="-1"/>
                  <a:pt x="16118" y="0"/>
                </a:cubicBezTo>
                <a:cubicBezTo>
                  <a:pt x="28047" y="0"/>
                  <a:pt x="37718" y="9670"/>
                  <a:pt x="37718" y="21600"/>
                </a:cubicBezTo>
                <a:cubicBezTo>
                  <a:pt x="37718" y="33529"/>
                  <a:pt x="28047" y="43200"/>
                  <a:pt x="16118" y="43200"/>
                </a:cubicBezTo>
                <a:cubicBezTo>
                  <a:pt x="9962" y="43200"/>
                  <a:pt x="4098" y="40573"/>
                  <a:pt x="0" y="35979"/>
                </a:cubicBezTo>
                <a:lnTo>
                  <a:pt x="16118" y="21600"/>
                </a:lnTo>
                <a:lnTo>
                  <a:pt x="464" y="6716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18452" name="Line 222"/>
          <p:cNvSpPr>
            <a:spLocks noChangeShapeType="1"/>
          </p:cNvSpPr>
          <p:nvPr/>
        </p:nvSpPr>
        <p:spPr bwMode="auto">
          <a:xfrm>
            <a:off x="6167804" y="2430464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8453" name="Line 223"/>
          <p:cNvSpPr>
            <a:spLocks noChangeShapeType="1"/>
          </p:cNvSpPr>
          <p:nvPr/>
        </p:nvSpPr>
        <p:spPr bwMode="auto">
          <a:xfrm>
            <a:off x="6167805" y="2719388"/>
            <a:ext cx="19782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8454" name="Line 224"/>
          <p:cNvSpPr>
            <a:spLocks noChangeShapeType="1"/>
          </p:cNvSpPr>
          <p:nvPr/>
        </p:nvSpPr>
        <p:spPr bwMode="auto">
          <a:xfrm flipV="1">
            <a:off x="6365631" y="2430464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8455" name="Freeform 225"/>
          <p:cNvSpPr>
            <a:spLocks/>
          </p:cNvSpPr>
          <p:nvPr/>
        </p:nvSpPr>
        <p:spPr bwMode="auto">
          <a:xfrm>
            <a:off x="6167805" y="2347914"/>
            <a:ext cx="197826" cy="123825"/>
          </a:xfrm>
          <a:custGeom>
            <a:avLst/>
            <a:gdLst>
              <a:gd name="T0" fmla="*/ 0 w 642"/>
              <a:gd name="T1" fmla="*/ 2147483647 h 136"/>
              <a:gd name="T2" fmla="*/ 2147483647 w 642"/>
              <a:gd name="T3" fmla="*/ 2147483647 h 136"/>
              <a:gd name="T4" fmla="*/ 2147483647 w 642"/>
              <a:gd name="T5" fmla="*/ 2147483647 h 136"/>
              <a:gd name="T6" fmla="*/ 2147483647 w 642"/>
              <a:gd name="T7" fmla="*/ 2147483647 h 136"/>
              <a:gd name="T8" fmla="*/ 2147483647 w 642"/>
              <a:gd name="T9" fmla="*/ 2147483647 h 136"/>
              <a:gd name="T10" fmla="*/ 2147483647 w 642"/>
              <a:gd name="T11" fmla="*/ 0 h 136"/>
              <a:gd name="T12" fmla="*/ 2147483647 w 642"/>
              <a:gd name="T13" fmla="*/ 2147483647 h 1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42"/>
              <a:gd name="T22" fmla="*/ 0 h 136"/>
              <a:gd name="T23" fmla="*/ 642 w 642"/>
              <a:gd name="T24" fmla="*/ 136 h 1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42" h="136">
                <a:moveTo>
                  <a:pt x="0" y="90"/>
                </a:moveTo>
                <a:cubicBezTo>
                  <a:pt x="45" y="67"/>
                  <a:pt x="91" y="45"/>
                  <a:pt x="136" y="45"/>
                </a:cubicBezTo>
                <a:cubicBezTo>
                  <a:pt x="181" y="45"/>
                  <a:pt x="227" y="75"/>
                  <a:pt x="272" y="90"/>
                </a:cubicBezTo>
                <a:cubicBezTo>
                  <a:pt x="317" y="105"/>
                  <a:pt x="348" y="136"/>
                  <a:pt x="408" y="136"/>
                </a:cubicBezTo>
                <a:cubicBezTo>
                  <a:pt x="468" y="136"/>
                  <a:pt x="628" y="113"/>
                  <a:pt x="635" y="90"/>
                </a:cubicBezTo>
                <a:cubicBezTo>
                  <a:pt x="642" y="67"/>
                  <a:pt x="513" y="0"/>
                  <a:pt x="453" y="0"/>
                </a:cubicBezTo>
                <a:cubicBezTo>
                  <a:pt x="393" y="0"/>
                  <a:pt x="317" y="75"/>
                  <a:pt x="272" y="9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18456" name="Rectangle 226"/>
          <p:cNvSpPr>
            <a:spLocks noChangeArrowheads="1"/>
          </p:cNvSpPr>
          <p:nvPr/>
        </p:nvSpPr>
        <p:spPr bwMode="auto">
          <a:xfrm>
            <a:off x="6224954" y="2719388"/>
            <a:ext cx="84992" cy="3286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57" name="Arc 227"/>
          <p:cNvSpPr>
            <a:spLocks/>
          </p:cNvSpPr>
          <p:nvPr/>
        </p:nvSpPr>
        <p:spPr bwMode="auto">
          <a:xfrm>
            <a:off x="6167804" y="3068638"/>
            <a:ext cx="199292" cy="144462"/>
          </a:xfrm>
          <a:custGeom>
            <a:avLst/>
            <a:gdLst>
              <a:gd name="T0" fmla="*/ 2147483647 w 37718"/>
              <a:gd name="T1" fmla="*/ 2147483647 h 43200"/>
              <a:gd name="T2" fmla="*/ 0 w 37718"/>
              <a:gd name="T3" fmla="*/ 2147483647 h 43200"/>
              <a:gd name="T4" fmla="*/ 2147483647 w 37718"/>
              <a:gd name="T5" fmla="*/ 2147483647 h 43200"/>
              <a:gd name="T6" fmla="*/ 0 60000 65536"/>
              <a:gd name="T7" fmla="*/ 0 60000 65536"/>
              <a:gd name="T8" fmla="*/ 0 60000 65536"/>
              <a:gd name="T9" fmla="*/ 0 w 37718"/>
              <a:gd name="T10" fmla="*/ 0 h 43200"/>
              <a:gd name="T11" fmla="*/ 37718 w 37718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7718" h="43200" fill="none" extrusionOk="0">
                <a:moveTo>
                  <a:pt x="464" y="6716"/>
                </a:moveTo>
                <a:cubicBezTo>
                  <a:pt x="4541" y="2427"/>
                  <a:pt x="10200" y="-1"/>
                  <a:pt x="16118" y="0"/>
                </a:cubicBezTo>
                <a:cubicBezTo>
                  <a:pt x="28047" y="0"/>
                  <a:pt x="37718" y="9670"/>
                  <a:pt x="37718" y="21600"/>
                </a:cubicBezTo>
                <a:cubicBezTo>
                  <a:pt x="37718" y="33529"/>
                  <a:pt x="28047" y="43200"/>
                  <a:pt x="16118" y="43200"/>
                </a:cubicBezTo>
                <a:cubicBezTo>
                  <a:pt x="9962" y="43200"/>
                  <a:pt x="4098" y="40573"/>
                  <a:pt x="0" y="35979"/>
                </a:cubicBezTo>
              </a:path>
              <a:path w="37718" h="43200" stroke="0" extrusionOk="0">
                <a:moveTo>
                  <a:pt x="464" y="6716"/>
                </a:moveTo>
                <a:cubicBezTo>
                  <a:pt x="4541" y="2427"/>
                  <a:pt x="10200" y="-1"/>
                  <a:pt x="16118" y="0"/>
                </a:cubicBezTo>
                <a:cubicBezTo>
                  <a:pt x="28047" y="0"/>
                  <a:pt x="37718" y="9670"/>
                  <a:pt x="37718" y="21600"/>
                </a:cubicBezTo>
                <a:cubicBezTo>
                  <a:pt x="37718" y="33529"/>
                  <a:pt x="28047" y="43200"/>
                  <a:pt x="16118" y="43200"/>
                </a:cubicBezTo>
                <a:cubicBezTo>
                  <a:pt x="9962" y="43200"/>
                  <a:pt x="4098" y="40573"/>
                  <a:pt x="0" y="35979"/>
                </a:cubicBezTo>
                <a:lnTo>
                  <a:pt x="16118" y="21600"/>
                </a:lnTo>
                <a:lnTo>
                  <a:pt x="464" y="6716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18458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7898E823-EB76-48B2-8344-54A01AE725CF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32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66370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3480325" y="3213099"/>
            <a:ext cx="2839880" cy="1947877"/>
          </a:xfrm>
          <a:prstGeom prst="rect">
            <a:avLst/>
          </a:prstGeom>
          <a:solidFill>
            <a:srgbClr val="FFCC99"/>
          </a:solidFill>
          <a:ln w="317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459" name="Group 3"/>
          <p:cNvGrpSpPr>
            <a:grpSpLocks/>
          </p:cNvGrpSpPr>
          <p:nvPr/>
        </p:nvGrpSpPr>
        <p:grpSpPr bwMode="auto">
          <a:xfrm>
            <a:off x="3522515" y="3357564"/>
            <a:ext cx="2602793" cy="1748127"/>
            <a:chOff x="2200" y="1649"/>
            <a:chExt cx="1374" cy="946"/>
          </a:xfrm>
        </p:grpSpPr>
        <p:sp>
          <p:nvSpPr>
            <p:cNvPr id="19538" name="Line 4"/>
            <p:cNvSpPr>
              <a:spLocks noChangeShapeType="1"/>
            </p:cNvSpPr>
            <p:nvPr/>
          </p:nvSpPr>
          <p:spPr bwMode="auto">
            <a:xfrm flipV="1">
              <a:off x="2202" y="2368"/>
              <a:ext cx="0" cy="227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39" name="Line 5"/>
            <p:cNvSpPr>
              <a:spLocks noChangeShapeType="1"/>
            </p:cNvSpPr>
            <p:nvPr/>
          </p:nvSpPr>
          <p:spPr bwMode="auto">
            <a:xfrm flipH="1">
              <a:off x="2553" y="2125"/>
              <a:ext cx="318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40" name="Line 6"/>
            <p:cNvSpPr>
              <a:spLocks noChangeShapeType="1"/>
            </p:cNvSpPr>
            <p:nvPr/>
          </p:nvSpPr>
          <p:spPr bwMode="auto">
            <a:xfrm flipH="1">
              <a:off x="2200" y="2364"/>
              <a:ext cx="318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41" name="Line 7"/>
            <p:cNvSpPr>
              <a:spLocks noChangeShapeType="1"/>
            </p:cNvSpPr>
            <p:nvPr/>
          </p:nvSpPr>
          <p:spPr bwMode="auto">
            <a:xfrm flipV="1">
              <a:off x="2555" y="2124"/>
              <a:ext cx="0" cy="227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42" name="Line 8"/>
            <p:cNvSpPr>
              <a:spLocks noChangeShapeType="1"/>
            </p:cNvSpPr>
            <p:nvPr/>
          </p:nvSpPr>
          <p:spPr bwMode="auto">
            <a:xfrm flipV="1">
              <a:off x="2905" y="1893"/>
              <a:ext cx="0" cy="227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43" name="Line 9"/>
            <p:cNvSpPr>
              <a:spLocks noChangeShapeType="1"/>
            </p:cNvSpPr>
            <p:nvPr/>
          </p:nvSpPr>
          <p:spPr bwMode="auto">
            <a:xfrm flipH="1">
              <a:off x="3256" y="1650"/>
              <a:ext cx="318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44" name="Line 10"/>
            <p:cNvSpPr>
              <a:spLocks noChangeShapeType="1"/>
            </p:cNvSpPr>
            <p:nvPr/>
          </p:nvSpPr>
          <p:spPr bwMode="auto">
            <a:xfrm flipH="1">
              <a:off x="2903" y="1889"/>
              <a:ext cx="318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45" name="Line 11"/>
            <p:cNvSpPr>
              <a:spLocks noChangeShapeType="1"/>
            </p:cNvSpPr>
            <p:nvPr/>
          </p:nvSpPr>
          <p:spPr bwMode="auto">
            <a:xfrm flipV="1">
              <a:off x="3258" y="1649"/>
              <a:ext cx="0" cy="227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</p:grpSp>
      <p:sp>
        <p:nvSpPr>
          <p:cNvPr id="19460" name="Text Box 13"/>
          <p:cNvSpPr txBox="1">
            <a:spLocks noChangeArrowheads="1"/>
          </p:cNvSpPr>
          <p:nvPr/>
        </p:nvSpPr>
        <p:spPr bwMode="auto">
          <a:xfrm>
            <a:off x="3406116" y="3430741"/>
            <a:ext cx="170751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1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ЧПУ</a:t>
            </a:r>
            <a:endParaRPr lang="en-US" altLang="zh-TW" sz="1100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1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Команды управления</a:t>
            </a:r>
            <a:endParaRPr lang="zh-TW" altLang="en-US" sz="1100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1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altLang="zh-TW" sz="11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kHz</a:t>
            </a:r>
          </a:p>
        </p:txBody>
      </p:sp>
      <p:sp>
        <p:nvSpPr>
          <p:cNvPr id="19461" name="Text Box 14"/>
          <p:cNvSpPr txBox="1">
            <a:spLocks noChangeArrowheads="1"/>
          </p:cNvSpPr>
          <p:nvPr/>
        </p:nvSpPr>
        <p:spPr bwMode="auto">
          <a:xfrm>
            <a:off x="383931" y="3179764"/>
            <a:ext cx="179509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ASDA-M </a:t>
            </a:r>
            <a:r>
              <a:rPr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позволяет выполнять команды интерполяции с полосой пропускания до 8 кГц</a:t>
            </a:r>
            <a:endParaRPr lang="zh-TW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462" name="Group 17"/>
          <p:cNvGrpSpPr>
            <a:grpSpLocks/>
          </p:cNvGrpSpPr>
          <p:nvPr/>
        </p:nvGrpSpPr>
        <p:grpSpPr bwMode="auto">
          <a:xfrm>
            <a:off x="3480326" y="3357564"/>
            <a:ext cx="2696272" cy="1803412"/>
            <a:chOff x="2202" y="1651"/>
            <a:chExt cx="1406" cy="946"/>
          </a:xfrm>
        </p:grpSpPr>
        <p:sp>
          <p:nvSpPr>
            <p:cNvPr id="19474" name="Line 18"/>
            <p:cNvSpPr>
              <a:spLocks noChangeShapeType="1"/>
            </p:cNvSpPr>
            <p:nvPr/>
          </p:nvSpPr>
          <p:spPr bwMode="auto">
            <a:xfrm>
              <a:off x="2378" y="2451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75" name="Line 19"/>
            <p:cNvSpPr>
              <a:spLocks noChangeShapeType="1"/>
            </p:cNvSpPr>
            <p:nvPr/>
          </p:nvSpPr>
          <p:spPr bwMode="auto">
            <a:xfrm flipV="1">
              <a:off x="2422" y="2422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76" name="Line 20"/>
            <p:cNvSpPr>
              <a:spLocks noChangeShapeType="1"/>
            </p:cNvSpPr>
            <p:nvPr/>
          </p:nvSpPr>
          <p:spPr bwMode="auto">
            <a:xfrm>
              <a:off x="2378" y="2451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77" name="Line 21"/>
            <p:cNvSpPr>
              <a:spLocks noChangeShapeType="1"/>
            </p:cNvSpPr>
            <p:nvPr/>
          </p:nvSpPr>
          <p:spPr bwMode="auto">
            <a:xfrm>
              <a:off x="2422" y="2422"/>
              <a:ext cx="43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78" name="Line 22"/>
            <p:cNvSpPr>
              <a:spLocks noChangeShapeType="1"/>
            </p:cNvSpPr>
            <p:nvPr/>
          </p:nvSpPr>
          <p:spPr bwMode="auto">
            <a:xfrm>
              <a:off x="2466" y="2393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79" name="Line 23"/>
            <p:cNvSpPr>
              <a:spLocks noChangeShapeType="1"/>
            </p:cNvSpPr>
            <p:nvPr/>
          </p:nvSpPr>
          <p:spPr bwMode="auto">
            <a:xfrm flipV="1">
              <a:off x="2510" y="2364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80" name="Line 24"/>
            <p:cNvSpPr>
              <a:spLocks noChangeShapeType="1"/>
            </p:cNvSpPr>
            <p:nvPr/>
          </p:nvSpPr>
          <p:spPr bwMode="auto">
            <a:xfrm>
              <a:off x="2466" y="2393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81" name="Line 25"/>
            <p:cNvSpPr>
              <a:spLocks noChangeShapeType="1"/>
            </p:cNvSpPr>
            <p:nvPr/>
          </p:nvSpPr>
          <p:spPr bwMode="auto">
            <a:xfrm>
              <a:off x="2510" y="2364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82" name="Line 26"/>
            <p:cNvSpPr>
              <a:spLocks noChangeShapeType="1"/>
            </p:cNvSpPr>
            <p:nvPr/>
          </p:nvSpPr>
          <p:spPr bwMode="auto">
            <a:xfrm>
              <a:off x="2202" y="2568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83" name="Line 27"/>
            <p:cNvSpPr>
              <a:spLocks noChangeShapeType="1"/>
            </p:cNvSpPr>
            <p:nvPr/>
          </p:nvSpPr>
          <p:spPr bwMode="auto">
            <a:xfrm flipV="1">
              <a:off x="2246" y="2539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84" name="Line 28"/>
            <p:cNvSpPr>
              <a:spLocks noChangeShapeType="1"/>
            </p:cNvSpPr>
            <p:nvPr/>
          </p:nvSpPr>
          <p:spPr bwMode="auto">
            <a:xfrm>
              <a:off x="2202" y="2568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85" name="Line 29"/>
            <p:cNvSpPr>
              <a:spLocks noChangeShapeType="1"/>
            </p:cNvSpPr>
            <p:nvPr/>
          </p:nvSpPr>
          <p:spPr bwMode="auto">
            <a:xfrm>
              <a:off x="2246" y="2539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86" name="Line 30"/>
            <p:cNvSpPr>
              <a:spLocks noChangeShapeType="1"/>
            </p:cNvSpPr>
            <p:nvPr/>
          </p:nvSpPr>
          <p:spPr bwMode="auto">
            <a:xfrm>
              <a:off x="2290" y="2510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87" name="Line 31"/>
            <p:cNvSpPr>
              <a:spLocks noChangeShapeType="1"/>
            </p:cNvSpPr>
            <p:nvPr/>
          </p:nvSpPr>
          <p:spPr bwMode="auto">
            <a:xfrm flipV="1">
              <a:off x="2334" y="2480"/>
              <a:ext cx="0" cy="3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88" name="Line 32"/>
            <p:cNvSpPr>
              <a:spLocks noChangeShapeType="1"/>
            </p:cNvSpPr>
            <p:nvPr/>
          </p:nvSpPr>
          <p:spPr bwMode="auto">
            <a:xfrm>
              <a:off x="2290" y="2510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89" name="Line 33"/>
            <p:cNvSpPr>
              <a:spLocks noChangeShapeType="1"/>
            </p:cNvSpPr>
            <p:nvPr/>
          </p:nvSpPr>
          <p:spPr bwMode="auto">
            <a:xfrm>
              <a:off x="2334" y="2480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90" name="Line 34"/>
            <p:cNvSpPr>
              <a:spLocks noChangeShapeType="1"/>
            </p:cNvSpPr>
            <p:nvPr/>
          </p:nvSpPr>
          <p:spPr bwMode="auto">
            <a:xfrm>
              <a:off x="2730" y="2213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91" name="Line 35"/>
            <p:cNvSpPr>
              <a:spLocks noChangeShapeType="1"/>
            </p:cNvSpPr>
            <p:nvPr/>
          </p:nvSpPr>
          <p:spPr bwMode="auto">
            <a:xfrm flipV="1">
              <a:off x="2774" y="2184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92" name="Line 36"/>
            <p:cNvSpPr>
              <a:spLocks noChangeShapeType="1"/>
            </p:cNvSpPr>
            <p:nvPr/>
          </p:nvSpPr>
          <p:spPr bwMode="auto">
            <a:xfrm>
              <a:off x="2730" y="2213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93" name="Line 37"/>
            <p:cNvSpPr>
              <a:spLocks noChangeShapeType="1"/>
            </p:cNvSpPr>
            <p:nvPr/>
          </p:nvSpPr>
          <p:spPr bwMode="auto">
            <a:xfrm>
              <a:off x="2774" y="2184"/>
              <a:ext cx="43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94" name="Line 38"/>
            <p:cNvSpPr>
              <a:spLocks noChangeShapeType="1"/>
            </p:cNvSpPr>
            <p:nvPr/>
          </p:nvSpPr>
          <p:spPr bwMode="auto">
            <a:xfrm>
              <a:off x="2818" y="2155"/>
              <a:ext cx="43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95" name="Line 39"/>
            <p:cNvSpPr>
              <a:spLocks noChangeShapeType="1"/>
            </p:cNvSpPr>
            <p:nvPr/>
          </p:nvSpPr>
          <p:spPr bwMode="auto">
            <a:xfrm flipV="1">
              <a:off x="2861" y="2126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96" name="Line 40"/>
            <p:cNvSpPr>
              <a:spLocks noChangeShapeType="1"/>
            </p:cNvSpPr>
            <p:nvPr/>
          </p:nvSpPr>
          <p:spPr bwMode="auto">
            <a:xfrm>
              <a:off x="2818" y="2155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97" name="Line 41"/>
            <p:cNvSpPr>
              <a:spLocks noChangeShapeType="1"/>
            </p:cNvSpPr>
            <p:nvPr/>
          </p:nvSpPr>
          <p:spPr bwMode="auto">
            <a:xfrm>
              <a:off x="2861" y="2126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98" name="Line 42"/>
            <p:cNvSpPr>
              <a:spLocks noChangeShapeType="1"/>
            </p:cNvSpPr>
            <p:nvPr/>
          </p:nvSpPr>
          <p:spPr bwMode="auto">
            <a:xfrm>
              <a:off x="2554" y="2330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499" name="Line 43"/>
            <p:cNvSpPr>
              <a:spLocks noChangeShapeType="1"/>
            </p:cNvSpPr>
            <p:nvPr/>
          </p:nvSpPr>
          <p:spPr bwMode="auto">
            <a:xfrm flipV="1">
              <a:off x="2598" y="2301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00" name="Line 44"/>
            <p:cNvSpPr>
              <a:spLocks noChangeShapeType="1"/>
            </p:cNvSpPr>
            <p:nvPr/>
          </p:nvSpPr>
          <p:spPr bwMode="auto">
            <a:xfrm>
              <a:off x="2554" y="2330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01" name="Line 45"/>
            <p:cNvSpPr>
              <a:spLocks noChangeShapeType="1"/>
            </p:cNvSpPr>
            <p:nvPr/>
          </p:nvSpPr>
          <p:spPr bwMode="auto">
            <a:xfrm>
              <a:off x="2598" y="2301"/>
              <a:ext cx="43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02" name="Line 46"/>
            <p:cNvSpPr>
              <a:spLocks noChangeShapeType="1"/>
            </p:cNvSpPr>
            <p:nvPr/>
          </p:nvSpPr>
          <p:spPr bwMode="auto">
            <a:xfrm>
              <a:off x="2642" y="2272"/>
              <a:ext cx="43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03" name="Line 47"/>
            <p:cNvSpPr>
              <a:spLocks noChangeShapeType="1"/>
            </p:cNvSpPr>
            <p:nvPr/>
          </p:nvSpPr>
          <p:spPr bwMode="auto">
            <a:xfrm flipV="1">
              <a:off x="2685" y="2242"/>
              <a:ext cx="0" cy="3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04" name="Line 48"/>
            <p:cNvSpPr>
              <a:spLocks noChangeShapeType="1"/>
            </p:cNvSpPr>
            <p:nvPr/>
          </p:nvSpPr>
          <p:spPr bwMode="auto">
            <a:xfrm>
              <a:off x="2642" y="2272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05" name="Line 49"/>
            <p:cNvSpPr>
              <a:spLocks noChangeShapeType="1"/>
            </p:cNvSpPr>
            <p:nvPr/>
          </p:nvSpPr>
          <p:spPr bwMode="auto">
            <a:xfrm>
              <a:off x="2685" y="2242"/>
              <a:ext cx="45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06" name="Line 50"/>
            <p:cNvSpPr>
              <a:spLocks noChangeShapeType="1"/>
            </p:cNvSpPr>
            <p:nvPr/>
          </p:nvSpPr>
          <p:spPr bwMode="auto">
            <a:xfrm>
              <a:off x="3081" y="1976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07" name="Line 51"/>
            <p:cNvSpPr>
              <a:spLocks noChangeShapeType="1"/>
            </p:cNvSpPr>
            <p:nvPr/>
          </p:nvSpPr>
          <p:spPr bwMode="auto">
            <a:xfrm flipV="1">
              <a:off x="3125" y="1947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08" name="Line 52"/>
            <p:cNvSpPr>
              <a:spLocks noChangeShapeType="1"/>
            </p:cNvSpPr>
            <p:nvPr/>
          </p:nvSpPr>
          <p:spPr bwMode="auto">
            <a:xfrm>
              <a:off x="3081" y="1976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09" name="Line 53"/>
            <p:cNvSpPr>
              <a:spLocks noChangeShapeType="1"/>
            </p:cNvSpPr>
            <p:nvPr/>
          </p:nvSpPr>
          <p:spPr bwMode="auto">
            <a:xfrm>
              <a:off x="3125" y="1947"/>
              <a:ext cx="43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10" name="Line 54"/>
            <p:cNvSpPr>
              <a:spLocks noChangeShapeType="1"/>
            </p:cNvSpPr>
            <p:nvPr/>
          </p:nvSpPr>
          <p:spPr bwMode="auto">
            <a:xfrm>
              <a:off x="3169" y="1918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11" name="Line 55"/>
            <p:cNvSpPr>
              <a:spLocks noChangeShapeType="1"/>
            </p:cNvSpPr>
            <p:nvPr/>
          </p:nvSpPr>
          <p:spPr bwMode="auto">
            <a:xfrm flipV="1">
              <a:off x="3213" y="1889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12" name="Line 56"/>
            <p:cNvSpPr>
              <a:spLocks noChangeShapeType="1"/>
            </p:cNvSpPr>
            <p:nvPr/>
          </p:nvSpPr>
          <p:spPr bwMode="auto">
            <a:xfrm>
              <a:off x="3169" y="1918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13" name="Line 57"/>
            <p:cNvSpPr>
              <a:spLocks noChangeShapeType="1"/>
            </p:cNvSpPr>
            <p:nvPr/>
          </p:nvSpPr>
          <p:spPr bwMode="auto">
            <a:xfrm>
              <a:off x="3213" y="1889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14" name="Line 58"/>
            <p:cNvSpPr>
              <a:spLocks noChangeShapeType="1"/>
            </p:cNvSpPr>
            <p:nvPr/>
          </p:nvSpPr>
          <p:spPr bwMode="auto">
            <a:xfrm>
              <a:off x="2905" y="2093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15" name="Line 59"/>
            <p:cNvSpPr>
              <a:spLocks noChangeShapeType="1"/>
            </p:cNvSpPr>
            <p:nvPr/>
          </p:nvSpPr>
          <p:spPr bwMode="auto">
            <a:xfrm flipV="1">
              <a:off x="2949" y="2064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16" name="Line 60"/>
            <p:cNvSpPr>
              <a:spLocks noChangeShapeType="1"/>
            </p:cNvSpPr>
            <p:nvPr/>
          </p:nvSpPr>
          <p:spPr bwMode="auto">
            <a:xfrm>
              <a:off x="2905" y="2093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17" name="Line 61"/>
            <p:cNvSpPr>
              <a:spLocks noChangeShapeType="1"/>
            </p:cNvSpPr>
            <p:nvPr/>
          </p:nvSpPr>
          <p:spPr bwMode="auto">
            <a:xfrm>
              <a:off x="2949" y="2064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18" name="Line 62"/>
            <p:cNvSpPr>
              <a:spLocks noChangeShapeType="1"/>
            </p:cNvSpPr>
            <p:nvPr/>
          </p:nvSpPr>
          <p:spPr bwMode="auto">
            <a:xfrm>
              <a:off x="2993" y="2035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19" name="Line 63"/>
            <p:cNvSpPr>
              <a:spLocks noChangeShapeType="1"/>
            </p:cNvSpPr>
            <p:nvPr/>
          </p:nvSpPr>
          <p:spPr bwMode="auto">
            <a:xfrm flipV="1">
              <a:off x="3037" y="2005"/>
              <a:ext cx="0" cy="3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20" name="Line 64"/>
            <p:cNvSpPr>
              <a:spLocks noChangeShapeType="1"/>
            </p:cNvSpPr>
            <p:nvPr/>
          </p:nvSpPr>
          <p:spPr bwMode="auto">
            <a:xfrm>
              <a:off x="2993" y="2035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21" name="Line 65"/>
            <p:cNvSpPr>
              <a:spLocks noChangeShapeType="1"/>
            </p:cNvSpPr>
            <p:nvPr/>
          </p:nvSpPr>
          <p:spPr bwMode="auto">
            <a:xfrm>
              <a:off x="3037" y="2005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22" name="Line 66"/>
            <p:cNvSpPr>
              <a:spLocks noChangeShapeType="1"/>
            </p:cNvSpPr>
            <p:nvPr/>
          </p:nvSpPr>
          <p:spPr bwMode="auto">
            <a:xfrm>
              <a:off x="3433" y="1738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23" name="Line 67"/>
            <p:cNvSpPr>
              <a:spLocks noChangeShapeType="1"/>
            </p:cNvSpPr>
            <p:nvPr/>
          </p:nvSpPr>
          <p:spPr bwMode="auto">
            <a:xfrm flipV="1">
              <a:off x="3477" y="1709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24" name="Line 68"/>
            <p:cNvSpPr>
              <a:spLocks noChangeShapeType="1"/>
            </p:cNvSpPr>
            <p:nvPr/>
          </p:nvSpPr>
          <p:spPr bwMode="auto">
            <a:xfrm>
              <a:off x="3433" y="1738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25" name="Line 69"/>
            <p:cNvSpPr>
              <a:spLocks noChangeShapeType="1"/>
            </p:cNvSpPr>
            <p:nvPr/>
          </p:nvSpPr>
          <p:spPr bwMode="auto">
            <a:xfrm>
              <a:off x="3477" y="1709"/>
              <a:ext cx="43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26" name="Line 70"/>
            <p:cNvSpPr>
              <a:spLocks noChangeShapeType="1"/>
            </p:cNvSpPr>
            <p:nvPr/>
          </p:nvSpPr>
          <p:spPr bwMode="auto">
            <a:xfrm>
              <a:off x="3521" y="1680"/>
              <a:ext cx="43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27" name="Line 71"/>
            <p:cNvSpPr>
              <a:spLocks noChangeShapeType="1"/>
            </p:cNvSpPr>
            <p:nvPr/>
          </p:nvSpPr>
          <p:spPr bwMode="auto">
            <a:xfrm flipV="1">
              <a:off x="3564" y="1651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28" name="Line 72"/>
            <p:cNvSpPr>
              <a:spLocks noChangeShapeType="1"/>
            </p:cNvSpPr>
            <p:nvPr/>
          </p:nvSpPr>
          <p:spPr bwMode="auto">
            <a:xfrm>
              <a:off x="3521" y="1680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29" name="Line 73"/>
            <p:cNvSpPr>
              <a:spLocks noChangeShapeType="1"/>
            </p:cNvSpPr>
            <p:nvPr/>
          </p:nvSpPr>
          <p:spPr bwMode="auto">
            <a:xfrm>
              <a:off x="3564" y="1651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30" name="Line 74"/>
            <p:cNvSpPr>
              <a:spLocks noChangeShapeType="1"/>
            </p:cNvSpPr>
            <p:nvPr/>
          </p:nvSpPr>
          <p:spPr bwMode="auto">
            <a:xfrm>
              <a:off x="3257" y="1855"/>
              <a:ext cx="44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31" name="Line 75"/>
            <p:cNvSpPr>
              <a:spLocks noChangeShapeType="1"/>
            </p:cNvSpPr>
            <p:nvPr/>
          </p:nvSpPr>
          <p:spPr bwMode="auto">
            <a:xfrm flipV="1">
              <a:off x="3301" y="1826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32" name="Line 76"/>
            <p:cNvSpPr>
              <a:spLocks noChangeShapeType="1"/>
            </p:cNvSpPr>
            <p:nvPr/>
          </p:nvSpPr>
          <p:spPr bwMode="auto">
            <a:xfrm>
              <a:off x="3257" y="1855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33" name="Line 77"/>
            <p:cNvSpPr>
              <a:spLocks noChangeShapeType="1"/>
            </p:cNvSpPr>
            <p:nvPr/>
          </p:nvSpPr>
          <p:spPr bwMode="auto">
            <a:xfrm>
              <a:off x="3301" y="1826"/>
              <a:ext cx="43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34" name="Line 78"/>
            <p:cNvSpPr>
              <a:spLocks noChangeShapeType="1"/>
            </p:cNvSpPr>
            <p:nvPr/>
          </p:nvSpPr>
          <p:spPr bwMode="auto">
            <a:xfrm>
              <a:off x="3345" y="1797"/>
              <a:ext cx="43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35" name="Line 79"/>
            <p:cNvSpPr>
              <a:spLocks noChangeShapeType="1"/>
            </p:cNvSpPr>
            <p:nvPr/>
          </p:nvSpPr>
          <p:spPr bwMode="auto">
            <a:xfrm flipV="1">
              <a:off x="3388" y="1767"/>
              <a:ext cx="0" cy="3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36" name="Line 80"/>
            <p:cNvSpPr>
              <a:spLocks noChangeShapeType="1"/>
            </p:cNvSpPr>
            <p:nvPr/>
          </p:nvSpPr>
          <p:spPr bwMode="auto">
            <a:xfrm>
              <a:off x="3345" y="1797"/>
              <a:ext cx="0" cy="29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  <p:sp>
          <p:nvSpPr>
            <p:cNvPr id="19537" name="Line 81"/>
            <p:cNvSpPr>
              <a:spLocks noChangeShapeType="1"/>
            </p:cNvSpPr>
            <p:nvPr/>
          </p:nvSpPr>
          <p:spPr bwMode="auto">
            <a:xfrm>
              <a:off x="3388" y="1767"/>
              <a:ext cx="45" cy="0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 dirty="0"/>
            </a:p>
          </p:txBody>
        </p:sp>
      </p:grpSp>
      <p:sp>
        <p:nvSpPr>
          <p:cNvPr id="19463" name="AutoShape 82"/>
          <p:cNvSpPr>
            <a:spLocks noChangeArrowheads="1"/>
          </p:cNvSpPr>
          <p:nvPr/>
        </p:nvSpPr>
        <p:spPr bwMode="auto">
          <a:xfrm>
            <a:off x="4643240" y="2925764"/>
            <a:ext cx="487073" cy="731571"/>
          </a:xfrm>
          <a:prstGeom prst="downArrow">
            <a:avLst>
              <a:gd name="adj1" fmla="val 50000"/>
              <a:gd name="adj2" fmla="val 34661"/>
            </a:avLst>
          </a:prstGeom>
          <a:solidFill>
            <a:schemeClr val="bg1"/>
          </a:solidFill>
          <a:ln w="22225" algn="ctr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464" name="AutoShape 83"/>
          <p:cNvSpPr>
            <a:spLocks noChangeArrowheads="1"/>
          </p:cNvSpPr>
          <p:nvPr/>
        </p:nvSpPr>
        <p:spPr bwMode="auto">
          <a:xfrm>
            <a:off x="4643240" y="4725144"/>
            <a:ext cx="487073" cy="729783"/>
          </a:xfrm>
          <a:prstGeom prst="downArrow">
            <a:avLst>
              <a:gd name="adj1" fmla="val 50000"/>
              <a:gd name="adj2" fmla="val 34576"/>
            </a:avLst>
          </a:prstGeom>
          <a:solidFill>
            <a:srgbClr val="FF9900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9465" name="Picture 86" descr="未命名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716" y="1196975"/>
            <a:ext cx="2159977" cy="167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6" name="AutoShape 87"/>
          <p:cNvSpPr>
            <a:spLocks noChangeArrowheads="1"/>
          </p:cNvSpPr>
          <p:nvPr/>
        </p:nvSpPr>
        <p:spPr bwMode="auto">
          <a:xfrm>
            <a:off x="6802193" y="2780928"/>
            <a:ext cx="2224454" cy="1447888"/>
          </a:xfrm>
          <a:prstGeom prst="wedgeRoundRectCallout">
            <a:avLst>
              <a:gd name="adj1" fmla="val -88421"/>
              <a:gd name="adj2" fmla="val -815"/>
              <a:gd name="adj3" fmla="val 16667"/>
            </a:avLst>
          </a:prstGeom>
          <a:solidFill>
            <a:srgbClr val="9EB9DA"/>
          </a:solidFill>
          <a:ln w="9525" algn="ctr">
            <a:solidFill>
              <a:schemeClr val="accent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8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467" name="Text Box 88"/>
          <p:cNvSpPr txBox="1">
            <a:spLocks noChangeArrowheads="1"/>
          </p:cNvSpPr>
          <p:nvPr/>
        </p:nvSpPr>
        <p:spPr bwMode="auto">
          <a:xfrm>
            <a:off x="5817146" y="5873751"/>
            <a:ext cx="877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800" b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更细腻</a:t>
            </a:r>
          </a:p>
        </p:txBody>
      </p:sp>
      <p:sp>
        <p:nvSpPr>
          <p:cNvPr id="19468" name="Text Box 91"/>
          <p:cNvSpPr txBox="1">
            <a:spLocks noChangeArrowheads="1"/>
          </p:cNvSpPr>
          <p:nvPr/>
        </p:nvSpPr>
        <p:spPr bwMode="auto">
          <a:xfrm>
            <a:off x="6863738" y="2849190"/>
            <a:ext cx="231677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dirty="0">
                <a:solidFill>
                  <a:srgbClr val="1D344F"/>
                </a:solidFill>
                <a:latin typeface="微软雅黑" pitchFamily="34" charset="-122"/>
                <a:ea typeface="微软雅黑" pitchFamily="34" charset="-122"/>
              </a:rPr>
              <a:t>Сглаживание внутренних команд привода и управление двигателем с большей точностью и стабильностью</a:t>
            </a:r>
            <a:endParaRPr kumimoji="0" lang="zh-TW" altLang="en-US" sz="1800" dirty="0">
              <a:solidFill>
                <a:srgbClr val="1D344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469" name="Rectangle 2"/>
          <p:cNvSpPr>
            <a:spLocks/>
          </p:cNvSpPr>
          <p:nvPr/>
        </p:nvSpPr>
        <p:spPr bwMode="auto">
          <a:xfrm>
            <a:off x="1187624" y="260350"/>
            <a:ext cx="757244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Команды точной интерполяции</a:t>
            </a:r>
            <a:endParaRPr kumimoji="0" lang="zh-TW" altLang="en-US" sz="32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pic>
        <p:nvPicPr>
          <p:cNvPr id="19470" name="Picture 94" descr="AC-Motor(400KW)2_P_45_2005072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1" y="5229226"/>
            <a:ext cx="131738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1" name="Text Box 95"/>
          <p:cNvSpPr txBox="1">
            <a:spLocks noChangeArrowheads="1"/>
          </p:cNvSpPr>
          <p:nvPr/>
        </p:nvSpPr>
        <p:spPr bwMode="auto">
          <a:xfrm>
            <a:off x="4768854" y="4005263"/>
            <a:ext cx="20505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200" dirty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Привод</a:t>
            </a:r>
            <a:r>
              <a:rPr lang="en-US" altLang="zh-TW" sz="1200" dirty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200" dirty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Команды интерполяции</a:t>
            </a:r>
            <a:endParaRPr lang="zh-TW" altLang="en-US" sz="1200" dirty="0">
              <a:solidFill>
                <a:srgbClr val="FF33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200" dirty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8kHz</a:t>
            </a:r>
          </a:p>
        </p:txBody>
      </p:sp>
      <p:pic>
        <p:nvPicPr>
          <p:cNvPr id="19472" name="Picture 9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374" y="3286125"/>
            <a:ext cx="1263162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3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85E07C9-DAD5-4823-9808-F7BE7D006148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33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2248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1403648" y="5805264"/>
            <a:ext cx="2217201" cy="584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4" tIns="45702" rIns="91404" bIns="45702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ru-RU" altLang="zh-CN" sz="16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Без компенсации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6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трения</a:t>
            </a:r>
            <a:endParaRPr lang="zh-TW" altLang="en-US" sz="16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83" name="Text Box 5"/>
          <p:cNvSpPr txBox="1">
            <a:spLocks noChangeArrowheads="1"/>
          </p:cNvSpPr>
          <p:nvPr/>
        </p:nvSpPr>
        <p:spPr bwMode="auto">
          <a:xfrm>
            <a:off x="4283968" y="5877272"/>
            <a:ext cx="1883776" cy="584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4" tIns="45702" rIns="91404" bIns="45702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6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 компенсацией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6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трения</a:t>
            </a:r>
            <a:endParaRPr lang="zh-TW" altLang="en-US" sz="16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84" name="Text Box 7"/>
          <p:cNvSpPr txBox="1">
            <a:spLocks noChangeArrowheads="1"/>
          </p:cNvSpPr>
          <p:nvPr/>
        </p:nvSpPr>
        <p:spPr bwMode="auto">
          <a:xfrm>
            <a:off x="323528" y="908720"/>
            <a:ext cx="7855926" cy="70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4" tIns="45702" rIns="91404" bIns="45702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1" hangingPunct="1">
              <a:spcBef>
                <a:spcPct val="0"/>
              </a:spcBef>
            </a:pPr>
            <a:r>
              <a:rPr lang="ru-RU" altLang="zh-TW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Высокочастотный контур с частотой 16 кГц для коррекции крутящего момента</a:t>
            </a:r>
            <a:endParaRPr lang="zh-TW" altLang="en-US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85" name="Rectangle 2"/>
          <p:cNvSpPr>
            <a:spLocks/>
          </p:cNvSpPr>
          <p:nvPr/>
        </p:nvSpPr>
        <p:spPr bwMode="auto">
          <a:xfrm>
            <a:off x="2378319" y="260350"/>
            <a:ext cx="6381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6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Компенсация трения</a:t>
            </a:r>
            <a:endParaRPr kumimoji="0" lang="zh-TW" altLang="en-US" sz="36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0486" name="Text Box 18"/>
          <p:cNvSpPr txBox="1">
            <a:spLocks noChangeArrowheads="1"/>
          </p:cNvSpPr>
          <p:nvPr/>
        </p:nvSpPr>
        <p:spPr bwMode="auto">
          <a:xfrm>
            <a:off x="862585" y="1876971"/>
            <a:ext cx="3020688" cy="33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4" tIns="45702" rIns="91404" bIns="45702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1600" dirty="0">
                <a:solidFill>
                  <a:srgbClr val="FF33CC"/>
                </a:solidFill>
                <a:latin typeface="微软雅黑" pitchFamily="34" charset="-122"/>
                <a:ea typeface="微软雅黑" pitchFamily="34" charset="-122"/>
              </a:rPr>
              <a:t>Механическое трение</a:t>
            </a:r>
            <a:endParaRPr lang="zh-TW" altLang="en-US" sz="1600" dirty="0">
              <a:solidFill>
                <a:srgbClr val="FF33C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87" name="Line 10"/>
          <p:cNvSpPr>
            <a:spLocks noChangeShapeType="1"/>
          </p:cNvSpPr>
          <p:nvPr/>
        </p:nvSpPr>
        <p:spPr bwMode="auto">
          <a:xfrm>
            <a:off x="3044085" y="2637881"/>
            <a:ext cx="2184889" cy="79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20488" name="Line 11"/>
          <p:cNvSpPr>
            <a:spLocks noChangeShapeType="1"/>
          </p:cNvSpPr>
          <p:nvPr/>
        </p:nvSpPr>
        <p:spPr bwMode="auto">
          <a:xfrm>
            <a:off x="3954089" y="1910805"/>
            <a:ext cx="1465" cy="12620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grpSp>
        <p:nvGrpSpPr>
          <p:cNvPr id="20489" name="Group 30"/>
          <p:cNvGrpSpPr>
            <a:grpSpLocks/>
          </p:cNvGrpSpPr>
          <p:nvPr/>
        </p:nvGrpSpPr>
        <p:grpSpPr bwMode="auto">
          <a:xfrm flipV="1">
            <a:off x="3044085" y="2204492"/>
            <a:ext cx="1866900" cy="890588"/>
            <a:chOff x="2200" y="1835"/>
            <a:chExt cx="1274" cy="561"/>
          </a:xfrm>
        </p:grpSpPr>
        <p:sp>
          <p:nvSpPr>
            <p:cNvPr id="20502" name="Line 12"/>
            <p:cNvSpPr>
              <a:spLocks noChangeShapeType="1"/>
            </p:cNvSpPr>
            <p:nvPr/>
          </p:nvSpPr>
          <p:spPr bwMode="auto">
            <a:xfrm flipV="1">
              <a:off x="2200" y="2326"/>
              <a:ext cx="496" cy="35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0503" name="Line 13"/>
            <p:cNvSpPr>
              <a:spLocks noChangeShapeType="1"/>
            </p:cNvSpPr>
            <p:nvPr/>
          </p:nvSpPr>
          <p:spPr bwMode="auto">
            <a:xfrm>
              <a:off x="2696" y="2326"/>
              <a:ext cx="35" cy="7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0504" name="Line 14"/>
            <p:cNvSpPr>
              <a:spLocks noChangeShapeType="1"/>
            </p:cNvSpPr>
            <p:nvPr/>
          </p:nvSpPr>
          <p:spPr bwMode="auto">
            <a:xfrm flipV="1">
              <a:off x="2731" y="1870"/>
              <a:ext cx="177" cy="526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0505" name="Line 15"/>
            <p:cNvSpPr>
              <a:spLocks noChangeShapeType="1"/>
            </p:cNvSpPr>
            <p:nvPr/>
          </p:nvSpPr>
          <p:spPr bwMode="auto">
            <a:xfrm>
              <a:off x="2908" y="1870"/>
              <a:ext cx="36" cy="70"/>
            </a:xfrm>
            <a:prstGeom prst="line">
              <a:avLst/>
            </a:prstGeom>
            <a:noFill/>
            <a:ln w="25400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0506" name="Line 16"/>
            <p:cNvSpPr>
              <a:spLocks noChangeShapeType="1"/>
            </p:cNvSpPr>
            <p:nvPr/>
          </p:nvSpPr>
          <p:spPr bwMode="auto">
            <a:xfrm flipV="1">
              <a:off x="2944" y="1835"/>
              <a:ext cx="530" cy="105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20490" name="Text Box 17"/>
          <p:cNvSpPr txBox="1">
            <a:spLocks noChangeArrowheads="1"/>
          </p:cNvSpPr>
          <p:nvPr/>
        </p:nvSpPr>
        <p:spPr bwMode="auto">
          <a:xfrm>
            <a:off x="5236300" y="2493417"/>
            <a:ext cx="1133571" cy="33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4" tIns="45702" rIns="91404" bIns="45702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16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Скорость</a:t>
            </a:r>
            <a:endParaRPr lang="zh-TW" altLang="en-US" sz="1600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91" name="Text Box 20"/>
          <p:cNvSpPr txBox="1">
            <a:spLocks noChangeArrowheads="1"/>
          </p:cNvSpPr>
          <p:nvPr/>
        </p:nvSpPr>
        <p:spPr bwMode="auto">
          <a:xfrm>
            <a:off x="4198808" y="1894931"/>
            <a:ext cx="4552777" cy="33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4" tIns="45702" rIns="91404" bIns="45702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1600" dirty="0">
                <a:solidFill>
                  <a:srgbClr val="0066FF"/>
                </a:solidFill>
                <a:latin typeface="微软雅黑" pitchFamily="34" charset="-122"/>
                <a:ea typeface="微软雅黑" pitchFamily="34" charset="-122"/>
              </a:rPr>
              <a:t>Компенсация трения в реальном времени</a:t>
            </a:r>
            <a:endParaRPr lang="zh-TW" altLang="en-US" sz="1600" dirty="0">
              <a:solidFill>
                <a:srgbClr val="0066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492" name="Group 38"/>
          <p:cNvGrpSpPr>
            <a:grpSpLocks/>
          </p:cNvGrpSpPr>
          <p:nvPr/>
        </p:nvGrpSpPr>
        <p:grpSpPr bwMode="auto">
          <a:xfrm flipV="1">
            <a:off x="3044085" y="2304505"/>
            <a:ext cx="1919654" cy="723900"/>
            <a:chOff x="2200" y="1905"/>
            <a:chExt cx="1310" cy="456"/>
          </a:xfrm>
        </p:grpSpPr>
        <p:sp>
          <p:nvSpPr>
            <p:cNvPr id="20499" name="Line 25"/>
            <p:cNvSpPr>
              <a:spLocks noChangeShapeType="1"/>
            </p:cNvSpPr>
            <p:nvPr/>
          </p:nvSpPr>
          <p:spPr bwMode="auto">
            <a:xfrm>
              <a:off x="2200" y="1905"/>
              <a:ext cx="531" cy="0"/>
            </a:xfrm>
            <a:prstGeom prst="line">
              <a:avLst/>
            </a:prstGeom>
            <a:noFill/>
            <a:ln w="25400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0500" name="Line 26"/>
            <p:cNvSpPr>
              <a:spLocks noChangeShapeType="1"/>
            </p:cNvSpPr>
            <p:nvPr/>
          </p:nvSpPr>
          <p:spPr bwMode="auto">
            <a:xfrm>
              <a:off x="2731" y="1905"/>
              <a:ext cx="177" cy="456"/>
            </a:xfrm>
            <a:prstGeom prst="line">
              <a:avLst/>
            </a:prstGeom>
            <a:noFill/>
            <a:ln w="25400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0501" name="Line 27"/>
            <p:cNvSpPr>
              <a:spLocks noChangeShapeType="1"/>
            </p:cNvSpPr>
            <p:nvPr/>
          </p:nvSpPr>
          <p:spPr bwMode="auto">
            <a:xfrm>
              <a:off x="2908" y="2361"/>
              <a:ext cx="602" cy="0"/>
            </a:xfrm>
            <a:prstGeom prst="line">
              <a:avLst/>
            </a:prstGeom>
            <a:noFill/>
            <a:ln w="25400">
              <a:solidFill>
                <a:srgbClr val="3366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20493" name="Text Box 17"/>
          <p:cNvSpPr txBox="1">
            <a:spLocks noChangeArrowheads="1"/>
          </p:cNvSpPr>
          <p:nvPr/>
        </p:nvSpPr>
        <p:spPr bwMode="auto">
          <a:xfrm>
            <a:off x="3707904" y="1556792"/>
            <a:ext cx="1008537" cy="33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4" tIns="45702" rIns="91404" bIns="45702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16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Момент</a:t>
            </a:r>
            <a:endParaRPr lang="zh-TW" altLang="en-US" sz="1600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0494" name="Picture 3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284984"/>
            <a:ext cx="2465003" cy="2454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Picture 3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212976"/>
            <a:ext cx="2467266" cy="2594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6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D76302A8-4AFA-41CD-9AF7-16AC7E0D5214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34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97" name="AutoShape 23"/>
          <p:cNvSpPr>
            <a:spLocks noChangeArrowheads="1"/>
          </p:cNvSpPr>
          <p:nvPr/>
        </p:nvSpPr>
        <p:spPr bwMode="auto">
          <a:xfrm>
            <a:off x="6831624" y="3671888"/>
            <a:ext cx="1727689" cy="838200"/>
          </a:xfrm>
          <a:prstGeom prst="wedgeRoundRectCallout">
            <a:avLst>
              <a:gd name="adj1" fmla="val -103211"/>
              <a:gd name="adj2" fmla="val 46089"/>
              <a:gd name="adj3" fmla="val 16667"/>
            </a:avLst>
          </a:prstGeom>
          <a:solidFill>
            <a:srgbClr val="9EB9DA"/>
          </a:solidFill>
          <a:ln w="9525" algn="ctr">
            <a:solidFill>
              <a:schemeClr val="tx2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8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98" name="Text Box 24"/>
          <p:cNvSpPr txBox="1">
            <a:spLocks noChangeArrowheads="1"/>
          </p:cNvSpPr>
          <p:nvPr/>
        </p:nvSpPr>
        <p:spPr bwMode="auto">
          <a:xfrm>
            <a:off x="7020272" y="3861048"/>
            <a:ext cx="133722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600" dirty="0">
                <a:solidFill>
                  <a:srgbClr val="1D344F"/>
                </a:solidFill>
                <a:latin typeface="微软雅黑" pitchFamily="34" charset="-122"/>
                <a:ea typeface="微软雅黑" pitchFamily="34" charset="-122"/>
              </a:rPr>
              <a:t>Улучшение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zh-TW" sz="1600" dirty="0">
                <a:solidFill>
                  <a:srgbClr val="1D344F"/>
                </a:solidFill>
                <a:latin typeface="微软雅黑" pitchFamily="34" charset="-122"/>
                <a:ea typeface="微软雅黑" pitchFamily="34" charset="-122"/>
              </a:rPr>
              <a:t>переходов</a:t>
            </a:r>
            <a:endParaRPr kumimoji="0" lang="zh-TW" altLang="en-US" sz="1600" dirty="0">
              <a:solidFill>
                <a:srgbClr val="1D344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51344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1"/>
          <p:cNvSpPr txBox="1">
            <a:spLocks noChangeArrowheads="1"/>
          </p:cNvSpPr>
          <p:nvPr/>
        </p:nvSpPr>
        <p:spPr bwMode="auto">
          <a:xfrm>
            <a:off x="451339" y="4005064"/>
            <a:ext cx="8573966" cy="2723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674" tIns="53337" rIns="106674" bIns="53337">
            <a:spAutoFit/>
          </a:bodyPr>
          <a:lstStyle>
            <a:lvl1pPr marL="400050" indent="-400050"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zh-TW" sz="2000" dirty="0">
                <a:solidFill>
                  <a:schemeClr val="hlink"/>
                </a:solidFill>
                <a:latin typeface="微软雅黑" pitchFamily="34" charset="-122"/>
                <a:ea typeface="微软雅黑" pitchFamily="34" charset="-122"/>
              </a:rPr>
              <a:t>Метод реализации:</a:t>
            </a:r>
            <a:endParaRPr lang="en-US" altLang="zh-TW" sz="2000" dirty="0">
              <a:solidFill>
                <a:schemeClr val="hlink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ru-RU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Полностью замкнутый цикл управления положением реализуется с помощью сервоприводов.</a:t>
            </a:r>
            <a:endParaRPr lang="zh-TW" altLang="en-US" sz="20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zh-TW" sz="2000" dirty="0">
                <a:solidFill>
                  <a:schemeClr val="hlink"/>
                </a:solidFill>
                <a:latin typeface="微软雅黑" pitchFamily="34" charset="-122"/>
                <a:ea typeface="微软雅黑" pitchFamily="34" charset="-122"/>
              </a:rPr>
              <a:t>А так же:</a:t>
            </a:r>
            <a:endParaRPr lang="en-US" altLang="zh-TW" sz="2000" dirty="0">
              <a:solidFill>
                <a:schemeClr val="hlink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ru-RU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Сигналы от энкодеров и линейных датчиков обрабатываются в реальном времени.</a:t>
            </a:r>
            <a:endParaRPr lang="zh-TW" altLang="en-US" sz="20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endParaRPr lang="zh-TW" altLang="en-US" sz="20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07" name="Rectangle 2"/>
          <p:cNvSpPr>
            <a:spLocks/>
          </p:cNvSpPr>
          <p:nvPr/>
        </p:nvSpPr>
        <p:spPr bwMode="auto">
          <a:xfrm>
            <a:off x="0" y="44624"/>
            <a:ext cx="91440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CN" sz="24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Высокоточный полностью замкнутый цикл управления положением</a:t>
            </a:r>
            <a:r>
              <a:rPr kumimoji="0" lang="en-US" altLang="zh-CN" sz="2400" b="1" dirty="0">
                <a:latin typeface="微软雅黑" pitchFamily="34" charset="-122"/>
                <a:ea typeface="微软雅黑" pitchFamily="34" charset="-122"/>
                <a:cs typeface="Arial" charset="0"/>
              </a:rPr>
              <a:t> </a:t>
            </a:r>
            <a:endParaRPr kumimoji="0" lang="zh-TW" altLang="en-US" sz="24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1508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7F68F9B9-79DF-4726-8C86-154202FA2732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35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150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879"/>
          <a:stretch>
            <a:fillRect/>
          </a:stretch>
        </p:blipFill>
        <p:spPr bwMode="auto">
          <a:xfrm>
            <a:off x="1962981" y="908720"/>
            <a:ext cx="4697251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100971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Oval 3"/>
          <p:cNvSpPr>
            <a:spLocks noChangeArrowheads="1"/>
          </p:cNvSpPr>
          <p:nvPr/>
        </p:nvSpPr>
        <p:spPr bwMode="auto">
          <a:xfrm>
            <a:off x="1239715" y="3409037"/>
            <a:ext cx="259766" cy="519351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23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 eaLnBrk="1" hangingPunct="1"/>
            <a:fld id="{38D23DF1-2FB0-4B78-B4B3-BB62027DFD39}" type="slidenum">
              <a:rPr lang="zh-CN" altLang="en-US" sz="1200" b="0">
                <a:latin typeface="微软雅黑" pitchFamily="34" charset="-122"/>
                <a:ea typeface="微软雅黑" pitchFamily="34" charset="-122"/>
              </a:rPr>
              <a:pPr algn="r" eaLnBrk="1" hangingPunct="1"/>
              <a:t>36</a:t>
            </a:fld>
            <a:endParaRPr lang="zh-CN" altLang="en-US" sz="1200" b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84639" y="136090"/>
            <a:ext cx="8801889" cy="2284798"/>
            <a:chOff x="184639" y="-88574"/>
            <a:chExt cx="8801889" cy="2284798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1660" y="662981"/>
              <a:ext cx="2444868" cy="1533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0" name="Text Box 6"/>
            <p:cNvSpPr txBox="1">
              <a:spLocks noChangeArrowheads="1"/>
            </p:cNvSpPr>
            <p:nvPr/>
          </p:nvSpPr>
          <p:spPr bwMode="auto">
            <a:xfrm>
              <a:off x="184639" y="703514"/>
              <a:ext cx="8774723" cy="14927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6674" tIns="53337" rIns="106674" bIns="53337">
              <a:spAutoFit/>
            </a:bodyPr>
            <a:lstStyle>
              <a:lvl1pPr defTabSz="10668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defTabSz="10668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defTabSz="10668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defTabSz="10668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defTabSz="10668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defTabSz="10668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defTabSz="10668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defTabSz="10668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defTabSz="10668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marL="342900" indent="-342900" eaLnBrk="1" hangingPunct="1">
                <a:buFont typeface="Courier New" panose="02070309020205020404" pitchFamily="49" charset="0"/>
                <a:buChar char="o"/>
              </a:pPr>
              <a:r>
                <a:rPr lang="ru-RU" altLang="zh-TW" b="0" dirty="0">
                  <a:solidFill>
                    <a:schemeClr val="tx2"/>
                  </a:solidFill>
                  <a:latin typeface="Calibri" panose="020F0502020204030204" pitchFamily="34" charset="0"/>
                  <a:ea typeface="微软雅黑" pitchFamily="34" charset="-122"/>
                </a:rPr>
                <a:t>Выбор осей </a:t>
              </a:r>
              <a:r>
                <a:rPr lang="en-US" altLang="zh-TW" b="0" dirty="0">
                  <a:solidFill>
                    <a:schemeClr val="tx2"/>
                  </a:solidFill>
                  <a:latin typeface="Calibri" panose="020F0502020204030204" pitchFamily="34" charset="0"/>
                  <a:ea typeface="微软雅黑" pitchFamily="34" charset="-122"/>
                </a:rPr>
                <a:t>X-Y-Z-4</a:t>
              </a:r>
            </a:p>
            <a:p>
              <a:pPr marL="342900" indent="-342900" eaLnBrk="1" hangingPunct="1">
                <a:buFont typeface="Courier New" panose="02070309020205020404" pitchFamily="49" charset="0"/>
                <a:buChar char="o"/>
              </a:pPr>
              <a:endParaRPr lang="en-US" altLang="zh-TW" b="0" dirty="0">
                <a:solidFill>
                  <a:schemeClr val="tx2"/>
                </a:solidFill>
                <a:latin typeface="Calibri" panose="020F0502020204030204" pitchFamily="34" charset="0"/>
                <a:ea typeface="微软雅黑" pitchFamily="34" charset="-122"/>
              </a:endParaRPr>
            </a:p>
            <a:p>
              <a:pPr marL="342900" indent="-342900" eaLnBrk="1" hangingPunct="1">
                <a:buFont typeface="Courier New" panose="02070309020205020404" pitchFamily="49" charset="0"/>
                <a:buChar char="o"/>
              </a:pPr>
              <a:r>
                <a:rPr lang="ru-RU" altLang="zh-TW" b="0" dirty="0">
                  <a:solidFill>
                    <a:schemeClr val="tx2"/>
                  </a:solidFill>
                  <a:latin typeface="Calibri" panose="020F0502020204030204" pitchFamily="34" charset="0"/>
                  <a:ea typeface="微软雅黑" pitchFamily="34" charset="-122"/>
                </a:rPr>
                <a:t>Кратность перемещения </a:t>
              </a:r>
              <a:r>
                <a:rPr lang="en-US" altLang="zh-TW" b="0" dirty="0">
                  <a:solidFill>
                    <a:schemeClr val="tx2"/>
                  </a:solidFill>
                  <a:latin typeface="Calibri" panose="020F0502020204030204" pitchFamily="34" charset="0"/>
                  <a:ea typeface="微软雅黑" pitchFamily="34" charset="-122"/>
                </a:rPr>
                <a:t> X1-X10-X100</a:t>
              </a:r>
            </a:p>
            <a:p>
              <a:pPr marL="342900" indent="-342900" eaLnBrk="1" hangingPunct="1">
                <a:buFont typeface="Courier New" panose="02070309020205020404" pitchFamily="49" charset="0"/>
                <a:buChar char="o"/>
              </a:pPr>
              <a:endParaRPr lang="en-US" altLang="zh-TW" b="0" dirty="0">
                <a:solidFill>
                  <a:schemeClr val="tx2"/>
                </a:solidFill>
                <a:latin typeface="Calibri" panose="020F0502020204030204" pitchFamily="34" charset="0"/>
                <a:ea typeface="微软雅黑" pitchFamily="34" charset="-122"/>
              </a:endParaRPr>
            </a:p>
            <a:p>
              <a:pPr marL="342900" indent="-342900" eaLnBrk="1" hangingPunct="1">
                <a:buFont typeface="Courier New" panose="02070309020205020404" pitchFamily="49" charset="0"/>
                <a:buChar char="o"/>
              </a:pPr>
              <a:r>
                <a:rPr lang="ru-RU" altLang="zh-TW" b="0" dirty="0">
                  <a:solidFill>
                    <a:schemeClr val="tx2"/>
                  </a:solidFill>
                  <a:latin typeface="Calibri" panose="020F0502020204030204" pitchFamily="34" charset="0"/>
                  <a:ea typeface="微软雅黑" pitchFamily="34" charset="-122"/>
                </a:rPr>
                <a:t>Ручной штурвал</a:t>
              </a:r>
              <a:endParaRPr lang="en-US" altLang="zh-TW" b="0" dirty="0">
                <a:solidFill>
                  <a:schemeClr val="tx2"/>
                </a:solidFill>
                <a:latin typeface="Calibri" panose="020F0502020204030204" pitchFamily="34" charset="0"/>
                <a:ea typeface="微软雅黑" pitchFamily="34" charset="-122"/>
              </a:endParaRPr>
            </a:p>
          </p:txBody>
        </p:sp>
        <p:sp>
          <p:nvSpPr>
            <p:cNvPr id="8" name="Rectangle 2"/>
            <p:cNvSpPr txBox="1">
              <a:spLocks/>
            </p:cNvSpPr>
            <p:nvPr/>
          </p:nvSpPr>
          <p:spPr bwMode="auto">
            <a:xfrm>
              <a:off x="457200" y="-88574"/>
              <a:ext cx="8229600" cy="792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l" rtl="0" fontAlgn="base">
                <a:spcBef>
                  <a:spcPct val="0"/>
                </a:spcBef>
                <a:spcAft>
                  <a:spcPct val="0"/>
                </a:spcAft>
                <a:defRPr sz="3600" kern="1200">
                  <a:solidFill>
                    <a:srgbClr val="0087DC"/>
                  </a:solidFill>
                  <a:latin typeface="+mj-lt"/>
                  <a:ea typeface="+mj-ea"/>
                  <a:cs typeface="+mj-cs"/>
                </a:defRPr>
              </a:lvl1pPr>
              <a:lvl2pPr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2pPr>
              <a:lvl3pPr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3pPr>
              <a:lvl4pPr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4pPr>
              <a:lvl5pPr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5pPr>
              <a:lvl6pPr marL="457200"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6pPr>
              <a:lvl7pPr marL="914400"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7pPr>
              <a:lvl8pPr marL="1371600"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8pPr>
              <a:lvl9pPr marL="1828800"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9pPr>
            </a:lstStyle>
            <a:p>
              <a:r>
                <a:rPr kumimoji="0" lang="ru-RU" altLang="zh-TW" sz="2700" b="1" dirty="0">
                  <a:latin typeface="微软雅黑" pitchFamily="34" charset="-122"/>
                  <a:ea typeface="微软雅黑" pitchFamily="34" charset="-122"/>
                  <a:cs typeface="Arial" charset="0"/>
                </a:rPr>
                <a:t>Штурвал</a:t>
              </a:r>
              <a:endParaRPr kumimoji="0" lang="en-US" altLang="zh-TW" sz="2700" b="1" dirty="0">
                <a:latin typeface="微软雅黑" pitchFamily="34" charset="-122"/>
                <a:ea typeface="微软雅黑" pitchFamily="34" charset="-122"/>
                <a:cs typeface="Arial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84639" y="2708920"/>
            <a:ext cx="8894885" cy="2769503"/>
            <a:chOff x="184639" y="-99392"/>
            <a:chExt cx="8894885" cy="2769503"/>
          </a:xfrm>
        </p:grpSpPr>
        <p:pic>
          <p:nvPicPr>
            <p:cNvPr id="10" name="Picture 2" descr="https://deltautomation.files.wordpress.com/2011/07/asda-a2.jp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4168" y="691384"/>
              <a:ext cx="2995356" cy="19787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184639" y="529229"/>
              <a:ext cx="6187561" cy="2046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6674" tIns="53337" rIns="106674" bIns="53337">
              <a:spAutoFit/>
            </a:bodyPr>
            <a:lstStyle>
              <a:lvl1pPr defTabSz="10668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defTabSz="10668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defTabSz="10668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defTabSz="10668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defTabSz="1066800" eaLnBrk="0" hangingPunct="0"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defTabSz="10668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defTabSz="10668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defTabSz="10668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defTabSz="10668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marL="342900" indent="-342900" eaLnBrk="1" hangingPunct="1">
                <a:buFont typeface="Courier New" panose="02070309020205020404" pitchFamily="49" charset="0"/>
                <a:buChar char="o"/>
              </a:pPr>
              <a:r>
                <a:rPr lang="ru-RU" altLang="zh-TW" b="0" dirty="0">
                  <a:solidFill>
                    <a:schemeClr val="tx2"/>
                  </a:solidFill>
                  <a:latin typeface="Calibri" panose="020F0502020204030204" pitchFamily="34" charset="0"/>
                  <a:ea typeface="微软雅黑" pitchFamily="34" charset="-122"/>
                </a:rPr>
                <a:t>Цифровой интерфейс </a:t>
              </a:r>
              <a:r>
                <a:rPr lang="en-US" altLang="zh-TW" b="0" dirty="0">
                  <a:solidFill>
                    <a:schemeClr val="tx2"/>
                  </a:solidFill>
                  <a:latin typeface="Calibri" panose="020F0502020204030204" pitchFamily="34" charset="0"/>
                  <a:ea typeface="微软雅黑" pitchFamily="34" charset="-122"/>
                </a:rPr>
                <a:t>DMCNET</a:t>
              </a:r>
            </a:p>
            <a:p>
              <a:pPr marL="342900" indent="-342900" eaLnBrk="1" hangingPunct="1">
                <a:buFont typeface="Courier New" panose="02070309020205020404" pitchFamily="49" charset="0"/>
                <a:buChar char="o"/>
              </a:pPr>
              <a:endParaRPr lang="en-US" altLang="zh-TW" b="0" dirty="0">
                <a:solidFill>
                  <a:schemeClr val="tx2"/>
                </a:solidFill>
                <a:latin typeface="Calibri" panose="020F0502020204030204" pitchFamily="34" charset="0"/>
                <a:ea typeface="微软雅黑" pitchFamily="34" charset="-122"/>
              </a:endParaRPr>
            </a:p>
            <a:p>
              <a:pPr marL="342900" indent="-342900" eaLnBrk="1" hangingPunct="1">
                <a:buFont typeface="Courier New" panose="02070309020205020404" pitchFamily="49" charset="0"/>
                <a:buChar char="o"/>
              </a:pPr>
              <a:r>
                <a:rPr lang="ru-RU" altLang="zh-TW" b="0" dirty="0">
                  <a:solidFill>
                    <a:schemeClr val="tx2"/>
                  </a:solidFill>
                  <a:latin typeface="Calibri" panose="020F0502020204030204" pitchFamily="34" charset="0"/>
                  <a:ea typeface="微软雅黑" pitchFamily="34" charset="-122"/>
                </a:rPr>
                <a:t>Можно использовать только серии </a:t>
              </a:r>
              <a:r>
                <a:rPr lang="en-US" altLang="zh-TW" b="0" dirty="0">
                  <a:solidFill>
                    <a:schemeClr val="tx2"/>
                  </a:solidFill>
                  <a:latin typeface="Calibri" panose="020F0502020204030204" pitchFamily="34" charset="0"/>
                  <a:ea typeface="微软雅黑" pitchFamily="34" charset="-122"/>
                </a:rPr>
                <a:t>ASD-A2-F </a:t>
              </a:r>
              <a:r>
                <a:rPr lang="ru-RU" altLang="zh-TW" b="0" dirty="0">
                  <a:solidFill>
                    <a:schemeClr val="tx2"/>
                  </a:solidFill>
                  <a:latin typeface="Calibri" panose="020F0502020204030204" pitchFamily="34" charset="0"/>
                  <a:ea typeface="微软雅黑" pitchFamily="34" charset="-122"/>
                </a:rPr>
                <a:t>или</a:t>
              </a:r>
              <a:r>
                <a:rPr lang="en-US" altLang="zh-TW" b="0" dirty="0">
                  <a:solidFill>
                    <a:schemeClr val="tx2"/>
                  </a:solidFill>
                  <a:latin typeface="Calibri" panose="020F0502020204030204" pitchFamily="34" charset="0"/>
                  <a:ea typeface="微软雅黑" pitchFamily="34" charset="-122"/>
                </a:rPr>
                <a:t> ASD-M-F</a:t>
              </a:r>
            </a:p>
            <a:p>
              <a:pPr marL="342900" indent="-342900" eaLnBrk="1" hangingPunct="1">
                <a:buFont typeface="Courier New" panose="02070309020205020404" pitchFamily="49" charset="0"/>
                <a:buChar char="o"/>
              </a:pPr>
              <a:r>
                <a:rPr lang="ru-RU" altLang="zh-TW" b="0" dirty="0">
                  <a:solidFill>
                    <a:schemeClr val="tx2"/>
                  </a:solidFill>
                  <a:latin typeface="Calibri" panose="020F0502020204030204" pitchFamily="34" charset="0"/>
                  <a:ea typeface="微软雅黑" pitchFamily="34" charset="-122"/>
                </a:rPr>
                <a:t>Настройка параметров приводов и настройку контуров можно осуществлять через ЧПУ</a:t>
              </a:r>
              <a:endParaRPr lang="en-US" altLang="zh-TW" b="0" dirty="0">
                <a:solidFill>
                  <a:schemeClr val="tx2"/>
                </a:solidFill>
                <a:latin typeface="Calibri" panose="020F0502020204030204" pitchFamily="34" charset="0"/>
                <a:ea typeface="微软雅黑" pitchFamily="34" charset="-122"/>
              </a:endParaRPr>
            </a:p>
            <a:p>
              <a:pPr marL="342900" indent="-342900" eaLnBrk="1" hangingPunct="1">
                <a:buFont typeface="Courier New" panose="02070309020205020404" pitchFamily="49" charset="0"/>
                <a:buChar char="o"/>
              </a:pPr>
              <a:endParaRPr lang="en-US" altLang="zh-TW" b="0" dirty="0">
                <a:solidFill>
                  <a:schemeClr val="tx2"/>
                </a:solidFill>
                <a:latin typeface="Calibri" panose="020F0502020204030204" pitchFamily="34" charset="0"/>
                <a:ea typeface="微软雅黑" pitchFamily="34" charset="-122"/>
              </a:endParaRPr>
            </a:p>
            <a:p>
              <a:pPr marL="342900" indent="-342900" eaLnBrk="1" hangingPunct="1">
                <a:buFont typeface="Courier New" panose="02070309020205020404" pitchFamily="49" charset="0"/>
                <a:buChar char="o"/>
              </a:pPr>
              <a:r>
                <a:rPr lang="ru-RU" altLang="zh-TW" b="0" dirty="0">
                  <a:solidFill>
                    <a:schemeClr val="tx2"/>
                  </a:solidFill>
                  <a:latin typeface="Calibri" panose="020F0502020204030204" pitchFamily="34" charset="0"/>
                  <a:ea typeface="微软雅黑" pitchFamily="34" charset="-122"/>
                </a:rPr>
                <a:t>Простота в настройке и монтаже</a:t>
              </a:r>
              <a:endParaRPr lang="en-US" altLang="zh-TW" b="0" dirty="0">
                <a:solidFill>
                  <a:schemeClr val="tx2"/>
                </a:solidFill>
                <a:latin typeface="Calibri" panose="020F0502020204030204" pitchFamily="34" charset="0"/>
                <a:ea typeface="微软雅黑" pitchFamily="34" charset="-122"/>
              </a:endParaRPr>
            </a:p>
          </p:txBody>
        </p:sp>
        <p:sp>
          <p:nvSpPr>
            <p:cNvPr id="12" name="Rectangle 2"/>
            <p:cNvSpPr txBox="1">
              <a:spLocks/>
            </p:cNvSpPr>
            <p:nvPr/>
          </p:nvSpPr>
          <p:spPr bwMode="auto">
            <a:xfrm>
              <a:off x="457200" y="-99392"/>
              <a:ext cx="8229600" cy="792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l" rtl="0" fontAlgn="base">
                <a:spcBef>
                  <a:spcPct val="0"/>
                </a:spcBef>
                <a:spcAft>
                  <a:spcPct val="0"/>
                </a:spcAft>
                <a:defRPr sz="3600" kern="1200">
                  <a:solidFill>
                    <a:srgbClr val="0087DC"/>
                  </a:solidFill>
                  <a:latin typeface="+mj-lt"/>
                  <a:ea typeface="+mj-ea"/>
                  <a:cs typeface="+mj-cs"/>
                </a:defRPr>
              </a:lvl1pPr>
              <a:lvl2pPr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2pPr>
              <a:lvl3pPr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3pPr>
              <a:lvl4pPr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4pPr>
              <a:lvl5pPr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5pPr>
              <a:lvl6pPr marL="457200"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6pPr>
              <a:lvl7pPr marL="914400"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7pPr>
              <a:lvl8pPr marL="1371600"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8pPr>
              <a:lvl9pPr marL="1828800" algn="l" rtl="0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87DC"/>
                  </a:solidFill>
                  <a:latin typeface="Arial" charset="0"/>
                  <a:ea typeface="微軟正黑體" pitchFamily="34" charset="-120"/>
                  <a:cs typeface="Arial" charset="0"/>
                </a:defRPr>
              </a:lvl9pPr>
            </a:lstStyle>
            <a:p>
              <a:pPr algn="r"/>
              <a:r>
                <a:rPr kumimoji="0" lang="ru-RU" altLang="zh-TW" sz="2700" b="1" dirty="0">
                  <a:latin typeface="微软雅黑" pitchFamily="34" charset="-122"/>
                  <a:ea typeface="微软雅黑" pitchFamily="34" charset="-122"/>
                  <a:cs typeface="Arial" charset="0"/>
                </a:rPr>
                <a:t>Сервоприводы и серводвигатели</a:t>
              </a:r>
              <a:endParaRPr kumimoji="0" lang="en-US" altLang="zh-TW" sz="2700" b="1" dirty="0">
                <a:latin typeface="微软雅黑" pitchFamily="34" charset="-122"/>
                <a:ea typeface="微软雅黑" pitchFamily="34" charset="-122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7035926"/>
      </p:ext>
    </p:extLst>
  </p:cSld>
  <p:clrMapOvr>
    <a:masterClrMapping/>
  </p:clrMapOvr>
  <p:transition spd="med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1007" y="1728031"/>
            <a:ext cx="3922993" cy="2172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8" name="Rectangle 2"/>
          <p:cNvSpPr>
            <a:spLocks/>
          </p:cNvSpPr>
          <p:nvPr/>
        </p:nvSpPr>
        <p:spPr bwMode="auto">
          <a:xfrm>
            <a:off x="479548" y="260350"/>
            <a:ext cx="8280522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kumimoji="0" lang="ru-RU" altLang="zh-TW" sz="2700" dirty="0">
                <a:solidFill>
                  <a:srgbClr val="0087DC"/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Синхронизация осей</a:t>
            </a:r>
            <a:r>
              <a:rPr kumimoji="0" lang="en-US" altLang="zh-TW" sz="2700" dirty="0">
                <a:solidFill>
                  <a:srgbClr val="0087DC"/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 </a:t>
            </a:r>
            <a:r>
              <a:rPr kumimoji="0" lang="ru-RU" altLang="zh-TW" sz="2700" dirty="0">
                <a:solidFill>
                  <a:srgbClr val="0087DC"/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и портальный режим</a:t>
            </a:r>
            <a:endParaRPr kumimoji="0" lang="zh-TW" altLang="en-US" sz="2700" dirty="0">
              <a:solidFill>
                <a:srgbClr val="0087DC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0" name="Text Box 21"/>
          <p:cNvSpPr txBox="1">
            <a:spLocks noChangeArrowheads="1"/>
          </p:cNvSpPr>
          <p:nvPr/>
        </p:nvSpPr>
        <p:spPr bwMode="auto">
          <a:xfrm>
            <a:off x="479547" y="836712"/>
            <a:ext cx="8412933" cy="3647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marL="400050" indent="-40005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defTabSz="10668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defTabSz="10668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marL="0" indent="0" eaLnBrk="1" hangingPunct="1">
              <a:spcBef>
                <a:spcPct val="50000"/>
              </a:spcBef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Синхронизация осей</a:t>
            </a:r>
            <a:r>
              <a:rPr lang="en-US" altLang="zh-CN" sz="2000" b="0" dirty="0">
                <a:latin typeface="Calibri" panose="020F0502020204030204" pitchFamily="34" charset="0"/>
                <a:ea typeface="微软雅黑" pitchFamily="34" charset="-122"/>
              </a:rPr>
              <a:t>:</a:t>
            </a:r>
          </a:p>
          <a:p>
            <a:pPr marL="685800" lvl="1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Поддержка ведущей и ведомой оси</a:t>
            </a:r>
            <a:endParaRPr lang="en-US" altLang="zh-CN" sz="2000" b="0" dirty="0">
              <a:latin typeface="Calibri" panose="020F0502020204030204" pitchFamily="34" charset="0"/>
              <a:ea typeface="微软雅黑" pitchFamily="34" charset="-122"/>
            </a:endParaRPr>
          </a:p>
          <a:p>
            <a:pPr marL="685800" lvl="1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Нет необходимости механического соединения </a:t>
            </a:r>
            <a:endParaRPr lang="en-US" altLang="zh-CN" sz="2000" b="0" dirty="0">
              <a:latin typeface="Calibri" panose="020F0502020204030204" pitchFamily="34" charset="0"/>
              <a:ea typeface="微软雅黑" pitchFamily="34" charset="-122"/>
            </a:endParaRPr>
          </a:p>
          <a:p>
            <a:pPr marL="685800" lvl="1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Все параметры для настройки есть в ЧПУ</a:t>
            </a:r>
            <a:endParaRPr lang="en-US" altLang="zh-CN" sz="2000" b="0" dirty="0">
              <a:latin typeface="Calibri" panose="020F0502020204030204" pitchFamily="34" charset="0"/>
              <a:ea typeface="微软雅黑" pitchFamily="34" charset="-122"/>
            </a:endParaRPr>
          </a:p>
          <a:p>
            <a:pPr marL="0" indent="0" eaLnBrk="1" hangingPunct="1">
              <a:spcBef>
                <a:spcPct val="50000"/>
              </a:spcBef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Портальный режим</a:t>
            </a:r>
            <a:r>
              <a:rPr lang="en-US" altLang="zh-CN" sz="2000" b="0" dirty="0">
                <a:latin typeface="Calibri" panose="020F0502020204030204" pitchFamily="34" charset="0"/>
                <a:ea typeface="微软雅黑" pitchFamily="34" charset="-122"/>
              </a:rPr>
              <a:t>:</a:t>
            </a:r>
          </a:p>
          <a:p>
            <a:pPr marL="342900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Настройка через ЧПУ</a:t>
            </a:r>
            <a:endParaRPr lang="en-US" altLang="zh-CN" sz="2000" b="0" dirty="0">
              <a:latin typeface="Calibri" panose="020F0502020204030204" pitchFamily="34" charset="0"/>
              <a:ea typeface="微软雅黑" pitchFamily="34" charset="-122"/>
            </a:endParaRPr>
          </a:p>
          <a:p>
            <a:pPr marL="342900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Обе оси имеют свои сервоприводы</a:t>
            </a:r>
            <a:endParaRPr lang="en-US" altLang="zh-CN" sz="2000" b="0" dirty="0">
              <a:latin typeface="Calibri" panose="020F0502020204030204" pitchFamily="34" charset="0"/>
              <a:ea typeface="微软雅黑" pitchFamily="34" charset="-122"/>
            </a:endParaRPr>
          </a:p>
          <a:p>
            <a:pPr marL="342900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Оси механически соединены между собой</a:t>
            </a:r>
            <a:endParaRPr lang="en-US" altLang="zh-TW" sz="2000" b="0" dirty="0">
              <a:latin typeface="Calibri" panose="020F0502020204030204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1537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560388" y="1125538"/>
            <a:ext cx="8404100" cy="1815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4" tIns="45702" rIns="91404" bIns="45702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kumimoji="0"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Поддержка функции </a:t>
            </a:r>
            <a:r>
              <a:rPr kumimoji="0" lang="en-US" altLang="zh-CN" sz="2000" b="0" dirty="0">
                <a:latin typeface="Calibri" panose="020F0502020204030204" pitchFamily="34" charset="0"/>
                <a:ea typeface="微软雅黑" pitchFamily="34" charset="-122"/>
              </a:rPr>
              <a:t>G31, </a:t>
            </a:r>
            <a:r>
              <a:rPr kumimoji="0" lang="ru-RU" altLang="zh-CN" sz="2000" b="0" dirty="0">
                <a:latin typeface="Calibri" panose="020F0502020204030204" pitchFamily="34" charset="0"/>
                <a:ea typeface="微软雅黑" pitchFamily="34" charset="-122"/>
              </a:rPr>
              <a:t>с помощью которой можно автоматически измерять длину инструмента с помощью датчика.</a:t>
            </a:r>
            <a:endParaRPr kumimoji="0" lang="zh-TW" altLang="en-US" sz="2000" b="0" dirty="0">
              <a:latin typeface="Calibri" panose="020F0502020204030204" pitchFamily="34" charset="0"/>
              <a:ea typeface="微软雅黑" pitchFamily="34" charset="-122"/>
            </a:endParaRPr>
          </a:p>
          <a:p>
            <a:pPr eaLnBrk="1" hangingPunct="1"/>
            <a:r>
              <a:rPr kumimoji="0" lang="en-US" altLang="zh-TW" dirty="0">
                <a:latin typeface="Calibri" panose="020F0502020204030204" pitchFamily="34" charset="0"/>
                <a:ea typeface="微软雅黑" pitchFamily="34" charset="-122"/>
              </a:rPr>
              <a:t>G90 G00  Z0.</a:t>
            </a:r>
          </a:p>
          <a:p>
            <a:pPr eaLnBrk="1" hangingPunct="1"/>
            <a:r>
              <a:rPr kumimoji="0" lang="en-US" altLang="zh-TW" dirty="0">
                <a:latin typeface="Calibri" panose="020F0502020204030204" pitchFamily="34" charset="0"/>
                <a:ea typeface="微软雅黑" pitchFamily="34" charset="-122"/>
              </a:rPr>
              <a:t>G01 G31 Z-80.0 F200.</a:t>
            </a:r>
          </a:p>
          <a:p>
            <a:pPr eaLnBrk="1" hangingPunct="1"/>
            <a:r>
              <a:rPr kumimoji="0" lang="en-US" altLang="zh-TW" dirty="0">
                <a:latin typeface="Calibri" panose="020F0502020204030204" pitchFamily="34" charset="0"/>
                <a:ea typeface="微软雅黑" pitchFamily="34" charset="-122"/>
              </a:rPr>
              <a:t>G91 Z10. F400.</a:t>
            </a:r>
          </a:p>
          <a:p>
            <a:pPr eaLnBrk="1" hangingPunct="1"/>
            <a:r>
              <a:rPr kumimoji="0" lang="en-US" altLang="zh-TW" dirty="0">
                <a:latin typeface="Calibri" panose="020F0502020204030204" pitchFamily="34" charset="0"/>
                <a:ea typeface="微软雅黑" pitchFamily="34" charset="-122"/>
              </a:rPr>
              <a:t>G31 Z-10. F50.</a:t>
            </a:r>
          </a:p>
        </p:txBody>
      </p:sp>
      <p:sp>
        <p:nvSpPr>
          <p:cNvPr id="32" name="灯片编号占位符 3"/>
          <p:cNvSpPr txBox="1">
            <a:spLocks/>
          </p:cNvSpPr>
          <p:nvPr/>
        </p:nvSpPr>
        <p:spPr bwMode="auto">
          <a:xfrm>
            <a:off x="6830888" y="644842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 eaLnBrk="1" hangingPunct="1"/>
            <a:fld id="{949E93F8-99BB-45B1-95C6-768AB6E0B4D6}" type="slidenum">
              <a:rPr lang="zh-CN" altLang="en-US" sz="1200" b="0">
                <a:latin typeface="微软雅黑" pitchFamily="34" charset="-122"/>
                <a:ea typeface="微软雅黑" pitchFamily="34" charset="-122"/>
              </a:rPr>
              <a:pPr algn="r" eaLnBrk="1" hangingPunct="1"/>
              <a:t>38</a:t>
            </a:fld>
            <a:endParaRPr lang="zh-CN" altLang="en-US" sz="1200" b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Box 1"/>
          <p:cNvSpPr txBox="1">
            <a:spLocks noChangeArrowheads="1"/>
          </p:cNvSpPr>
          <p:nvPr/>
        </p:nvSpPr>
        <p:spPr bwMode="auto">
          <a:xfrm>
            <a:off x="3347864" y="3822700"/>
            <a:ext cx="5796136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buFontTx/>
              <a:buAutoNum type="circleNumDbPlain"/>
            </a:pPr>
            <a:r>
              <a:rPr lang="ru-RU" altLang="zh-CN" sz="1600" b="0" dirty="0"/>
              <a:t>Поиск датчика на скорости</a:t>
            </a:r>
            <a:r>
              <a:rPr lang="en-US" altLang="zh-CN" sz="1600" b="0" dirty="0"/>
              <a:t> </a:t>
            </a:r>
            <a:r>
              <a:rPr lang="ru-RU" altLang="zh-CN" sz="1600" b="0" dirty="0"/>
              <a:t>подачи </a:t>
            </a:r>
            <a:r>
              <a:rPr lang="en-US" altLang="zh-CN" sz="1600" b="0" dirty="0"/>
              <a:t>200</a:t>
            </a:r>
            <a:endParaRPr lang="ru-RU" altLang="zh-CN" sz="1600" b="0" dirty="0"/>
          </a:p>
          <a:p>
            <a:pPr eaLnBrk="1" hangingPunct="1">
              <a:buFontTx/>
              <a:buAutoNum type="circleNumDbPlain"/>
            </a:pPr>
            <a:endParaRPr lang="en-US" altLang="zh-CN" sz="1600" b="0" dirty="0"/>
          </a:p>
          <a:p>
            <a:pPr eaLnBrk="1" hangingPunct="1">
              <a:buFontTx/>
              <a:buAutoNum type="circleNumDbPlain"/>
            </a:pPr>
            <a:r>
              <a:rPr lang="ru-RU" altLang="zh-CN" sz="1600" b="0" dirty="0"/>
              <a:t>Подъем на расстояние </a:t>
            </a:r>
            <a:r>
              <a:rPr lang="en-US" altLang="zh-CN" sz="1600" b="0" dirty="0"/>
              <a:t>Q </a:t>
            </a:r>
            <a:r>
              <a:rPr lang="ru-RU" altLang="zh-CN" sz="1600" b="0" dirty="0"/>
              <a:t>со скоростью подачи </a:t>
            </a:r>
            <a:r>
              <a:rPr lang="en-US" altLang="zh-CN" sz="1600" b="0" dirty="0"/>
              <a:t>400</a:t>
            </a:r>
            <a:endParaRPr lang="ru-RU" altLang="zh-CN" sz="1600" b="0" dirty="0"/>
          </a:p>
          <a:p>
            <a:pPr eaLnBrk="1" hangingPunct="1">
              <a:buFontTx/>
              <a:buAutoNum type="circleNumDbPlain"/>
            </a:pPr>
            <a:endParaRPr lang="en-US" altLang="zh-CN" sz="1600" b="0" dirty="0"/>
          </a:p>
          <a:p>
            <a:pPr eaLnBrk="1" hangingPunct="1">
              <a:buFontTx/>
              <a:buAutoNum type="circleNumDbPlain"/>
            </a:pPr>
            <a:r>
              <a:rPr lang="ru-RU" altLang="zh-CN" sz="1600" b="0" dirty="0"/>
              <a:t>Медленно достигает датчика со скоростью подачи 50</a:t>
            </a:r>
          </a:p>
          <a:p>
            <a:pPr eaLnBrk="1" hangingPunct="1">
              <a:buFontTx/>
              <a:buAutoNum type="circleNumDbPlain"/>
            </a:pPr>
            <a:endParaRPr lang="en-US" altLang="zh-CN" sz="1600" b="0" dirty="0"/>
          </a:p>
          <a:p>
            <a:pPr eaLnBrk="1" hangingPunct="1">
              <a:buFontTx/>
              <a:buAutoNum type="circleNumDbPlain"/>
            </a:pPr>
            <a:r>
              <a:rPr lang="ru-RU" altLang="zh-CN" sz="1600" b="0" dirty="0"/>
              <a:t>Обновляет измеренное значение отклонения для таблицы инструментов</a:t>
            </a:r>
            <a:endParaRPr lang="zh-CN" altLang="en-US" sz="1600" b="0" dirty="0"/>
          </a:p>
        </p:txBody>
      </p:sp>
      <p:sp>
        <p:nvSpPr>
          <p:cNvPr id="35" name="Rectangle 2"/>
          <p:cNvSpPr>
            <a:spLocks/>
          </p:cNvSpPr>
          <p:nvPr/>
        </p:nvSpPr>
        <p:spPr bwMode="auto">
          <a:xfrm>
            <a:off x="1115616" y="260350"/>
            <a:ext cx="7921674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kumimoji="0" lang="ru-RU" altLang="zh-CN" sz="2800" dirty="0">
                <a:solidFill>
                  <a:srgbClr val="0087DC"/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Измерение размеров инструмента</a:t>
            </a:r>
            <a:endParaRPr kumimoji="0" lang="zh-TW" altLang="en-US" sz="2800" dirty="0">
              <a:solidFill>
                <a:srgbClr val="0087DC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963416"/>
            <a:ext cx="3048000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12483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7"/>
          <p:cNvSpPr txBox="1">
            <a:spLocks noChangeArrowheads="1"/>
          </p:cNvSpPr>
          <p:nvPr/>
        </p:nvSpPr>
        <p:spPr bwMode="auto">
          <a:xfrm>
            <a:off x="107504" y="1276350"/>
            <a:ext cx="1971942" cy="400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4" tIns="45702" rIns="91404" bIns="45702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sz="20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Серия </a:t>
            </a:r>
            <a:r>
              <a:rPr lang="en-US" altLang="zh-CN" sz="20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ECMS</a:t>
            </a:r>
            <a:r>
              <a:rPr lang="ru-RU" altLang="zh-CN" sz="20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:</a:t>
            </a:r>
            <a:r>
              <a:rPr lang="en-US" altLang="zh-CN" sz="20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TW" altLang="en-US" sz="20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253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866" y="2420939"/>
            <a:ext cx="4344865" cy="325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1232" y="3470051"/>
            <a:ext cx="2447192" cy="233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AutoShape 8"/>
          <p:cNvSpPr>
            <a:spLocks noChangeArrowheads="1"/>
          </p:cNvSpPr>
          <p:nvPr/>
        </p:nvSpPr>
        <p:spPr bwMode="auto">
          <a:xfrm>
            <a:off x="5181600" y="2590800"/>
            <a:ext cx="2217127" cy="600650"/>
          </a:xfrm>
          <a:prstGeom prst="wedgeRoundRectCallout">
            <a:avLst>
              <a:gd name="adj1" fmla="val 23282"/>
              <a:gd name="adj2" fmla="val 97426"/>
              <a:gd name="adj3" fmla="val 16667"/>
            </a:avLst>
          </a:prstGeom>
          <a:solidFill>
            <a:srgbClr val="9EB9DA"/>
          </a:solidFill>
          <a:ln w="9525" algn="ctr">
            <a:solidFill>
              <a:srgbClr val="2B4C73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800" b="0">
              <a:solidFill>
                <a:srgbClr val="1D344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34" name="Text Box 9"/>
          <p:cNvSpPr txBox="1">
            <a:spLocks noChangeArrowheads="1"/>
          </p:cNvSpPr>
          <p:nvPr/>
        </p:nvSpPr>
        <p:spPr bwMode="auto">
          <a:xfrm>
            <a:off x="5418571" y="2606675"/>
            <a:ext cx="210575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1600" dirty="0">
                <a:solidFill>
                  <a:srgbClr val="1D344F"/>
                </a:solidFill>
                <a:latin typeface="微软雅黑" pitchFamily="34" charset="-122"/>
                <a:ea typeface="微软雅黑" pitchFamily="34" charset="-122"/>
              </a:rPr>
              <a:t>Быстрая смена инструмента</a:t>
            </a:r>
            <a:endParaRPr lang="en-US" altLang="zh-TW" sz="1600" b="0" dirty="0">
              <a:solidFill>
                <a:srgbClr val="1D344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35" name="Rectangle 10"/>
          <p:cNvSpPr>
            <a:spLocks noChangeArrowheads="1"/>
          </p:cNvSpPr>
          <p:nvPr/>
        </p:nvSpPr>
        <p:spPr bwMode="auto">
          <a:xfrm>
            <a:off x="539552" y="5734050"/>
            <a:ext cx="6984776" cy="71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ru-RU" altLang="zh-CN" sz="1800" dirty="0">
                <a:solidFill>
                  <a:srgbClr val="1D344F"/>
                </a:solidFill>
                <a:latin typeface="微软雅黑" pitchFamily="34" charset="-122"/>
                <a:ea typeface="微软雅黑" pitchFamily="34" charset="-122"/>
              </a:rPr>
              <a:t> Высокий отклик, низкая синхронная ошибка</a:t>
            </a:r>
          </a:p>
          <a:p>
            <a:pPr eaLnBrk="1" hangingPunct="1">
              <a:buFontTx/>
              <a:buChar char="•"/>
            </a:pPr>
            <a:r>
              <a:rPr lang="ru-RU" altLang="zh-CN" sz="1800" dirty="0">
                <a:solidFill>
                  <a:srgbClr val="1D344F"/>
                </a:solidFill>
                <a:latin typeface="微软雅黑" pitchFamily="34" charset="-122"/>
                <a:ea typeface="微软雅黑" pitchFamily="34" charset="-122"/>
              </a:rPr>
              <a:t> Высокопроизводительные функции нарезания резьбы</a:t>
            </a:r>
            <a:endParaRPr lang="zh-TW" altLang="en-US" sz="1800" dirty="0">
              <a:solidFill>
                <a:srgbClr val="1D344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36" name="Rectangle 2"/>
          <p:cNvSpPr>
            <a:spLocks/>
          </p:cNvSpPr>
          <p:nvPr/>
        </p:nvSpPr>
        <p:spPr bwMode="auto">
          <a:xfrm>
            <a:off x="251520" y="116632"/>
            <a:ext cx="8682931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Серводвигатели на постоянных магнитах для шпинделя</a:t>
            </a:r>
            <a:endParaRPr kumimoji="0" lang="zh-TW" altLang="en-US" sz="32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2537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66203EAF-AD71-4E5D-A8E2-511F3518F2E3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39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38" name="TextBox 1"/>
          <p:cNvSpPr txBox="1">
            <a:spLocks noChangeArrowheads="1"/>
          </p:cNvSpPr>
          <p:nvPr/>
        </p:nvSpPr>
        <p:spPr bwMode="auto">
          <a:xfrm>
            <a:off x="1907704" y="1276350"/>
            <a:ext cx="718354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ru-RU" altLang="zh-CN" sz="1800" dirty="0">
                <a:solidFill>
                  <a:schemeClr val="tx1"/>
                </a:solidFill>
              </a:rPr>
              <a:t>Конструкция разработана специально для ЧПУ</a:t>
            </a:r>
            <a:endParaRPr lang="en-US" altLang="zh-CN" sz="1800" dirty="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ru-RU" altLang="zh-CN" sz="1800" dirty="0">
                <a:solidFill>
                  <a:schemeClr val="tx1"/>
                </a:solidFill>
              </a:rPr>
              <a:t>Номинальная скорость вращения </a:t>
            </a:r>
            <a:r>
              <a:rPr lang="en-US" altLang="zh-CN" sz="1800" dirty="0">
                <a:solidFill>
                  <a:schemeClr val="tx1"/>
                </a:solidFill>
              </a:rPr>
              <a:t>-6000</a:t>
            </a:r>
            <a:r>
              <a:rPr lang="ru-RU" altLang="zh-CN" sz="1800" dirty="0">
                <a:solidFill>
                  <a:schemeClr val="tx1"/>
                </a:solidFill>
              </a:rPr>
              <a:t>об/мин,</a:t>
            </a: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ru-RU" altLang="zh-CN" sz="1800" dirty="0">
              <a:solidFill>
                <a:schemeClr val="tx1"/>
              </a:solidFill>
            </a:endParaRPr>
          </a:p>
          <a:p>
            <a:pPr marL="0" indent="0" eaLnBrk="1" hangingPunct="1">
              <a:spcBef>
                <a:spcPct val="0"/>
              </a:spcBef>
            </a:pPr>
            <a:r>
              <a:rPr lang="ru-RU" altLang="zh-CN" sz="1800" dirty="0">
                <a:solidFill>
                  <a:schemeClr val="tx1"/>
                </a:solidFill>
              </a:rPr>
              <a:t>     максимальная </a:t>
            </a:r>
            <a:r>
              <a:rPr lang="en-US" altLang="zh-CN" sz="1800" dirty="0">
                <a:solidFill>
                  <a:schemeClr val="tx1"/>
                </a:solidFill>
              </a:rPr>
              <a:t>-12000</a:t>
            </a:r>
            <a:r>
              <a:rPr lang="ru-RU" altLang="zh-CN" sz="1800" dirty="0">
                <a:solidFill>
                  <a:schemeClr val="tx1"/>
                </a:solidFill>
              </a:rPr>
              <a:t>об/мин</a:t>
            </a:r>
            <a:endParaRPr lang="en-US" altLang="zh-CN" sz="1800" dirty="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ru-RU" altLang="zh-CN" sz="1800" dirty="0">
                <a:solidFill>
                  <a:schemeClr val="tx1"/>
                </a:solidFill>
              </a:rPr>
              <a:t>Время разгона от </a:t>
            </a:r>
            <a:r>
              <a:rPr lang="en-US" altLang="zh-CN" sz="1800" dirty="0">
                <a:solidFill>
                  <a:schemeClr val="tx1"/>
                </a:solidFill>
              </a:rPr>
              <a:t>0 </a:t>
            </a:r>
            <a:r>
              <a:rPr lang="ru-RU" altLang="zh-CN" sz="1800" dirty="0">
                <a:solidFill>
                  <a:schemeClr val="tx1"/>
                </a:solidFill>
              </a:rPr>
              <a:t>до</a:t>
            </a:r>
            <a:r>
              <a:rPr lang="en-US" altLang="zh-CN" sz="1800" dirty="0">
                <a:solidFill>
                  <a:schemeClr val="tx1"/>
                </a:solidFill>
              </a:rPr>
              <a:t> 6000</a:t>
            </a:r>
            <a:r>
              <a:rPr lang="ru-RU" altLang="zh-CN" sz="1800" dirty="0">
                <a:solidFill>
                  <a:schemeClr val="tx1"/>
                </a:solidFill>
              </a:rPr>
              <a:t> об/мин</a:t>
            </a:r>
            <a:r>
              <a:rPr lang="en-US" altLang="zh-CN" sz="1800" dirty="0">
                <a:solidFill>
                  <a:schemeClr val="tx1"/>
                </a:solidFill>
              </a:rPr>
              <a:t>: </a:t>
            </a:r>
            <a:r>
              <a:rPr lang="ru-RU" altLang="zh-CN" sz="1800" dirty="0">
                <a:solidFill>
                  <a:schemeClr val="tx1"/>
                </a:solidFill>
              </a:rPr>
              <a:t>250мс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8431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3"/>
          <p:cNvSpPr txBox="1">
            <a:spLocks noChangeArrowheads="1"/>
          </p:cNvSpPr>
          <p:nvPr/>
        </p:nvSpPr>
        <p:spPr bwMode="auto">
          <a:xfrm>
            <a:off x="783981" y="1196975"/>
            <a:ext cx="7976088" cy="1631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ru-RU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ЧПУ позволяет сохранять параметры сервоприводов и загружать их обратно (например при смене сервопривода)</a:t>
            </a:r>
            <a:endParaRPr lang="en-US" altLang="zh-CN" sz="20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ru-RU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Данные можно импортировать и экспортировать напрямую через интерфейс USB</a:t>
            </a:r>
            <a:endParaRPr lang="zh-TW" altLang="en-US" sz="20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555" name="Line 7"/>
          <p:cNvSpPr>
            <a:spLocks noChangeShapeType="1"/>
          </p:cNvSpPr>
          <p:nvPr/>
        </p:nvSpPr>
        <p:spPr bwMode="auto">
          <a:xfrm>
            <a:off x="2565889" y="4708525"/>
            <a:ext cx="0" cy="215900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23556" name="Line 8"/>
          <p:cNvSpPr>
            <a:spLocks noChangeShapeType="1"/>
          </p:cNvSpPr>
          <p:nvPr/>
        </p:nvSpPr>
        <p:spPr bwMode="auto">
          <a:xfrm>
            <a:off x="2565889" y="4924425"/>
            <a:ext cx="2376854" cy="0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23557" name="Line 9"/>
          <p:cNvSpPr>
            <a:spLocks noChangeShapeType="1"/>
          </p:cNvSpPr>
          <p:nvPr/>
        </p:nvSpPr>
        <p:spPr bwMode="auto">
          <a:xfrm>
            <a:off x="4942743" y="4419601"/>
            <a:ext cx="0" cy="504825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23558" name="Line 10"/>
          <p:cNvSpPr>
            <a:spLocks noChangeShapeType="1"/>
          </p:cNvSpPr>
          <p:nvPr/>
        </p:nvSpPr>
        <p:spPr bwMode="auto">
          <a:xfrm>
            <a:off x="5087815" y="4419601"/>
            <a:ext cx="0" cy="504825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23559" name="Line 11"/>
          <p:cNvSpPr>
            <a:spLocks noChangeShapeType="1"/>
          </p:cNvSpPr>
          <p:nvPr/>
        </p:nvSpPr>
        <p:spPr bwMode="auto">
          <a:xfrm>
            <a:off x="5087816" y="4924425"/>
            <a:ext cx="1150327" cy="0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23560" name="Line 12"/>
          <p:cNvSpPr>
            <a:spLocks noChangeShapeType="1"/>
          </p:cNvSpPr>
          <p:nvPr/>
        </p:nvSpPr>
        <p:spPr bwMode="auto">
          <a:xfrm>
            <a:off x="6238143" y="3771901"/>
            <a:ext cx="0" cy="1152525"/>
          </a:xfrm>
          <a:prstGeom prst="line">
            <a:avLst/>
          </a:prstGeom>
          <a:noFill/>
          <a:ln w="25400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23561" name="AutoShape 13"/>
          <p:cNvSpPr>
            <a:spLocks noChangeArrowheads="1"/>
          </p:cNvSpPr>
          <p:nvPr/>
        </p:nvSpPr>
        <p:spPr bwMode="auto">
          <a:xfrm>
            <a:off x="3486150" y="5040314"/>
            <a:ext cx="2771042" cy="503237"/>
          </a:xfrm>
          <a:prstGeom prst="leftRightArrow">
            <a:avLst>
              <a:gd name="adj1" fmla="val 50000"/>
              <a:gd name="adj2" fmla="val 119306"/>
            </a:avLst>
          </a:prstGeom>
          <a:gradFill rotWithShape="1">
            <a:gsLst>
              <a:gs pos="0">
                <a:srgbClr val="00FF00"/>
              </a:gs>
              <a:gs pos="100000">
                <a:srgbClr val="FF99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562" name="Text Box 14"/>
          <p:cNvSpPr txBox="1">
            <a:spLocks noChangeArrowheads="1"/>
          </p:cNvSpPr>
          <p:nvPr/>
        </p:nvSpPr>
        <p:spPr bwMode="auto">
          <a:xfrm>
            <a:off x="2639158" y="5157789"/>
            <a:ext cx="4465026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TW" altLang="en-US" sz="1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0101010110010111001010010010101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zh-TW" altLang="en-US" sz="1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3563" name="Picture 15" descr="未命名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704" y="3051175"/>
            <a:ext cx="2161442" cy="167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4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238" y="3206751"/>
            <a:ext cx="66382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5" name="Rectangle 2"/>
          <p:cNvSpPr>
            <a:spLocks/>
          </p:cNvSpPr>
          <p:nvPr/>
        </p:nvSpPr>
        <p:spPr bwMode="auto">
          <a:xfrm>
            <a:off x="179512" y="260350"/>
            <a:ext cx="8580557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2800" b="1" dirty="0">
                <a:latin typeface="微软雅黑" pitchFamily="34" charset="-122"/>
                <a:ea typeface="微软雅黑" pitchFamily="34" charset="-122"/>
                <a:cs typeface="Arial" charset="0"/>
              </a:rPr>
              <a:t>Сохранение и импорт параметров серво</a:t>
            </a:r>
            <a:endParaRPr kumimoji="0" lang="zh-TW" altLang="en-US" sz="28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  <a:p>
            <a:pPr algn="r">
              <a:spcBef>
                <a:spcPct val="0"/>
              </a:spcBef>
              <a:buFontTx/>
              <a:buNone/>
            </a:pPr>
            <a:endParaRPr kumimoji="0" lang="zh-TW" altLang="en-US" sz="40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pic>
        <p:nvPicPr>
          <p:cNvPr id="23566" name="Picture 2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9115" y="3051176"/>
            <a:ext cx="1296866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7" name="Picture 2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443" y="2908300"/>
            <a:ext cx="131591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8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FAE21E63-2A51-4F45-BE42-C2EDBCDCB29C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40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569" name="TextBox 1"/>
          <p:cNvSpPr txBox="1">
            <a:spLocks noChangeArrowheads="1"/>
          </p:cNvSpPr>
          <p:nvPr/>
        </p:nvSpPr>
        <p:spPr bwMode="auto">
          <a:xfrm>
            <a:off x="1402373" y="5802314"/>
            <a:ext cx="65693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ru-RU" altLang="zh-CN" sz="1800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Удобство обслуживания и замены</a:t>
            </a:r>
            <a:endParaRPr lang="zh-CN" altLang="en-US" sz="1800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014621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337622"/>
              </p:ext>
            </p:extLst>
          </p:nvPr>
        </p:nvGraphicFramePr>
        <p:xfrm>
          <a:off x="323528" y="2336063"/>
          <a:ext cx="5483151" cy="4112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Точечный рисунок" r:id="rId3" imgW="7620120" imgH="5715000" progId="PBrush">
                  <p:embed/>
                </p:oleObj>
              </mc:Choice>
              <mc:Fallback>
                <p:oleObj name="Точечный рисунок" r:id="rId3" imgW="7620120" imgH="5715000" progId="PBrush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2336063"/>
                        <a:ext cx="5483151" cy="4112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78" name="AutoShape 2"/>
          <p:cNvSpPr>
            <a:spLocks noChangeArrowheads="1"/>
          </p:cNvSpPr>
          <p:nvPr/>
        </p:nvSpPr>
        <p:spPr bwMode="auto">
          <a:xfrm>
            <a:off x="5531199" y="4636454"/>
            <a:ext cx="3522785" cy="1381125"/>
          </a:xfrm>
          <a:prstGeom prst="wedgeRoundRectCallout">
            <a:avLst>
              <a:gd name="adj1" fmla="val -75264"/>
              <a:gd name="adj2" fmla="val 58125"/>
              <a:gd name="adj3" fmla="val 16667"/>
            </a:avLst>
          </a:prstGeom>
          <a:solidFill>
            <a:srgbClr val="CFC3DB"/>
          </a:solidFill>
          <a:ln w="9525" algn="ctr">
            <a:solidFill>
              <a:srgbClr val="800080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800">
              <a:solidFill>
                <a:srgbClr val="80008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79" name="AutoShape 3"/>
          <p:cNvSpPr>
            <a:spLocks noChangeArrowheads="1"/>
          </p:cNvSpPr>
          <p:nvPr/>
        </p:nvSpPr>
        <p:spPr bwMode="auto">
          <a:xfrm>
            <a:off x="5039457" y="2060848"/>
            <a:ext cx="4069373" cy="2159620"/>
          </a:xfrm>
          <a:prstGeom prst="wedgeRoundRectCallout">
            <a:avLst>
              <a:gd name="adj1" fmla="val -61056"/>
              <a:gd name="adj2" fmla="val 38380"/>
              <a:gd name="adj3" fmla="val 16667"/>
            </a:avLst>
          </a:prstGeom>
          <a:solidFill>
            <a:srgbClr val="CFC3DB"/>
          </a:solidFill>
          <a:ln w="9525" algn="ctr">
            <a:solidFill>
              <a:srgbClr val="800080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800">
              <a:solidFill>
                <a:srgbClr val="80008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5991958" y="977901"/>
            <a:ext cx="3116873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zh-TW" altLang="en-US" sz="21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81" name="Text Box 6"/>
          <p:cNvSpPr txBox="1">
            <a:spLocks noChangeArrowheads="1"/>
          </p:cNvSpPr>
          <p:nvPr/>
        </p:nvSpPr>
        <p:spPr bwMode="auto">
          <a:xfrm>
            <a:off x="5753100" y="4869160"/>
            <a:ext cx="3390900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60325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6032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60325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60325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60325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6032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6032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6032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6032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1600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Управление осуществляется с помощью функциональных клавиш, функции которых можно менять стрелками ← →</a:t>
            </a:r>
            <a:r>
              <a:rPr lang="ja-JP" altLang="en-US" b="0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　</a:t>
            </a:r>
          </a:p>
        </p:txBody>
      </p:sp>
      <p:sp>
        <p:nvSpPr>
          <p:cNvPr id="24582" name="Text Box 7"/>
          <p:cNvSpPr txBox="1">
            <a:spLocks noChangeArrowheads="1"/>
          </p:cNvSpPr>
          <p:nvPr/>
        </p:nvSpPr>
        <p:spPr bwMode="auto">
          <a:xfrm>
            <a:off x="5183147" y="2146573"/>
            <a:ext cx="406937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marL="285750" indent="-285750" defTabSz="60325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6032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60325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60325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60325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6032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6032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6032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6032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ru-RU" altLang="zh-TW" dirty="0">
                <a:solidFill>
                  <a:srgbClr val="800080"/>
                </a:solidFill>
                <a:latin typeface="微软雅黑" pitchFamily="34" charset="-122"/>
                <a:ea typeface="微软雅黑" pitchFamily="34" charset="-122"/>
              </a:rPr>
              <a:t>Каждый значок на экране может соответствовать реальной клавише на станочном пульте. Пользователи могут организовать раскладку на основе их потребностей.</a:t>
            </a: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ru-RU" altLang="zh-TW" dirty="0">
                <a:solidFill>
                  <a:srgbClr val="800080"/>
                </a:solidFill>
                <a:latin typeface="微软雅黑" pitchFamily="34" charset="-122"/>
                <a:ea typeface="微软雅黑" pitchFamily="34" charset="-122"/>
              </a:rPr>
              <a:t>Могут отображаться скорость подачи, скорость отвода, скорость шпинделя, скорость JOG, индикация работы штурвала.</a:t>
            </a:r>
            <a:endParaRPr lang="en-US" altLang="zh-TW" b="0" dirty="0">
              <a:solidFill>
                <a:srgbClr val="80008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83" name="Rectangle 2"/>
          <p:cNvSpPr>
            <a:spLocks/>
          </p:cNvSpPr>
          <p:nvPr/>
        </p:nvSpPr>
        <p:spPr bwMode="auto">
          <a:xfrm>
            <a:off x="2378319" y="260350"/>
            <a:ext cx="6381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6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Пользовательский экран</a:t>
            </a:r>
            <a:endParaRPr kumimoji="0" lang="en-US" altLang="zh-TW" sz="36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4585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8C9D01D3-FE43-457E-ADDC-F0670031FED4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41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86" name="TextBox 2"/>
          <p:cNvSpPr txBox="1">
            <a:spLocks noChangeArrowheads="1"/>
          </p:cNvSpPr>
          <p:nvPr/>
        </p:nvSpPr>
        <p:spPr bwMode="auto">
          <a:xfrm>
            <a:off x="517281" y="984251"/>
            <a:ext cx="8417169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ru-RU" altLang="zh-CN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Управление ЧПУ может быть организовано через пользовательский экран, который напрямую связан с MLC.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ru-RU" altLang="zh-CN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Может содержать различные иконки в соответствии с требованиями оператора</a:t>
            </a:r>
            <a:endParaRPr lang="en-US" altLang="zh-CN" sz="1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83584548"/>
      </p:ext>
    </p:extLst>
  </p:cSld>
  <p:clrMapOvr>
    <a:masterClrMapping/>
  </p:clrMapOvr>
  <p:transition spd="med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Oval 3"/>
          <p:cNvSpPr>
            <a:spLocks noChangeArrowheads="1"/>
          </p:cNvSpPr>
          <p:nvPr/>
        </p:nvSpPr>
        <p:spPr bwMode="auto">
          <a:xfrm>
            <a:off x="1239715" y="2877224"/>
            <a:ext cx="259766" cy="519351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03" name="Text Box 5"/>
          <p:cNvSpPr txBox="1">
            <a:spLocks noChangeArrowheads="1"/>
          </p:cNvSpPr>
          <p:nvPr/>
        </p:nvSpPr>
        <p:spPr bwMode="auto">
          <a:xfrm>
            <a:off x="383931" y="866042"/>
            <a:ext cx="8641374" cy="1338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zh-TW" altLang="en-US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ru-RU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Встроенный редактор ПЛК</a:t>
            </a:r>
            <a:r>
              <a:rPr lang="en-US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, </a:t>
            </a:r>
            <a:r>
              <a:rPr lang="ru-RU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импорт/экспорт через </a:t>
            </a:r>
            <a:r>
              <a:rPr lang="en-US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USB.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en-US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ru-RU" altLang="zh-TW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Мониторинг состояния вх/вых, регистров и т. д.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ru-RU" altLang="zh-TW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ЧПУ содержит базовую программу для управления электроавтоматикой станка</a:t>
            </a:r>
            <a:endParaRPr lang="zh-TW" altLang="en-US" sz="20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06" name="Rectangle 2"/>
          <p:cNvSpPr>
            <a:spLocks/>
          </p:cNvSpPr>
          <p:nvPr/>
        </p:nvSpPr>
        <p:spPr bwMode="auto">
          <a:xfrm>
            <a:off x="683568" y="260350"/>
            <a:ext cx="8076501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29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Онлайн мониторинг и редактор ПЛК</a:t>
            </a:r>
            <a:endParaRPr kumimoji="0" lang="en-US" altLang="zh-TW" sz="29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5607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510CEBA-AF0E-4716-A364-792926637816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42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4203749"/>
              </p:ext>
            </p:extLst>
          </p:nvPr>
        </p:nvGraphicFramePr>
        <p:xfrm>
          <a:off x="375682" y="2599587"/>
          <a:ext cx="5375201" cy="40314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2" name="Точечный рисунок" r:id="rId4" imgW="7620120" imgH="5715000" progId="PBrush">
                  <p:embed/>
                </p:oleObj>
              </mc:Choice>
              <mc:Fallback>
                <p:oleObj name="Точечный рисунок" r:id="rId4" imgW="7620120" imgH="5715000" progId="PBrush">
                  <p:embed/>
                  <p:pic>
                    <p:nvPicPr>
                      <p:cNvPr id="0" name="Picture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682" y="2599587"/>
                        <a:ext cx="5375201" cy="403140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45088"/>
              </p:ext>
            </p:extLst>
          </p:nvPr>
        </p:nvGraphicFramePr>
        <p:xfrm>
          <a:off x="3563888" y="2204864"/>
          <a:ext cx="5376598" cy="4032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3" name="Точечный рисунок" r:id="rId6" imgW="7620120" imgH="5715000" progId="PBrush">
                  <p:embed/>
                </p:oleObj>
              </mc:Choice>
              <mc:Fallback>
                <p:oleObj name="Точечный рисунок" r:id="rId6" imgW="7620120" imgH="5715000" progId="PBrush">
                  <p:embed/>
                  <p:pic>
                    <p:nvPicPr>
                      <p:cNvPr id="0" name="Picture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2204864"/>
                        <a:ext cx="5376598" cy="40324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204803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847011"/>
              </p:ext>
            </p:extLst>
          </p:nvPr>
        </p:nvGraphicFramePr>
        <p:xfrm>
          <a:off x="1619672" y="2420888"/>
          <a:ext cx="5631516" cy="4223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8" name="Точечный рисунок" r:id="rId3" imgW="7620120" imgH="5715000" progId="PBrush">
                  <p:embed/>
                </p:oleObj>
              </mc:Choice>
              <mc:Fallback>
                <p:oleObj name="Точечный рисунок" r:id="rId3" imgW="7620120" imgH="5715000" progId="PBrush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672" y="2420888"/>
                        <a:ext cx="5631516" cy="4223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7" name="Rectangle 6"/>
          <p:cNvSpPr>
            <a:spLocks noChangeArrowheads="1"/>
          </p:cNvSpPr>
          <p:nvPr/>
        </p:nvSpPr>
        <p:spPr bwMode="auto">
          <a:xfrm>
            <a:off x="492370" y="764704"/>
            <a:ext cx="8267700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674" tIns="53337" rIns="106674" bIns="53337">
            <a:spAutoFit/>
          </a:bodyPr>
          <a:lstStyle>
            <a:lvl1pPr marL="342900" indent="-342900"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itchFamily="2" charset="2"/>
              <a:buChar char="u"/>
            </a:pPr>
            <a:r>
              <a:rPr lang="ru-RU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 помощью подпрограммы (с информацией о номере строки точки останова) пользователи могут найти точку останова и перезапустить выполнение с требуемой точки останова.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u"/>
            </a:pPr>
            <a:r>
              <a:rPr lang="ru-RU" altLang="zh-CN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Это значительно сокращает время повторного выполнения.</a:t>
            </a:r>
            <a:endParaRPr lang="zh-TW" altLang="en-US" sz="20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628" name="AutoShape 9"/>
          <p:cNvSpPr>
            <a:spLocks noChangeArrowheads="1"/>
          </p:cNvSpPr>
          <p:nvPr/>
        </p:nvSpPr>
        <p:spPr bwMode="auto">
          <a:xfrm rot="10800000">
            <a:off x="184638" y="4437064"/>
            <a:ext cx="2133600" cy="644525"/>
          </a:xfrm>
          <a:prstGeom prst="wedgeRoundRectCallout">
            <a:avLst>
              <a:gd name="adj1" fmla="val -59454"/>
              <a:gd name="adj2" fmla="val -78352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629" name="Rectangle 10"/>
          <p:cNvSpPr>
            <a:spLocks noChangeArrowheads="1"/>
          </p:cNvSpPr>
          <p:nvPr/>
        </p:nvSpPr>
        <p:spPr bwMode="auto">
          <a:xfrm>
            <a:off x="209550" y="4419600"/>
            <a:ext cx="1969477" cy="47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1200" dirty="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Информация о координатах по осям</a:t>
            </a:r>
            <a:endParaRPr lang="zh-TW" altLang="en-US" sz="1200" dirty="0">
              <a:solidFill>
                <a:srgbClr val="3333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630" name="AutoShape 15"/>
          <p:cNvSpPr>
            <a:spLocks noChangeArrowheads="1"/>
          </p:cNvSpPr>
          <p:nvPr/>
        </p:nvSpPr>
        <p:spPr bwMode="auto">
          <a:xfrm rot="10800000">
            <a:off x="252046" y="5516564"/>
            <a:ext cx="1969477" cy="504825"/>
          </a:xfrm>
          <a:prstGeom prst="wedgeRoundRectCallout">
            <a:avLst>
              <a:gd name="adj1" fmla="val -54662"/>
              <a:gd name="adj2" fmla="val -134208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631" name="Rectangle 16"/>
          <p:cNvSpPr>
            <a:spLocks noChangeArrowheads="1"/>
          </p:cNvSpPr>
          <p:nvPr/>
        </p:nvSpPr>
        <p:spPr bwMode="auto">
          <a:xfrm>
            <a:off x="317990" y="5589589"/>
            <a:ext cx="1861038" cy="323159"/>
          </a:xfrm>
          <a:prstGeom prst="rect">
            <a:avLst/>
          </a:prstGeom>
          <a:solidFill>
            <a:srgbClr val="D9B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dirty="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Функция поиска</a:t>
            </a:r>
            <a:endParaRPr lang="zh-TW" altLang="en-US" dirty="0">
              <a:solidFill>
                <a:srgbClr val="3333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632" name="AutoShape 7"/>
          <p:cNvSpPr>
            <a:spLocks noChangeArrowheads="1"/>
          </p:cNvSpPr>
          <p:nvPr/>
        </p:nvSpPr>
        <p:spPr bwMode="auto">
          <a:xfrm rot="10800000">
            <a:off x="6819900" y="3621886"/>
            <a:ext cx="2259623" cy="1679321"/>
          </a:xfrm>
          <a:prstGeom prst="wedgeRoundRectCallout">
            <a:avLst>
              <a:gd name="adj1" fmla="val 94600"/>
              <a:gd name="adj2" fmla="val -48237"/>
              <a:gd name="adj3" fmla="val 16667"/>
            </a:avLst>
          </a:prstGeom>
          <a:solidFill>
            <a:srgbClr val="CC99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873" name="Rectangle 8"/>
          <p:cNvSpPr>
            <a:spLocks noChangeArrowheads="1"/>
          </p:cNvSpPr>
          <p:nvPr/>
        </p:nvSpPr>
        <p:spPr bwMode="auto">
          <a:xfrm>
            <a:off x="6819900" y="3685387"/>
            <a:ext cx="2378320" cy="1615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674" tIns="53337" rIns="106674" bIns="53337">
            <a:spAutoFit/>
          </a:bodyPr>
          <a:lstStyle/>
          <a:p>
            <a:pPr defTabSz="1066800">
              <a:defRPr/>
            </a:pPr>
            <a:r>
              <a:rPr lang="ru-RU" altLang="zh-TW" sz="1400" dirty="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Настройки/информация точки останова</a:t>
            </a:r>
            <a:endParaRPr lang="en-US" altLang="zh-TW" sz="1400" dirty="0">
              <a:solidFill>
                <a:srgbClr val="3333FF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defTabSz="1066800">
              <a:buFont typeface="Arial" pitchFamily="34" charset="0"/>
              <a:buChar char="•"/>
              <a:defRPr/>
            </a:pPr>
            <a:r>
              <a:rPr lang="ru-RU" altLang="zh-TW" sz="1400" b="0" dirty="0">
                <a:latin typeface="微软雅黑" pitchFamily="34" charset="-122"/>
                <a:ea typeface="微软雅黑" pitchFamily="34" charset="-122"/>
              </a:rPr>
              <a:t>Дисплей информации о точке останова</a:t>
            </a:r>
            <a:endParaRPr lang="en-US" altLang="zh-TW" sz="1400" b="0" dirty="0">
              <a:latin typeface="微软雅黑" pitchFamily="34" charset="-122"/>
              <a:ea typeface="微软雅黑" pitchFamily="34" charset="-122"/>
            </a:endParaRPr>
          </a:p>
          <a:p>
            <a:pPr marL="285750" indent="-285750" defTabSz="1066800">
              <a:buFont typeface="Arial" pitchFamily="34" charset="0"/>
              <a:buChar char="•"/>
              <a:defRPr/>
            </a:pPr>
            <a:r>
              <a:rPr lang="ru-RU" altLang="zh-TW" sz="1400" b="0" dirty="0">
                <a:latin typeface="微软雅黑" pitchFamily="34" charset="-122"/>
                <a:ea typeface="微软雅黑" pitchFamily="34" charset="-122"/>
              </a:rPr>
              <a:t>Номер строки для перезапуска</a:t>
            </a:r>
            <a:endParaRPr lang="zh-TW" altLang="en-US" sz="1400" b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634" name="Rectangle 2"/>
          <p:cNvSpPr>
            <a:spLocks/>
          </p:cNvSpPr>
          <p:nvPr/>
        </p:nvSpPr>
        <p:spPr bwMode="auto">
          <a:xfrm>
            <a:off x="2378319" y="260350"/>
            <a:ext cx="6381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CN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Поиск точки останова</a:t>
            </a:r>
            <a:endParaRPr kumimoji="0" lang="zh-TW" altLang="en-US" sz="32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6635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19B005CA-9A6F-4505-9A7B-BAFA5F7992A3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43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636" name="AutoShape 9"/>
          <p:cNvSpPr>
            <a:spLocks noChangeArrowheads="1"/>
          </p:cNvSpPr>
          <p:nvPr/>
        </p:nvSpPr>
        <p:spPr bwMode="auto">
          <a:xfrm rot="10800000">
            <a:off x="187569" y="3170360"/>
            <a:ext cx="2133600" cy="474663"/>
          </a:xfrm>
          <a:prstGeom prst="wedgeRoundRectCallout">
            <a:avLst>
              <a:gd name="adj1" fmla="val -58412"/>
              <a:gd name="adj2" fmla="val -102352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sz="2000" baseline="-25000" dirty="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Программа</a:t>
            </a:r>
            <a:r>
              <a:rPr lang="ru-RU" altLang="zh-TW" sz="2000" dirty="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TW" sz="2000" baseline="-25000" dirty="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G-</a:t>
            </a:r>
            <a:r>
              <a:rPr lang="ru-RU" altLang="zh-TW" sz="2000" baseline="-25000" dirty="0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кодов</a:t>
            </a:r>
            <a:endParaRPr lang="zh-TW" altLang="en-US" sz="2000" baseline="-25000" dirty="0">
              <a:solidFill>
                <a:srgbClr val="3333F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87222728"/>
      </p:ext>
    </p:extLst>
  </p:cSld>
  <p:clrMapOvr>
    <a:masterClrMapping/>
  </p:clrMapOvr>
  <p:transition spd="med"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2158244"/>
              </p:ext>
            </p:extLst>
          </p:nvPr>
        </p:nvGraphicFramePr>
        <p:xfrm>
          <a:off x="4644008" y="2907487"/>
          <a:ext cx="4116061" cy="30870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1" name="Точечный рисунок" r:id="rId4" imgW="7620120" imgH="5715000" progId="PBrush">
                  <p:embed/>
                </p:oleObj>
              </mc:Choice>
              <mc:Fallback>
                <p:oleObj name="Точечный рисунок" r:id="rId4" imgW="7620120" imgH="5715000" progId="PBrush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2907487"/>
                        <a:ext cx="4116061" cy="30870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4279703182"/>
              </p:ext>
            </p:extLst>
          </p:nvPr>
        </p:nvGraphicFramePr>
        <p:xfrm>
          <a:off x="1314450" y="795867"/>
          <a:ext cx="6096000" cy="4402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27650" name="Picture 5" descr="PC-NC示意圖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97" y="2868613"/>
            <a:ext cx="3322026" cy="279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AutoShape 7"/>
          <p:cNvSpPr>
            <a:spLocks noChangeArrowheads="1"/>
          </p:cNvSpPr>
          <p:nvPr/>
        </p:nvSpPr>
        <p:spPr bwMode="auto">
          <a:xfrm rot="10800000">
            <a:off x="385395" y="5805488"/>
            <a:ext cx="3571143" cy="792162"/>
          </a:xfrm>
          <a:prstGeom prst="wedgeRoundRectCallout">
            <a:avLst>
              <a:gd name="adj1" fmla="val 28361"/>
              <a:gd name="adj2" fmla="val 169037"/>
              <a:gd name="adj3" fmla="val 16667"/>
            </a:avLst>
          </a:prstGeom>
          <a:solidFill>
            <a:srgbClr val="CC99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rgbClr val="0066C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53" name="Rectangle 8"/>
          <p:cNvSpPr>
            <a:spLocks noChangeArrowheads="1"/>
          </p:cNvSpPr>
          <p:nvPr/>
        </p:nvSpPr>
        <p:spPr bwMode="auto">
          <a:xfrm>
            <a:off x="323527" y="5805489"/>
            <a:ext cx="3633011" cy="815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Со стороны ПК</a:t>
            </a:r>
            <a:endParaRPr lang="zh-TW" altLang="en-US" sz="1800" dirty="0">
              <a:solidFill>
                <a:srgbClr val="0066CC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　・</a:t>
            </a:r>
            <a:r>
              <a:rPr lang="ru-RU" altLang="zh-TW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Отображение содержимого ПК</a:t>
            </a:r>
            <a:endParaRPr lang="zh-TW" altLang="en-US" dirty="0">
              <a:solidFill>
                <a:srgbClr val="0066CC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　</a:t>
            </a:r>
            <a:r>
              <a:rPr lang="zh-TW" altLang="en-US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・</a:t>
            </a:r>
            <a:r>
              <a:rPr lang="ru-RU" altLang="zh-TW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Отображение содержимого ЧПУ</a:t>
            </a:r>
            <a:endParaRPr lang="zh-TW" altLang="en-US" dirty="0">
              <a:solidFill>
                <a:srgbClr val="0066C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54" name="AutoShape 9"/>
          <p:cNvSpPr>
            <a:spLocks noChangeArrowheads="1"/>
          </p:cNvSpPr>
          <p:nvPr/>
        </p:nvSpPr>
        <p:spPr bwMode="auto">
          <a:xfrm rot="10800000">
            <a:off x="5303227" y="5902325"/>
            <a:ext cx="3631223" cy="719138"/>
          </a:xfrm>
          <a:prstGeom prst="wedgeRoundRectCallout">
            <a:avLst>
              <a:gd name="adj1" fmla="val 32227"/>
              <a:gd name="adj2" fmla="val 193847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55" name="Rectangle 10"/>
          <p:cNvSpPr>
            <a:spLocks noChangeArrowheads="1"/>
          </p:cNvSpPr>
          <p:nvPr/>
        </p:nvSpPr>
        <p:spPr bwMode="auto">
          <a:xfrm>
            <a:off x="5364088" y="5961064"/>
            <a:ext cx="3570362" cy="600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18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Со стороны ЧПУ</a:t>
            </a:r>
            <a:endParaRPr lang="zh-TW" altLang="en-US" sz="1800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　・</a:t>
            </a:r>
            <a:r>
              <a:rPr lang="ru-RU" altLang="ja-JP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 Отображение содержимого ЧПУ</a:t>
            </a:r>
            <a:endParaRPr lang="zh-TW" altLang="en-US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56" name="Line 11"/>
          <p:cNvSpPr>
            <a:spLocks noChangeShapeType="1"/>
          </p:cNvSpPr>
          <p:nvPr/>
        </p:nvSpPr>
        <p:spPr bwMode="auto">
          <a:xfrm>
            <a:off x="3635896" y="5257800"/>
            <a:ext cx="1312985" cy="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27657" name="Rectangle 12"/>
          <p:cNvSpPr>
            <a:spLocks noChangeArrowheads="1"/>
          </p:cNvSpPr>
          <p:nvPr/>
        </p:nvSpPr>
        <p:spPr bwMode="auto">
          <a:xfrm>
            <a:off x="3723820" y="4700589"/>
            <a:ext cx="1151137" cy="384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0066FF"/>
                </a:solidFill>
                <a:latin typeface="微软雅黑" pitchFamily="34" charset="-122"/>
                <a:ea typeface="微软雅黑" pitchFamily="34" charset="-122"/>
              </a:rPr>
              <a:t>Ethernet</a:t>
            </a:r>
          </a:p>
        </p:txBody>
      </p:sp>
      <p:sp>
        <p:nvSpPr>
          <p:cNvPr id="27658" name="Rectangle 2"/>
          <p:cNvSpPr>
            <a:spLocks/>
          </p:cNvSpPr>
          <p:nvPr/>
        </p:nvSpPr>
        <p:spPr bwMode="auto">
          <a:xfrm>
            <a:off x="251520" y="260350"/>
            <a:ext cx="8508549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kumimoji="0" lang="ru-RU" altLang="zh-CN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Управление данными</a:t>
            </a:r>
            <a:endParaRPr kumimoji="0" lang="en-US" altLang="zh-TW" sz="32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7659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5DD69CB5-FC03-4B61-9A3A-8A16AB6D6275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44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2767617"/>
      </p:ext>
    </p:extLst>
  </p:cSld>
  <p:clrMapOvr>
    <a:masterClrMapping/>
  </p:clrMapOvr>
  <p:transition spd="med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9738538"/>
              </p:ext>
            </p:extLst>
          </p:nvPr>
        </p:nvGraphicFramePr>
        <p:xfrm>
          <a:off x="1331640" y="2080831"/>
          <a:ext cx="5823460" cy="4367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4" name="Точечный рисунок" r:id="rId3" imgW="7620120" imgH="5715000" progId="PBrush">
                  <p:embed/>
                </p:oleObj>
              </mc:Choice>
              <mc:Fallback>
                <p:oleObj name="Точечный рисунок" r:id="rId3" imgW="7620120" imgH="5715000" progId="PBrush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2080831"/>
                        <a:ext cx="5823460" cy="436759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395536" y="1052513"/>
            <a:ext cx="7960087" cy="72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Онлайн отображение уровня нагрузки на сервоприводах подачи и шпинделе (если он тоже работает по </a:t>
            </a:r>
            <a:r>
              <a:rPr lang="en-US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DMCNET)</a:t>
            </a:r>
            <a:endParaRPr lang="zh-TW" altLang="en-US" sz="20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676" name="Rectangle 2"/>
          <p:cNvSpPr>
            <a:spLocks/>
          </p:cNvSpPr>
          <p:nvPr/>
        </p:nvSpPr>
        <p:spPr bwMode="auto">
          <a:xfrm>
            <a:off x="179512" y="260350"/>
            <a:ext cx="8580557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CN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Онлайн мониторинг серводвигателей</a:t>
            </a:r>
            <a:endParaRPr kumimoji="0" lang="en-US" altLang="zh-TW" sz="32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8677" name="AutoShape 8"/>
          <p:cNvSpPr>
            <a:spLocks noChangeArrowheads="1"/>
          </p:cNvSpPr>
          <p:nvPr/>
        </p:nvSpPr>
        <p:spPr bwMode="auto">
          <a:xfrm rot="10800000">
            <a:off x="118697" y="3933825"/>
            <a:ext cx="1513742" cy="503238"/>
          </a:xfrm>
          <a:prstGeom prst="wedgeRoundRectCallout">
            <a:avLst>
              <a:gd name="adj1" fmla="val -115033"/>
              <a:gd name="adj2" fmla="val 126189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678" name="Rectangle 9"/>
          <p:cNvSpPr>
            <a:spLocks noChangeArrowheads="1"/>
          </p:cNvSpPr>
          <p:nvPr/>
        </p:nvSpPr>
        <p:spPr bwMode="auto">
          <a:xfrm>
            <a:off x="118697" y="3983038"/>
            <a:ext cx="1780442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sz="16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Серво </a:t>
            </a:r>
            <a:r>
              <a:rPr lang="en-US" altLang="zh-CN" sz="16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ON</a:t>
            </a:r>
            <a:endParaRPr lang="zh-TW" altLang="en-US" sz="1600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679" name="Rectangle 10"/>
          <p:cNvSpPr>
            <a:spLocks noChangeArrowheads="1"/>
          </p:cNvSpPr>
          <p:nvPr/>
        </p:nvSpPr>
        <p:spPr bwMode="auto">
          <a:xfrm>
            <a:off x="7308304" y="4725144"/>
            <a:ext cx="192559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zh-CN" dirty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Высокоскоростная сеть управления движением</a:t>
            </a:r>
            <a:endParaRPr kumimoji="0" lang="zh-TW" altLang="en-US" dirty="0">
              <a:solidFill>
                <a:srgbClr val="FF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680" name="Line 11"/>
          <p:cNvSpPr>
            <a:spLocks noChangeShapeType="1"/>
          </p:cNvSpPr>
          <p:nvPr/>
        </p:nvSpPr>
        <p:spPr bwMode="auto">
          <a:xfrm>
            <a:off x="7363558" y="5516563"/>
            <a:ext cx="1795096" cy="0"/>
          </a:xfrm>
          <a:prstGeom prst="line">
            <a:avLst/>
          </a:prstGeom>
          <a:noFill/>
          <a:ln w="76200" cap="rnd">
            <a:solidFill>
              <a:schemeClr val="folHlink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28681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4925D6BA-C8B9-42B1-83AF-19C743BE711C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45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09519811"/>
      </p:ext>
    </p:extLst>
  </p:cSld>
  <p:clrMapOvr>
    <a:masterClrMapping/>
  </p:clrMapOvr>
  <p:transition spd="med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4491018"/>
              </p:ext>
            </p:extLst>
          </p:nvPr>
        </p:nvGraphicFramePr>
        <p:xfrm>
          <a:off x="179512" y="3313953"/>
          <a:ext cx="4637824" cy="34783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0" name="Точечный рисунок" r:id="rId3" imgW="7620120" imgH="5715000" progId="PBrush">
                  <p:embed/>
                </p:oleObj>
              </mc:Choice>
              <mc:Fallback>
                <p:oleObj name="Точечный рисунок" r:id="rId3" imgW="7620120" imgH="5715000" progId="PBrush">
                  <p:embed/>
                  <p:pic>
                    <p:nvPicPr>
                      <p:cNvPr id="0" name="Picture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3313953"/>
                        <a:ext cx="4637824" cy="34783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4128547"/>
              </p:ext>
            </p:extLst>
          </p:nvPr>
        </p:nvGraphicFramePr>
        <p:xfrm>
          <a:off x="4022107" y="1844824"/>
          <a:ext cx="4744588" cy="35584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1" name="Точечный рисунок" r:id="rId5" imgW="7620120" imgH="5715000" progId="PBrush">
                  <p:embed/>
                </p:oleObj>
              </mc:Choice>
              <mc:Fallback>
                <p:oleObj name="Точечный рисунок" r:id="rId5" imgW="7620120" imgH="5715000" progId="PBrush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22107" y="1844824"/>
                        <a:ext cx="4744588" cy="355844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1" name="Rectangle 9"/>
          <p:cNvSpPr>
            <a:spLocks noChangeArrowheads="1"/>
          </p:cNvSpPr>
          <p:nvPr/>
        </p:nvSpPr>
        <p:spPr bwMode="auto">
          <a:xfrm>
            <a:off x="252047" y="836712"/>
            <a:ext cx="8707315" cy="72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674" tIns="53337" rIns="106674" bIns="53337">
            <a:spAutoFit/>
          </a:bodyPr>
          <a:lstStyle>
            <a:lvl1pPr marL="342900" indent="-342900"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ru-RU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Установка</a:t>
            </a:r>
            <a:r>
              <a:rPr lang="en-US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, </a:t>
            </a:r>
            <a:r>
              <a:rPr lang="ru-RU" altLang="zh-CN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сброс номеров и блокировка инструментов</a:t>
            </a:r>
            <a:endParaRPr lang="en-US" altLang="zh-CN" sz="20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ru-RU" altLang="zh-TW" sz="20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Смена инструмента револьверного типа и </a:t>
            </a:r>
            <a:r>
              <a:rPr lang="ru-RU" altLang="zh-TW" sz="20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модульного</a:t>
            </a:r>
            <a:endParaRPr lang="zh-TW" altLang="en-US" sz="21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703" name="AutoShape 6"/>
          <p:cNvSpPr>
            <a:spLocks noChangeArrowheads="1"/>
          </p:cNvSpPr>
          <p:nvPr/>
        </p:nvSpPr>
        <p:spPr bwMode="auto">
          <a:xfrm rot="10800000">
            <a:off x="5169874" y="5589586"/>
            <a:ext cx="3789487" cy="1041399"/>
          </a:xfrm>
          <a:prstGeom prst="wedgeRoundRectCallout">
            <a:avLst>
              <a:gd name="adj1" fmla="val 135182"/>
              <a:gd name="adj2" fmla="val -33315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rgbClr val="0066C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5333264" y="5771297"/>
            <a:ext cx="3775240" cy="754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Функция блокировки инструмента</a:t>
            </a:r>
            <a:endParaRPr lang="zh-TW" altLang="en-US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ja-JP" altLang="en-US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・</a:t>
            </a:r>
            <a:r>
              <a:rPr lang="ru-RU" altLang="zh-CN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Блокировка неиспользуемого или отсутствующего инструмента</a:t>
            </a:r>
            <a:endParaRPr lang="zh-TW" altLang="en-US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705" name="Rectangle 2"/>
          <p:cNvSpPr>
            <a:spLocks/>
          </p:cNvSpPr>
          <p:nvPr/>
        </p:nvSpPr>
        <p:spPr bwMode="auto">
          <a:xfrm>
            <a:off x="252047" y="260350"/>
            <a:ext cx="8508022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CN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Функции управления инструментом</a:t>
            </a:r>
            <a:endParaRPr kumimoji="0" lang="en-US" altLang="zh-TW" sz="32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9706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0F33C85-117B-4D30-AFB3-5F2BCE28A22C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46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699" name="AutoShape 3"/>
          <p:cNvSpPr>
            <a:spLocks noChangeArrowheads="1"/>
          </p:cNvSpPr>
          <p:nvPr/>
        </p:nvSpPr>
        <p:spPr bwMode="auto">
          <a:xfrm rot="10800000">
            <a:off x="464255" y="1917898"/>
            <a:ext cx="3364523" cy="935037"/>
          </a:xfrm>
          <a:prstGeom prst="wedgeRoundRectCallout">
            <a:avLst>
              <a:gd name="adj1" fmla="val -70343"/>
              <a:gd name="adj2" fmla="val -597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800" b="0" i="1" baseline="-25000">
              <a:solidFill>
                <a:srgbClr val="0066C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700" name="Rectangle 7"/>
          <p:cNvSpPr>
            <a:spLocks noChangeArrowheads="1"/>
          </p:cNvSpPr>
          <p:nvPr/>
        </p:nvSpPr>
        <p:spPr bwMode="auto">
          <a:xfrm>
            <a:off x="517281" y="2016429"/>
            <a:ext cx="3298581" cy="32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Настройка инструмента</a:t>
            </a:r>
            <a:endParaRPr lang="zh-TW" altLang="en-US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96390402"/>
      </p:ext>
    </p:extLst>
  </p:cSld>
  <p:clrMapOvr>
    <a:masterClrMapping/>
  </p:clrMapOvr>
  <p:transition spd="med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0104291"/>
              </p:ext>
            </p:extLst>
          </p:nvPr>
        </p:nvGraphicFramePr>
        <p:xfrm>
          <a:off x="1403648" y="1916832"/>
          <a:ext cx="5862637" cy="43969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9" name="Точечный рисунок" r:id="rId3" imgW="0" imgH="0" progId="PBrush">
                  <p:embed/>
                </p:oleObj>
              </mc:Choice>
              <mc:Fallback>
                <p:oleObj name="Точечный рисунок" r:id="rId3" imgW="0" imgH="0" progId="PBrush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1916832"/>
                        <a:ext cx="5862637" cy="43969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AutoShape 16"/>
          <p:cNvSpPr>
            <a:spLocks noChangeArrowheads="1"/>
          </p:cNvSpPr>
          <p:nvPr/>
        </p:nvSpPr>
        <p:spPr bwMode="auto">
          <a:xfrm rot="10800000">
            <a:off x="107503" y="2557460"/>
            <a:ext cx="2385116" cy="1263860"/>
          </a:xfrm>
          <a:prstGeom prst="wedgeRoundRectCallout">
            <a:avLst>
              <a:gd name="adj1" fmla="val -85551"/>
              <a:gd name="adj2" fmla="val -25851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30723" name="Text Box 5"/>
          <p:cNvSpPr txBox="1">
            <a:spLocks noChangeArrowheads="1"/>
          </p:cNvSpPr>
          <p:nvPr/>
        </p:nvSpPr>
        <p:spPr bwMode="auto">
          <a:xfrm>
            <a:off x="252046" y="980728"/>
            <a:ext cx="8568426" cy="846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indent="174625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ru-RU" altLang="zh-TW" sz="16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Настройка контуров непосредственно через ЧПУ (аналогично как в </a:t>
            </a:r>
            <a:r>
              <a:rPr lang="en-US" altLang="zh-TW" sz="16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ASDASoft)</a:t>
            </a:r>
            <a:endParaRPr lang="ru-RU" altLang="zh-TW" sz="16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indent="174625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ru-RU" altLang="zh-TW" sz="16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Обеспечивает эффективную регулировку коэффициентов при настройке станка.</a:t>
            </a:r>
          </a:p>
          <a:p>
            <a:pPr indent="174625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ru-RU" altLang="zh-CN" sz="16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Настройки подавления резонанса.</a:t>
            </a:r>
            <a:endParaRPr lang="zh-TW" altLang="en-US" sz="16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24" name="AutoShape 9"/>
          <p:cNvSpPr>
            <a:spLocks noChangeArrowheads="1"/>
          </p:cNvSpPr>
          <p:nvPr/>
        </p:nvSpPr>
        <p:spPr bwMode="auto">
          <a:xfrm rot="10800000">
            <a:off x="6797919" y="5227638"/>
            <a:ext cx="1894742" cy="793650"/>
          </a:xfrm>
          <a:prstGeom prst="wedgeRoundRectCallout">
            <a:avLst>
              <a:gd name="adj1" fmla="val 84570"/>
              <a:gd name="adj2" fmla="val 183965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30725" name="AutoShape 10"/>
          <p:cNvSpPr>
            <a:spLocks noChangeArrowheads="1"/>
          </p:cNvSpPr>
          <p:nvPr/>
        </p:nvSpPr>
        <p:spPr bwMode="auto">
          <a:xfrm rot="10800000">
            <a:off x="107503" y="5364146"/>
            <a:ext cx="3124200" cy="642939"/>
          </a:xfrm>
          <a:prstGeom prst="wedgeRoundRectCallout">
            <a:avLst>
              <a:gd name="adj1" fmla="val -87523"/>
              <a:gd name="adj2" fmla="val 120578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30726" name="Rectangle 15"/>
          <p:cNvSpPr>
            <a:spLocks noChangeArrowheads="1"/>
          </p:cNvSpPr>
          <p:nvPr/>
        </p:nvSpPr>
        <p:spPr bwMode="auto">
          <a:xfrm>
            <a:off x="6797920" y="5253038"/>
            <a:ext cx="1894742" cy="754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Настройка параметров теста</a:t>
            </a:r>
            <a:endParaRPr lang="zh-TW" altLang="en-US" sz="1200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27" name="AutoShape 16"/>
          <p:cNvSpPr>
            <a:spLocks noChangeArrowheads="1"/>
          </p:cNvSpPr>
          <p:nvPr/>
        </p:nvSpPr>
        <p:spPr bwMode="auto">
          <a:xfrm rot="10800000">
            <a:off x="6516216" y="2706684"/>
            <a:ext cx="2627784" cy="1133263"/>
          </a:xfrm>
          <a:prstGeom prst="wedgeRoundRectCallout">
            <a:avLst>
              <a:gd name="adj1" fmla="val 35085"/>
              <a:gd name="adj2" fmla="val -97435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30728" name="Rectangle 17"/>
          <p:cNvSpPr>
            <a:spLocks noChangeArrowheads="1"/>
          </p:cNvSpPr>
          <p:nvPr/>
        </p:nvSpPr>
        <p:spPr bwMode="auto">
          <a:xfrm>
            <a:off x="6480720" y="2778125"/>
            <a:ext cx="2663280" cy="1061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Тестирование движения</a:t>
            </a:r>
            <a:endParaRPr lang="en-US" altLang="zh-CN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ru-RU" altLang="ja-JP" sz="12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Постоянная разг/замед</a:t>
            </a:r>
            <a:endParaRPr lang="zh-TW" altLang="en-US" sz="1200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ru-RU" altLang="ja-JP" sz="12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Постоянная времени </a:t>
            </a:r>
            <a:r>
              <a:rPr lang="en-US" altLang="ja-JP" sz="12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S-</a:t>
            </a:r>
            <a:r>
              <a:rPr lang="ru-RU" altLang="ja-JP" sz="12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кривой</a:t>
            </a:r>
            <a:endParaRPr lang="zh-TW" altLang="en-US" sz="1200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ru-RU" altLang="ja-JP" sz="12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Скорость перемещения</a:t>
            </a:r>
            <a:endParaRPr lang="zh-TW" altLang="en-US" sz="1200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ru-RU" altLang="zh-TW" sz="12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Временной интервал</a:t>
            </a:r>
            <a:endParaRPr lang="zh-TW" altLang="en-US" sz="1200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30" name="Text Box 19"/>
          <p:cNvSpPr txBox="1">
            <a:spLocks noChangeArrowheads="1"/>
          </p:cNvSpPr>
          <p:nvPr/>
        </p:nvSpPr>
        <p:spPr bwMode="auto">
          <a:xfrm>
            <a:off x="252046" y="2706688"/>
            <a:ext cx="224057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60325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6032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60325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60325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60325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6032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6032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6032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6032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sz="12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華康中黑體(P)" pitchFamily="34" charset="-120"/>
              </a:rPr>
              <a:t>Отображение состояния сервопривода</a:t>
            </a:r>
            <a:endParaRPr lang="en-US" altLang="zh-CN" sz="12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華康中黑體(P)" pitchFamily="34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200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  <a:cs typeface="華康中黑體(P)" pitchFamily="34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sz="12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華康中黑體(P)" pitchFamily="34" charset="-120"/>
              </a:rPr>
              <a:t>Отображение содержимого параметров сервопривода</a:t>
            </a:r>
            <a:endParaRPr lang="zh-TW" altLang="en-US" sz="1200" dirty="0">
              <a:solidFill>
                <a:schemeClr val="folHlink"/>
              </a:solidFill>
              <a:latin typeface="微軟正黑體" pitchFamily="34" charset="-120"/>
              <a:ea typeface="微軟正黑體" pitchFamily="34" charset="-120"/>
              <a:cs typeface="華康中黑體(P)" pitchFamily="34" charset="-120"/>
            </a:endParaRPr>
          </a:p>
        </p:txBody>
      </p:sp>
      <p:sp>
        <p:nvSpPr>
          <p:cNvPr id="30731" name="Rectangle 28"/>
          <p:cNvSpPr>
            <a:spLocks noChangeArrowheads="1"/>
          </p:cNvSpPr>
          <p:nvPr/>
        </p:nvSpPr>
        <p:spPr bwMode="auto">
          <a:xfrm>
            <a:off x="141207" y="5421298"/>
            <a:ext cx="3056792" cy="538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TW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Отображение параметров до и после настройки</a:t>
            </a:r>
            <a:endParaRPr lang="zh-TW" altLang="en-US" sz="1200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32" name="Rectangle 2"/>
          <p:cNvSpPr>
            <a:spLocks/>
          </p:cNvSpPr>
          <p:nvPr/>
        </p:nvSpPr>
        <p:spPr bwMode="auto">
          <a:xfrm>
            <a:off x="252046" y="44624"/>
            <a:ext cx="8682405" cy="1068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CN" sz="30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Автоматическая настройка 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CN" sz="30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контура регулирования</a:t>
            </a:r>
            <a:endParaRPr kumimoji="0" lang="en-US" altLang="zh-TW" sz="30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30733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EA06586-9E16-4F4B-B062-77A08687ACA5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47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27224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2988207"/>
              </p:ext>
            </p:extLst>
          </p:nvPr>
        </p:nvGraphicFramePr>
        <p:xfrm>
          <a:off x="1595204" y="2132856"/>
          <a:ext cx="5376209" cy="40321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4" name="Точечный рисунок" r:id="rId3" imgW="7620120" imgH="5715000" progId="PBrush">
                  <p:embed/>
                </p:oleObj>
              </mc:Choice>
              <mc:Fallback>
                <p:oleObj name="Точечный рисунок" r:id="rId3" imgW="7620120" imgH="5715000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5204" y="2132856"/>
                        <a:ext cx="5376209" cy="403215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3" name="Text Box 5"/>
          <p:cNvSpPr txBox="1">
            <a:spLocks noChangeArrowheads="1"/>
          </p:cNvSpPr>
          <p:nvPr/>
        </p:nvSpPr>
        <p:spPr bwMode="auto">
          <a:xfrm>
            <a:off x="252046" y="836712"/>
            <a:ext cx="8891954" cy="93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indent="174625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ЧПУ </a:t>
            </a:r>
            <a:r>
              <a:rPr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NC300 </a:t>
            </a:r>
            <a:r>
              <a:rPr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имеет встроенный пост-процессор для преобразования 2</a:t>
            </a:r>
            <a:r>
              <a:rPr lang="en-US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D</a:t>
            </a: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чертежей в </a:t>
            </a:r>
            <a:r>
              <a:rPr lang="en-US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G-</a:t>
            </a: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коды</a:t>
            </a:r>
            <a:endParaRPr lang="ru-RU" altLang="zh-TW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indent="174625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Поддерживаются только файлы с расширением </a:t>
            </a:r>
            <a:endParaRPr lang="ru-RU" altLang="zh-TW" sz="1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32" name="Rectangle 2"/>
          <p:cNvSpPr>
            <a:spLocks/>
          </p:cNvSpPr>
          <p:nvPr/>
        </p:nvSpPr>
        <p:spPr bwMode="auto">
          <a:xfrm>
            <a:off x="252046" y="44624"/>
            <a:ext cx="8682405" cy="1068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CN" sz="30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Преобразование чертежей в </a:t>
            </a:r>
            <a:r>
              <a:rPr kumimoji="0" lang="en-US" altLang="zh-CN" sz="3000" b="1" dirty="0">
                <a:latin typeface="微软雅黑" pitchFamily="34" charset="-122"/>
                <a:ea typeface="微软雅黑" pitchFamily="34" charset="-122"/>
                <a:cs typeface="Arial" charset="0"/>
              </a:rPr>
              <a:t>G-</a:t>
            </a:r>
            <a:r>
              <a:rPr kumimoji="0" lang="ru-RU" altLang="zh-CN" sz="30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коды</a:t>
            </a:r>
            <a:endParaRPr kumimoji="0" lang="en-US" altLang="zh-TW" sz="30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30733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EA06586-9E16-4F4B-B062-77A08687ACA5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48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AutoShape 9"/>
          <p:cNvSpPr>
            <a:spLocks noChangeArrowheads="1"/>
          </p:cNvSpPr>
          <p:nvPr/>
        </p:nvSpPr>
        <p:spPr bwMode="auto">
          <a:xfrm rot="10800000">
            <a:off x="6660230" y="5000092"/>
            <a:ext cx="2274219" cy="673472"/>
          </a:xfrm>
          <a:prstGeom prst="wedgeRoundRectCallout">
            <a:avLst>
              <a:gd name="adj1" fmla="val 156806"/>
              <a:gd name="adj2" fmla="val 277785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6588224" y="5025492"/>
            <a:ext cx="2346226" cy="538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Установка расстояния перемещения по оси Z </a:t>
            </a:r>
            <a:endParaRPr lang="zh-TW" altLang="en-US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AutoShape 9"/>
          <p:cNvSpPr>
            <a:spLocks noChangeArrowheads="1"/>
          </p:cNvSpPr>
          <p:nvPr/>
        </p:nvSpPr>
        <p:spPr bwMode="auto">
          <a:xfrm rot="10800000">
            <a:off x="6690268" y="3873364"/>
            <a:ext cx="2274219" cy="673472"/>
          </a:xfrm>
          <a:prstGeom prst="wedgeRoundRectCallout">
            <a:avLst>
              <a:gd name="adj1" fmla="val 159200"/>
              <a:gd name="adj2" fmla="val 88671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18262" y="3945372"/>
            <a:ext cx="2346226" cy="538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Выбор начала координат</a:t>
            </a:r>
            <a:endParaRPr lang="zh-TW" altLang="en-US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AutoShape 9"/>
          <p:cNvSpPr>
            <a:spLocks noChangeArrowheads="1"/>
          </p:cNvSpPr>
          <p:nvPr/>
        </p:nvSpPr>
        <p:spPr bwMode="auto">
          <a:xfrm rot="10800000">
            <a:off x="0" y="4797152"/>
            <a:ext cx="2274219" cy="673472"/>
          </a:xfrm>
          <a:prstGeom prst="wedgeRoundRectCallout">
            <a:avLst>
              <a:gd name="adj1" fmla="val -124644"/>
              <a:gd name="adj2" fmla="val 310112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-36003" y="4864586"/>
            <a:ext cx="2346226" cy="538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Выбор плоскости обработки</a:t>
            </a:r>
            <a:endParaRPr lang="zh-TW" altLang="en-US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auto">
          <a:xfrm rot="10800000">
            <a:off x="178618" y="3090423"/>
            <a:ext cx="1945109" cy="673472"/>
          </a:xfrm>
          <a:prstGeom prst="wedgeRoundRectCallout">
            <a:avLst>
              <a:gd name="adj1" fmla="val -136101"/>
              <a:gd name="adj2" fmla="val 98368"/>
              <a:gd name="adj3" fmla="val 16667"/>
            </a:avLst>
          </a:prstGeom>
          <a:solidFill>
            <a:srgbClr val="D9B3FF">
              <a:alpha val="79999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rot="10800000" lIns="91430" tIns="45716" rIns="91430" bIns="45716"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000" b="0" i="1" baseline="-2500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180040" y="3153284"/>
            <a:ext cx="1727664" cy="538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674" tIns="53337" rIns="106674" bIns="53337">
            <a:spAutoFit/>
          </a:bodyPr>
          <a:lstStyle>
            <a:lvl1pPr defTabSz="1066800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0668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668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668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668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Выбор скорости подачи</a:t>
            </a:r>
            <a:endParaRPr lang="zh-TW" altLang="en-US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084168" y="1403484"/>
            <a:ext cx="715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zh-TW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r>
              <a:rPr lang="en-US" altLang="zh-TW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DXF</a:t>
            </a:r>
            <a:endParaRPr lang="ru-RU" altLang="zh-TW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014339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 override="childStyle">
                                        <p:cTn id="11" dur="1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F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160"/>
                            </p:stCondLst>
                            <p:childTnLst>
                              <p:par>
                                <p:cTn id="1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043608" y="2492896"/>
            <a:ext cx="7128792" cy="244827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388" tIns="44193" rIns="88388" bIns="44193"/>
          <a:lstStyle/>
          <a:p>
            <a:pPr algn="ctr"/>
            <a:r>
              <a:rPr lang="ru-RU" altLang="zh-CN" sz="48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Программное обеспечение для ПК</a:t>
            </a:r>
            <a:endParaRPr kumimoji="0" lang="zh-TW" altLang="en-US" sz="4800" b="1" dirty="0">
              <a:solidFill>
                <a:srgbClr val="00AEEF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986974"/>
      </p:ext>
    </p:extLst>
  </p:cSld>
  <p:clrMapOvr>
    <a:masterClrMapping/>
  </p:clrMapOvr>
  <p:transition spd="med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108" y="947738"/>
            <a:ext cx="6065227" cy="55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8" name="AutoShape 6"/>
          <p:cNvSpPr>
            <a:spLocks noChangeArrowheads="1"/>
          </p:cNvSpPr>
          <p:nvPr/>
        </p:nvSpPr>
        <p:spPr bwMode="auto">
          <a:xfrm>
            <a:off x="5890847" y="1458913"/>
            <a:ext cx="1993521" cy="1439862"/>
          </a:xfrm>
          <a:prstGeom prst="cloudCallout">
            <a:avLst>
              <a:gd name="adj1" fmla="val -143130"/>
              <a:gd name="adj2" fmla="val 20454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519" name="AutoShape 7"/>
          <p:cNvSpPr>
            <a:spLocks noChangeArrowheads="1"/>
          </p:cNvSpPr>
          <p:nvPr/>
        </p:nvSpPr>
        <p:spPr bwMode="auto">
          <a:xfrm>
            <a:off x="650631" y="1268413"/>
            <a:ext cx="1959220" cy="1439862"/>
          </a:xfrm>
          <a:prstGeom prst="cloudCallout">
            <a:avLst>
              <a:gd name="adj1" fmla="val 98315"/>
              <a:gd name="adj2" fmla="val -51875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749" name="Text Box 8"/>
          <p:cNvSpPr txBox="1">
            <a:spLocks noChangeArrowheads="1"/>
          </p:cNvSpPr>
          <p:nvPr/>
        </p:nvSpPr>
        <p:spPr bwMode="auto">
          <a:xfrm>
            <a:off x="612531" y="1073150"/>
            <a:ext cx="11488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zh-TW" altLang="en-US" sz="24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750" name="Text Box 9"/>
          <p:cNvSpPr txBox="1">
            <a:spLocks noChangeArrowheads="1"/>
          </p:cNvSpPr>
          <p:nvPr/>
        </p:nvSpPr>
        <p:spPr bwMode="auto">
          <a:xfrm>
            <a:off x="1194289" y="896939"/>
            <a:ext cx="10118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zh-TW" sz="18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Сервис</a:t>
            </a:r>
            <a:endParaRPr kumimoji="0" lang="en-US" altLang="zh-TW" sz="1800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751" name="Text Box 10"/>
          <p:cNvSpPr txBox="1">
            <a:spLocks noChangeArrowheads="1"/>
          </p:cNvSpPr>
          <p:nvPr/>
        </p:nvSpPr>
        <p:spPr bwMode="auto">
          <a:xfrm>
            <a:off x="6084168" y="1700808"/>
            <a:ext cx="184931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b="0" dirty="0">
                <a:solidFill>
                  <a:srgbClr val="008000"/>
                </a:solidFill>
                <a:latin typeface="微软雅黑" pitchFamily="34" charset="-122"/>
                <a:ea typeface="微软雅黑" pitchFamily="34" charset="-122"/>
              </a:rPr>
              <a:t>Monitoring</a:t>
            </a:r>
            <a:endParaRPr kumimoji="0" lang="zh-TW" altLang="en-US" b="0" dirty="0">
              <a:solidFill>
                <a:srgbClr val="008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b="0" dirty="0">
                <a:solidFill>
                  <a:srgbClr val="008000"/>
                </a:solidFill>
                <a:latin typeface="微软雅黑" pitchFamily="34" charset="-122"/>
                <a:ea typeface="微软雅黑" pitchFamily="34" charset="-122"/>
              </a:rPr>
              <a:t>DNC</a:t>
            </a:r>
            <a:r>
              <a:rPr kumimoji="0" lang="zh-TW" altLang="en-US" b="0" dirty="0">
                <a:solidFill>
                  <a:srgbClr val="008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en-US" altLang="zh-TW" b="0" dirty="0">
                <a:solidFill>
                  <a:srgbClr val="008000"/>
                </a:solidFill>
                <a:latin typeface="微软雅黑" pitchFamily="34" charset="-122"/>
                <a:ea typeface="微软雅黑" pitchFamily="34" charset="-122"/>
              </a:rPr>
              <a:t>Control</a:t>
            </a:r>
            <a:endParaRPr kumimoji="0" lang="zh-TW" altLang="en-US" b="0" dirty="0">
              <a:solidFill>
                <a:srgbClr val="008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zh-TW" dirty="0">
                <a:solidFill>
                  <a:srgbClr val="008000"/>
                </a:solidFill>
                <a:latin typeface="微软雅黑" pitchFamily="34" charset="-122"/>
                <a:ea typeface="微软雅黑" pitchFamily="34" charset="-122"/>
              </a:rPr>
              <a:t>Обслуживание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zh-TW" dirty="0">
                <a:solidFill>
                  <a:srgbClr val="008000"/>
                </a:solidFill>
                <a:latin typeface="微软雅黑" pitchFamily="34" charset="-122"/>
                <a:ea typeface="微软雅黑" pitchFamily="34" charset="-122"/>
              </a:rPr>
              <a:t> системы</a:t>
            </a:r>
          </a:p>
        </p:txBody>
      </p:sp>
      <p:sp>
        <p:nvSpPr>
          <p:cNvPr id="31752" name="Text Box 11"/>
          <p:cNvSpPr txBox="1">
            <a:spLocks noChangeArrowheads="1"/>
          </p:cNvSpPr>
          <p:nvPr/>
        </p:nvSpPr>
        <p:spPr bwMode="auto">
          <a:xfrm>
            <a:off x="813289" y="1635126"/>
            <a:ext cx="209696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1200" b="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*</a:t>
            </a:r>
            <a:r>
              <a:rPr kumimoji="0" lang="ru-RU" altLang="zh-TW" sz="1200" b="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Мониторинг и диагностика</a:t>
            </a:r>
            <a:endParaRPr kumimoji="0" lang="zh-TW" altLang="en-US" sz="1200" b="0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1200" b="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*</a:t>
            </a:r>
            <a:r>
              <a:rPr kumimoji="0" lang="ru-RU" altLang="zh-TW" sz="12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Обслуживание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zh-TW" sz="1200" dirty="0">
                <a:solidFill>
                  <a:schemeClr val="folHlink"/>
                </a:solidFill>
                <a:latin typeface="微软雅黑" pitchFamily="34" charset="-122"/>
                <a:ea typeface="微软雅黑" pitchFamily="34" charset="-122"/>
              </a:rPr>
              <a:t> системы</a:t>
            </a:r>
            <a:endParaRPr kumimoji="0" lang="en-US" altLang="zh-TW" sz="1200" b="0" dirty="0">
              <a:solidFill>
                <a:schemeClr val="folHlin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753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1B48C1D7-0D42-4175-B8EA-D67905665388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50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754" name="Rectangle 2"/>
          <p:cNvSpPr>
            <a:spLocks/>
          </p:cNvSpPr>
          <p:nvPr/>
        </p:nvSpPr>
        <p:spPr bwMode="auto">
          <a:xfrm>
            <a:off x="2378319" y="260350"/>
            <a:ext cx="6381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ПО для ПК</a:t>
            </a:r>
            <a:endParaRPr kumimoji="0" lang="en-US" altLang="zh-TW" sz="32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893876"/>
      </p:ext>
    </p:extLst>
  </p:cSld>
  <p:clrMapOvr>
    <a:masterClrMapping/>
  </p:clrMapOvr>
  <p:transition spd="med"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5715000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2"/>
          <p:cNvSpPr>
            <a:spLocks/>
          </p:cNvSpPr>
          <p:nvPr/>
        </p:nvSpPr>
        <p:spPr bwMode="auto">
          <a:xfrm>
            <a:off x="2378319" y="260350"/>
            <a:ext cx="6381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ПО для ПК</a:t>
            </a:r>
            <a:endParaRPr kumimoji="0" lang="en-US" altLang="zh-TW" sz="32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32772" name="Text Box 24"/>
          <p:cNvSpPr txBox="1">
            <a:spLocks noChangeArrowheads="1"/>
          </p:cNvSpPr>
          <p:nvPr/>
        </p:nvSpPr>
        <p:spPr bwMode="auto">
          <a:xfrm>
            <a:off x="6588224" y="3695701"/>
            <a:ext cx="234901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sz="1800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Редактор польз. экрана</a:t>
            </a:r>
            <a:endParaRPr lang="zh-TW" altLang="en-US" sz="1800" dirty="0">
              <a:solidFill>
                <a:srgbClr val="0000C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773" name="Text Box 28"/>
          <p:cNvSpPr txBox="1">
            <a:spLocks noChangeArrowheads="1"/>
          </p:cNvSpPr>
          <p:nvPr/>
        </p:nvSpPr>
        <p:spPr bwMode="auto">
          <a:xfrm>
            <a:off x="6599807" y="3140968"/>
            <a:ext cx="2544193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60000"/>
              </a:lnSpc>
              <a:spcBef>
                <a:spcPct val="0"/>
              </a:spcBef>
              <a:buFontTx/>
              <a:buNone/>
            </a:pPr>
            <a:r>
              <a:rPr lang="ru-RU" altLang="zh-TW" sz="1800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Редактор параметр.</a:t>
            </a:r>
            <a:endParaRPr lang="zh-TW" altLang="en-US" sz="1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774" name="Text Box 29"/>
          <p:cNvSpPr txBox="1">
            <a:spLocks noChangeArrowheads="1"/>
          </p:cNvSpPr>
          <p:nvPr/>
        </p:nvSpPr>
        <p:spPr bwMode="auto">
          <a:xfrm>
            <a:off x="6588224" y="2620964"/>
            <a:ext cx="2139462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60000"/>
              </a:lnSpc>
              <a:spcBef>
                <a:spcPct val="0"/>
              </a:spcBef>
              <a:buFontTx/>
              <a:buNone/>
            </a:pPr>
            <a:r>
              <a:rPr lang="ru-RU" altLang="zh-TW" sz="1800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Редактор ПЛК</a:t>
            </a:r>
            <a:endParaRPr lang="zh-TW" altLang="en-US" sz="1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775" name="Text Box 30"/>
          <p:cNvSpPr txBox="1">
            <a:spLocks noChangeArrowheads="1"/>
          </p:cNvSpPr>
          <p:nvPr/>
        </p:nvSpPr>
        <p:spPr bwMode="auto">
          <a:xfrm>
            <a:off x="6588224" y="2276475"/>
            <a:ext cx="162576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1800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Онлайн ЧПУ</a:t>
            </a:r>
            <a:endParaRPr lang="zh-TW" altLang="en-US" sz="1800" dirty="0">
              <a:solidFill>
                <a:srgbClr val="0000C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776" name="Line 32"/>
          <p:cNvSpPr>
            <a:spLocks noChangeShapeType="1"/>
          </p:cNvSpPr>
          <p:nvPr/>
        </p:nvSpPr>
        <p:spPr bwMode="auto">
          <a:xfrm>
            <a:off x="6183574" y="3860800"/>
            <a:ext cx="332642" cy="0"/>
          </a:xfrm>
          <a:prstGeom prst="line">
            <a:avLst/>
          </a:prstGeom>
          <a:noFill/>
          <a:ln w="57150">
            <a:solidFill>
              <a:srgbClr val="3333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32777" name="Line 33"/>
          <p:cNvSpPr>
            <a:spLocks noChangeShapeType="1"/>
          </p:cNvSpPr>
          <p:nvPr/>
        </p:nvSpPr>
        <p:spPr bwMode="auto">
          <a:xfrm>
            <a:off x="6183574" y="3429001"/>
            <a:ext cx="332642" cy="11113"/>
          </a:xfrm>
          <a:prstGeom prst="line">
            <a:avLst/>
          </a:prstGeom>
          <a:noFill/>
          <a:ln w="57150">
            <a:solidFill>
              <a:srgbClr val="3333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32778" name="Line 34"/>
          <p:cNvSpPr>
            <a:spLocks noChangeShapeType="1"/>
          </p:cNvSpPr>
          <p:nvPr/>
        </p:nvSpPr>
        <p:spPr bwMode="auto">
          <a:xfrm>
            <a:off x="6183574" y="2924175"/>
            <a:ext cx="332642" cy="0"/>
          </a:xfrm>
          <a:prstGeom prst="line">
            <a:avLst/>
          </a:prstGeom>
          <a:noFill/>
          <a:ln w="57150">
            <a:solidFill>
              <a:srgbClr val="3333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32779" name="Line 35"/>
          <p:cNvSpPr>
            <a:spLocks noChangeShapeType="1"/>
          </p:cNvSpPr>
          <p:nvPr/>
        </p:nvSpPr>
        <p:spPr bwMode="auto">
          <a:xfrm>
            <a:off x="6183574" y="2492375"/>
            <a:ext cx="332642" cy="0"/>
          </a:xfrm>
          <a:prstGeom prst="line">
            <a:avLst/>
          </a:prstGeom>
          <a:noFill/>
          <a:ln w="57150">
            <a:solidFill>
              <a:srgbClr val="3333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32780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0C915A9-3D40-4570-B9A5-DE1F11713F43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51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5415655"/>
      </p:ext>
    </p:extLst>
  </p:cSld>
  <p:clrMapOvr>
    <a:masterClrMapping/>
  </p:clrMapOvr>
  <p:transition spd="med"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34E3C798-6858-4185-8C17-78ED7272444B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52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83323" y="5243090"/>
            <a:ext cx="4463897" cy="4921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ru-RU" altLang="zh-CN" dirty="0">
                <a:solidFill>
                  <a:srgbClr val="FF0000"/>
                </a:solidFill>
              </a:rPr>
              <a:t>Прямой доступ к файлам с ПК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3798" name="TextBox 2"/>
          <p:cNvSpPr txBox="1">
            <a:spLocks noChangeArrowheads="1"/>
          </p:cNvSpPr>
          <p:nvPr/>
        </p:nvSpPr>
        <p:spPr bwMode="auto">
          <a:xfrm>
            <a:off x="971600" y="5735215"/>
            <a:ext cx="697962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Данные и файлы, необходимые для ЧПУ, могут быть отредактированы и выполнены непосредственно на ПК</a:t>
            </a:r>
            <a:endParaRPr lang="zh-CN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2378319" y="260350"/>
            <a:ext cx="6381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ПО для ПК - </a:t>
            </a:r>
            <a:r>
              <a:rPr kumimoji="0" lang="en-US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CNCNetwork</a:t>
            </a:r>
            <a:endParaRPr kumimoji="0" lang="en-US" altLang="zh-TW" sz="32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733053"/>
            <a:ext cx="5531066" cy="16158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TW" b="1" dirty="0">
                <a:latin typeface="Calibri" panose="020F0502020204030204" pitchFamily="34" charset="0"/>
                <a:ea typeface="微软雅黑" pitchFamily="34" charset="-122"/>
              </a:rPr>
              <a:t>CNCNetwork</a:t>
            </a:r>
            <a:r>
              <a:rPr lang="en-US" altLang="zh-TW" dirty="0">
                <a:latin typeface="Calibri" panose="020F0502020204030204" pitchFamily="34" charset="0"/>
                <a:ea typeface="微软雅黑" pitchFamily="34" charset="-122"/>
              </a:rPr>
              <a:t> – </a:t>
            </a:r>
            <a:r>
              <a:rPr lang="ru-RU" altLang="zh-TW" dirty="0">
                <a:latin typeface="Calibri" panose="020F0502020204030204" pitchFamily="34" charset="0"/>
                <a:ea typeface="微软雅黑" pitchFamily="34" charset="-122"/>
              </a:rPr>
              <a:t> файловый менеджер для работы с ЧПУ</a:t>
            </a:r>
          </a:p>
          <a:p>
            <a:pPr marL="342900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TW" dirty="0">
                <a:latin typeface="Calibri" panose="020F0502020204030204" pitchFamily="34" charset="0"/>
                <a:ea typeface="微软雅黑" pitchFamily="34" charset="-122"/>
              </a:rPr>
              <a:t>Загрузка / Выгрузка  файлов с параметрами</a:t>
            </a:r>
          </a:p>
          <a:p>
            <a:pPr marL="342900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TW" dirty="0">
                <a:latin typeface="Calibri" panose="020F0502020204030204" pitchFamily="34" charset="0"/>
                <a:ea typeface="微软雅黑" pitchFamily="34" charset="-122"/>
              </a:rPr>
              <a:t>Загрузка файлов с G-кодами</a:t>
            </a:r>
            <a:endParaRPr lang="en-US" altLang="zh-TW" dirty="0">
              <a:latin typeface="Calibri" panose="020F0502020204030204" pitchFamily="34" charset="0"/>
              <a:ea typeface="微软雅黑" pitchFamily="34" charset="-122"/>
            </a:endParaRPr>
          </a:p>
          <a:p>
            <a:pPr marL="0" indent="0" eaLnBrk="1" hangingPunct="1">
              <a:spcBef>
                <a:spcPct val="50000"/>
              </a:spcBef>
            </a:pPr>
            <a:endParaRPr lang="en-US" altLang="zh-TW" dirty="0">
              <a:latin typeface="Calibri" panose="020F0502020204030204" pitchFamily="34" charset="0"/>
              <a:ea typeface="微软雅黑" pitchFamily="34" charset="-122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89184"/>
            <a:ext cx="4621055" cy="3412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8597850"/>
      </p:ext>
    </p:extLst>
  </p:cSld>
  <p:clrMapOvr>
    <a:masterClrMapping/>
  </p:clrMapOvr>
  <p:transition spd="med"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灯片编号占位符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748C4A8-0DE2-4923-95C2-356B072C4D74}" type="slidenum">
              <a:rPr lang="zh-TW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53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pic>
        <p:nvPicPr>
          <p:cNvPr id="34819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02" y="2099868"/>
            <a:ext cx="6165345" cy="3461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494888" y="721502"/>
            <a:ext cx="4380814" cy="36036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ru-RU" altLang="zh-CN" dirty="0">
                <a:solidFill>
                  <a:srgbClr val="FF0000"/>
                </a:solidFill>
              </a:rPr>
              <a:t>Мониторинг работы (в режиме </a:t>
            </a:r>
            <a:r>
              <a:rPr lang="en-US" altLang="zh-CN" dirty="0">
                <a:solidFill>
                  <a:srgbClr val="FF0000"/>
                </a:solidFill>
              </a:rPr>
              <a:t>DNC)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4821" name="TextBox 6"/>
          <p:cNvSpPr txBox="1">
            <a:spLocks noChangeArrowheads="1"/>
          </p:cNvSpPr>
          <p:nvPr/>
        </p:nvSpPr>
        <p:spPr bwMode="auto">
          <a:xfrm>
            <a:off x="408430" y="1176538"/>
            <a:ext cx="737674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Во время выполнения файла в режиме NC (DNC) пользователи могут контролировать работу устройства через экран DNC</a:t>
            </a:r>
            <a:endParaRPr lang="zh-CN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2578100" y="89678"/>
            <a:ext cx="6381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ПО для ПК - </a:t>
            </a:r>
            <a:r>
              <a:rPr kumimoji="0" lang="en-US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CNCNetwork</a:t>
            </a:r>
            <a:endParaRPr kumimoji="0" lang="en-US" altLang="zh-TW" sz="32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0246" y="5472313"/>
            <a:ext cx="84038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Режим DNC позволяет импортировать программы с внешнего источника посредством связи. Выберите режим DNC и передавайте программы с использованием функции коммуникации программной группы.	</a:t>
            </a:r>
          </a:p>
        </p:txBody>
      </p:sp>
    </p:spTree>
    <p:extLst>
      <p:ext uri="{BB962C8B-B14F-4D97-AF65-F5344CB8AC3E}">
        <p14:creationId xmlns:p14="http://schemas.microsoft.com/office/powerpoint/2010/main" val="706210328"/>
      </p:ext>
    </p:extLst>
  </p:cSld>
  <p:clrMapOvr>
    <a:masterClrMapping/>
  </p:clrMapOvr>
  <p:transition spd="med"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7D5A363F-1EA2-4568-8DB5-7C92B861DC88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54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56061" y="3314538"/>
            <a:ext cx="1861038" cy="36036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en-US" altLang="zh-CN" dirty="0">
                <a:solidFill>
                  <a:srgbClr val="FF0000"/>
                </a:solidFill>
              </a:rPr>
              <a:t>MLC Editor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5846" name="TextBox 1"/>
          <p:cNvSpPr txBox="1">
            <a:spLocks noChangeArrowheads="1"/>
          </p:cNvSpPr>
          <p:nvPr/>
        </p:nvSpPr>
        <p:spPr bwMode="auto">
          <a:xfrm>
            <a:off x="683568" y="5517232"/>
            <a:ext cx="798595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sz="16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MLC Editor содержит удобный интерфейс и достаточно функций для разработки пользовательских программ</a:t>
            </a:r>
            <a:endParaRPr lang="zh-CN" altLang="en-US" sz="16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2627784" y="159123"/>
            <a:ext cx="6381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ПО для ПК – Редактор ПЛК</a:t>
            </a:r>
            <a:endParaRPr kumimoji="0" lang="en-US" altLang="zh-TW" sz="32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96935" y="632239"/>
            <a:ext cx="62798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TW" dirty="0">
                <a:latin typeface="Calibri" panose="020F0502020204030204" pitchFamily="34" charset="0"/>
                <a:ea typeface="微软雅黑" pitchFamily="34" charset="-122"/>
              </a:rPr>
              <a:t>Программная среда для </a:t>
            </a:r>
            <a:r>
              <a:rPr lang="en-US" altLang="zh-TW" dirty="0">
                <a:latin typeface="Calibri" panose="020F0502020204030204" pitchFamily="34" charset="0"/>
                <a:ea typeface="微软雅黑" pitchFamily="34" charset="-122"/>
              </a:rPr>
              <a:t>PLC</a:t>
            </a:r>
            <a:r>
              <a:rPr lang="ru-RU" altLang="zh-TW" dirty="0">
                <a:latin typeface="Calibri" panose="020F0502020204030204" pitchFamily="34" charset="0"/>
                <a:ea typeface="微软雅黑" pitchFamily="34" charset="-122"/>
              </a:rPr>
              <a:t> (похожа на </a:t>
            </a:r>
            <a:r>
              <a:rPr lang="en-US" altLang="zh-TW" dirty="0">
                <a:latin typeface="Calibri" panose="020F0502020204030204" pitchFamily="34" charset="0"/>
                <a:ea typeface="微软雅黑" pitchFamily="34" charset="-122"/>
              </a:rPr>
              <a:t>WPLSoft</a:t>
            </a:r>
            <a:r>
              <a:rPr lang="ru-RU" altLang="zh-TW" dirty="0">
                <a:latin typeface="Calibri" panose="020F0502020204030204" pitchFamily="34" charset="0"/>
                <a:ea typeface="微软雅黑" pitchFamily="34" charset="-122"/>
              </a:rPr>
              <a:t>)</a:t>
            </a:r>
          </a:p>
          <a:p>
            <a:pPr marL="342900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TW" dirty="0">
                <a:latin typeface="Calibri" panose="020F0502020204030204" pitchFamily="34" charset="0"/>
                <a:ea typeface="微软雅黑" pitchFamily="34" charset="-122"/>
              </a:rPr>
              <a:t>Загрузка</a:t>
            </a:r>
            <a:r>
              <a:rPr lang="en-US" altLang="zh-TW" dirty="0">
                <a:latin typeface="Calibri" panose="020F0502020204030204" pitchFamily="34" charset="0"/>
                <a:ea typeface="微软雅黑" pitchFamily="34" charset="-122"/>
              </a:rPr>
              <a:t>/</a:t>
            </a:r>
            <a:r>
              <a:rPr lang="ru-RU" altLang="zh-TW" dirty="0">
                <a:latin typeface="Calibri" panose="020F0502020204030204" pitchFamily="34" charset="0"/>
                <a:ea typeface="微软雅黑" pitchFamily="34" charset="-122"/>
              </a:rPr>
              <a:t>Выгрузка</a:t>
            </a:r>
            <a:r>
              <a:rPr lang="en-US" altLang="zh-TW" dirty="0">
                <a:latin typeface="Calibri" panose="020F0502020204030204" pitchFamily="34" charset="0"/>
                <a:ea typeface="微软雅黑" pitchFamily="34" charset="-122"/>
              </a:rPr>
              <a:t> </a:t>
            </a:r>
            <a:r>
              <a:rPr lang="ru-RU" altLang="zh-TW" dirty="0">
                <a:latin typeface="Calibri" panose="020F0502020204030204" pitchFamily="34" charset="0"/>
                <a:ea typeface="微软雅黑" pitchFamily="34" charset="-122"/>
              </a:rPr>
              <a:t>программы ПЛК</a:t>
            </a:r>
            <a:endParaRPr lang="en-US" altLang="zh-TW" dirty="0">
              <a:latin typeface="Calibri" panose="020F0502020204030204" pitchFamily="34" charset="0"/>
              <a:ea typeface="微软雅黑" pitchFamily="34" charset="-122"/>
            </a:endParaRPr>
          </a:p>
          <a:p>
            <a:pPr marL="342900" indent="-342900" eaLnBrk="1" hangingPunct="1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ru-RU" altLang="zh-TW" dirty="0">
                <a:latin typeface="Calibri" panose="020F0502020204030204" pitchFamily="34" charset="0"/>
                <a:ea typeface="微软雅黑" pitchFamily="34" charset="-122"/>
              </a:rPr>
              <a:t>Онлайн мониторинг ПЛК</a:t>
            </a:r>
            <a:endParaRPr lang="en-US" altLang="zh-TW" dirty="0">
              <a:latin typeface="Calibri" panose="020F0502020204030204" pitchFamily="34" charset="0"/>
              <a:ea typeface="微软雅黑" pitchFamily="34" charset="-122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02553"/>
            <a:ext cx="4688187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方塊 4"/>
          <p:cNvSpPr txBox="1">
            <a:spLocks noChangeArrowheads="1"/>
          </p:cNvSpPr>
          <p:nvPr/>
        </p:nvSpPr>
        <p:spPr bwMode="auto">
          <a:xfrm>
            <a:off x="683568" y="6011996"/>
            <a:ext cx="88534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TW" sz="1800" dirty="0">
                <a:latin typeface="微軟正黑體" pitchFamily="34" charset="-120"/>
              </a:rPr>
              <a:t>загружать программу можно через </a:t>
            </a:r>
            <a:r>
              <a:rPr lang="en-US" altLang="zh-TW" sz="1800" dirty="0">
                <a:latin typeface="微軟正黑體" pitchFamily="34" charset="-120"/>
              </a:rPr>
              <a:t>USB</a:t>
            </a:r>
            <a:r>
              <a:rPr lang="ru-RU" altLang="zh-TW" sz="1800" dirty="0">
                <a:latin typeface="微軟正黑體" pitchFamily="34" charset="-120"/>
              </a:rPr>
              <a:t>флэшку или по сети</a:t>
            </a:r>
            <a:endParaRPr lang="zh-TW" altLang="en-US" sz="1800" dirty="0">
              <a:latin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19312111"/>
      </p:ext>
    </p:extLst>
  </p:cSld>
  <p:clrMapOvr>
    <a:masterClrMapping/>
  </p:clrMapOvr>
  <p:transition spd="med"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灯片编号占位符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A7FC7DD-DAD6-4250-84F6-8E5088A7A866}" type="slidenum">
              <a:rPr lang="zh-TW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55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98331" y="984251"/>
            <a:ext cx="2077915" cy="3603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en-US" altLang="zh-CN" dirty="0">
                <a:solidFill>
                  <a:srgbClr val="FF0000"/>
                </a:solidFill>
              </a:rPr>
              <a:t>Parameter Editor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6870" name="TextBox 7"/>
          <p:cNvSpPr txBox="1">
            <a:spLocks noChangeArrowheads="1"/>
          </p:cNvSpPr>
          <p:nvPr/>
        </p:nvSpPr>
        <p:spPr bwMode="auto">
          <a:xfrm>
            <a:off x="1298331" y="1412875"/>
            <a:ext cx="47858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ru-RU" altLang="zh-CN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Редактирование параметров ЧПУ</a:t>
            </a:r>
          </a:p>
          <a:p>
            <a:pPr marL="28575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ru-RU" altLang="zh-CN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Загрузка/Выгрузка параметров</a:t>
            </a: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251520" y="260350"/>
            <a:ext cx="8508549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ПО для ПК – Редактор параметров</a:t>
            </a:r>
            <a:endParaRPr kumimoji="0" lang="en-US" altLang="zh-TW" sz="32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30996"/>
            <a:ext cx="7735009" cy="4106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6599748"/>
      </p:ext>
    </p:extLst>
  </p:cSld>
  <p:clrMapOvr>
    <a:masterClrMapping/>
  </p:clrMapOvr>
  <p:transition spd="med"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B89BD1B-EA75-430F-9DB3-C96A4B63EDB6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56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182566" y="5273676"/>
            <a:ext cx="2923442" cy="358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en-US" altLang="zh-CN" dirty="0">
                <a:solidFill>
                  <a:srgbClr val="FF0000"/>
                </a:solidFill>
              </a:rPr>
              <a:t>Software Screen Editor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7894" name="TextBox 1"/>
          <p:cNvSpPr txBox="1">
            <a:spLocks noChangeArrowheads="1"/>
          </p:cNvSpPr>
          <p:nvPr/>
        </p:nvSpPr>
        <p:spPr bwMode="auto">
          <a:xfrm>
            <a:off x="1182566" y="5805489"/>
            <a:ext cx="69122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zh-CN" sz="16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Пользователи могут самостоятельно разрабатывать и изменять свои собственные экраны.</a:t>
            </a:r>
            <a:endParaRPr lang="zh-CN" altLang="en-US" sz="16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2378319" y="260350"/>
            <a:ext cx="6381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ПО для ПК - </a:t>
            </a:r>
            <a:r>
              <a:rPr kumimoji="0" lang="en-US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Screen Editor</a:t>
            </a:r>
            <a:endParaRPr kumimoji="0" lang="en-US" altLang="zh-TW" sz="32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80684"/>
            <a:ext cx="8865790" cy="408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2184179"/>
      </p:ext>
    </p:extLst>
  </p:cSld>
  <p:clrMapOvr>
    <a:masterClrMapping/>
  </p:clrMapOvr>
  <p:transition spd="med"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043608" y="2492896"/>
            <a:ext cx="7128792" cy="244827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388" tIns="44193" rIns="88388" bIns="44193"/>
          <a:lstStyle/>
          <a:p>
            <a:pPr algn="ctr"/>
            <a:r>
              <a:rPr kumimoji="0" lang="ru-RU" altLang="zh-CN" sz="4800" b="1" dirty="0">
                <a:solidFill>
                  <a:srgbClr val="00AEE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Область применения</a:t>
            </a:r>
          </a:p>
          <a:p>
            <a:pPr algn="ctr"/>
            <a:r>
              <a:rPr kumimoji="0" lang="ru-RU" altLang="zh-CN" sz="4800" b="1" dirty="0">
                <a:solidFill>
                  <a:srgbClr val="00AEE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ЧПУ </a:t>
            </a:r>
            <a:r>
              <a:rPr kumimoji="0" lang="en-US" altLang="zh-CN" sz="4800" b="1" dirty="0">
                <a:solidFill>
                  <a:srgbClr val="00AEE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Delta Electronics</a:t>
            </a:r>
            <a:endParaRPr kumimoji="0" lang="zh-TW" altLang="en-US" sz="4800" b="1" dirty="0">
              <a:solidFill>
                <a:srgbClr val="00AEEF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38164"/>
      </p:ext>
    </p:extLst>
  </p:cSld>
  <p:clrMapOvr>
    <a:masterClrMapping/>
  </p:clrMapOvr>
  <p:transition spd="med">
    <p:fad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Line 3"/>
          <p:cNvSpPr>
            <a:spLocks noChangeShapeType="1"/>
          </p:cNvSpPr>
          <p:nvPr/>
        </p:nvSpPr>
        <p:spPr bwMode="auto">
          <a:xfrm>
            <a:off x="2450123" y="25685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39939" name="Line 4"/>
          <p:cNvSpPr>
            <a:spLocks noChangeShapeType="1"/>
          </p:cNvSpPr>
          <p:nvPr/>
        </p:nvSpPr>
        <p:spPr bwMode="auto">
          <a:xfrm>
            <a:off x="2450123" y="25685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39940" name="直排文字版面配置區 2"/>
          <p:cNvSpPr>
            <a:spLocks/>
          </p:cNvSpPr>
          <p:nvPr/>
        </p:nvSpPr>
        <p:spPr bwMode="auto">
          <a:xfrm>
            <a:off x="5303227" y="5589240"/>
            <a:ext cx="2907323" cy="898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373" tIns="39187" rIns="78373" bIns="39187"/>
          <a:lstStyle>
            <a:lvl1pPr marL="412750" indent="-412750" defTabSz="1103313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kumimoji="0" lang="ru-RU" altLang="zh-TW" sz="1600" dirty="0">
                <a:latin typeface="微软雅黑" pitchFamily="34" charset="-122"/>
                <a:ea typeface="微软雅黑" pitchFamily="34" charset="-122"/>
              </a:rPr>
              <a:t>Станок для нарезания</a:t>
            </a:r>
          </a:p>
          <a:p>
            <a:pPr algn="ctr"/>
            <a:r>
              <a:rPr kumimoji="0" lang="ru-RU" altLang="zh-TW" sz="1600" dirty="0">
                <a:latin typeface="微软雅黑" pitchFamily="34" charset="-122"/>
                <a:ea typeface="微软雅黑" pitchFamily="34" charset="-122"/>
              </a:rPr>
              <a:t>резьбы</a:t>
            </a:r>
            <a:endParaRPr kumimoji="0" lang="zh-TW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941" name="Text Box 11"/>
          <p:cNvSpPr txBox="1">
            <a:spLocks noChangeArrowheads="1"/>
          </p:cNvSpPr>
          <p:nvPr/>
        </p:nvSpPr>
        <p:spPr bwMode="auto">
          <a:xfrm>
            <a:off x="3338146" y="138113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i="1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942" name="直排文字版面配置區 2"/>
          <p:cNvSpPr>
            <a:spLocks/>
          </p:cNvSpPr>
          <p:nvPr/>
        </p:nvSpPr>
        <p:spPr bwMode="auto">
          <a:xfrm>
            <a:off x="184639" y="1268412"/>
            <a:ext cx="4652597" cy="518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12750" indent="-412750" defTabSz="1103313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kumimoji="0" lang="en-US" altLang="zh-TW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(1)</a:t>
            </a:r>
            <a:r>
              <a:rPr kumimoji="0" lang="zh-TW" altLang="en-US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TW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Требования</a:t>
            </a:r>
            <a:r>
              <a:rPr kumimoji="0" lang="en-US" altLang="zh-TW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:</a:t>
            </a:r>
          </a:p>
          <a:p>
            <a:pPr eaLnBrk="1" hangingPunct="1"/>
            <a:r>
              <a:rPr lang="zh-TW" altLang="en-US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 </a:t>
            </a:r>
            <a:r>
              <a:rPr kumimoji="0"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Функции управления инструментом</a:t>
            </a:r>
            <a:r>
              <a:rPr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	</a:t>
            </a:r>
          </a:p>
          <a:p>
            <a:pPr eaLnBrk="1" hangingPunct="1">
              <a:buFontTx/>
              <a:buNone/>
            </a:pPr>
            <a:r>
              <a:rPr lang="zh-TW" altLang="en-US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 </a:t>
            </a:r>
            <a:r>
              <a:rPr kumimoji="0" lang="ru-RU" altLang="zh-CN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Быстрая смена инструмента </a:t>
            </a:r>
            <a:r>
              <a:rPr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endParaRPr kumimoji="0" lang="en-US" altLang="zh-TW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TW" altLang="en-US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 </a:t>
            </a:r>
            <a:r>
              <a:rPr kumimoji="0"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Высокоскоростной шпиндель </a:t>
            </a:r>
            <a:r>
              <a:rPr kumimoji="0" lang="en-US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(4000</a:t>
            </a:r>
            <a:r>
              <a:rPr kumimoji="0"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об/мин и выше</a:t>
            </a:r>
            <a:r>
              <a:rPr kumimoji="0" lang="en-US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kumimoji="0" lang="zh-TW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endParaRPr kumimoji="0" lang="en-US" altLang="zh-TW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kumimoji="0" lang="en-US" altLang="zh-TW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(2) </a:t>
            </a:r>
            <a:r>
              <a:rPr kumimoji="0" lang="ru-RU" altLang="zh-TW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Решение</a:t>
            </a:r>
            <a:r>
              <a:rPr kumimoji="0" lang="en-US" altLang="zh-TW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TW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ЧПУ </a:t>
            </a:r>
            <a:r>
              <a:rPr kumimoji="0" lang="en-US" altLang="zh-TW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Delta :</a:t>
            </a:r>
          </a:p>
          <a:p>
            <a:pPr eaLnBrk="1" hangingPunct="1"/>
            <a:r>
              <a:rPr lang="zh-TW" altLang="en-US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 </a:t>
            </a: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Смена </a:t>
            </a:r>
            <a:r>
              <a:rPr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инструментов револьверного типа</a:t>
            </a:r>
            <a:r>
              <a:rPr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kumimoji="0" lang="zh-TW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TW" altLang="en-US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</a:t>
            </a:r>
            <a:r>
              <a:rPr lang="zh-TW" altLang="en-US" sz="1800" b="0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Короткое время обработки </a:t>
            </a:r>
            <a:r>
              <a:rPr kumimoji="0" lang="en-US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MLC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	       (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время скана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&lt;5</a:t>
            </a:r>
            <a:r>
              <a:rPr kumimoji="0" lang="ru-RU" altLang="zh-TW" sz="1800" b="0" dirty="0" err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мс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для</a:t>
            </a:r>
            <a:r>
              <a:rPr kumimoji="0"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5000 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шагов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kumimoji="0" lang="zh-TW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TW" altLang="en-US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 </a:t>
            </a:r>
            <a:r>
              <a:rPr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Серводвигатели на постоянным магнитах в качестве шпинделя 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Номинальная скорость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: 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600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0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об/мин)</a:t>
            </a:r>
            <a:endParaRPr kumimoji="0" lang="en-US" altLang="zh-TW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943" name="Rectangle 2"/>
          <p:cNvSpPr>
            <a:spLocks/>
          </p:cNvSpPr>
          <p:nvPr/>
        </p:nvSpPr>
        <p:spPr bwMode="auto">
          <a:xfrm>
            <a:off x="2378319" y="260350"/>
            <a:ext cx="6381750" cy="115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Высокоскоростные станки для нарезания резьбы</a:t>
            </a:r>
            <a:endParaRPr kumimoji="0" lang="zh-TW" altLang="en-US" sz="32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pic>
        <p:nvPicPr>
          <p:cNvPr id="39944" name="Picture 2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236" y="1412776"/>
            <a:ext cx="3770434" cy="419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5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66364A1C-C67A-4323-B2CC-CF57F5BF20FE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58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8021817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9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9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9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9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9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9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9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9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Line 3"/>
          <p:cNvSpPr>
            <a:spLocks noChangeShapeType="1"/>
          </p:cNvSpPr>
          <p:nvPr/>
        </p:nvSpPr>
        <p:spPr bwMode="auto">
          <a:xfrm>
            <a:off x="2250831" y="25685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40963" name="Line 4"/>
          <p:cNvSpPr>
            <a:spLocks noChangeShapeType="1"/>
          </p:cNvSpPr>
          <p:nvPr/>
        </p:nvSpPr>
        <p:spPr bwMode="auto">
          <a:xfrm>
            <a:off x="2250831" y="25685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40964" name="直排文字版面配置區 2"/>
          <p:cNvSpPr>
            <a:spLocks/>
          </p:cNvSpPr>
          <p:nvPr/>
        </p:nvSpPr>
        <p:spPr bwMode="auto">
          <a:xfrm>
            <a:off x="5949171" y="5373688"/>
            <a:ext cx="265527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373" tIns="39187" rIns="78373" bIns="39187"/>
          <a:lstStyle>
            <a:lvl1pPr marL="412750" indent="-412750" defTabSz="1103313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/>
            <a:r>
              <a:rPr kumimoji="0" lang="ru-RU" altLang="zh-TW" sz="1600" dirty="0">
                <a:latin typeface="微软雅黑" pitchFamily="34" charset="-122"/>
                <a:ea typeface="微软雅黑" pitchFamily="34" charset="-122"/>
              </a:rPr>
              <a:t>Обрабатывающий центр с ЧПУ</a:t>
            </a:r>
            <a:endParaRPr kumimoji="0" lang="zh-TW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965" name="直排文字版面配置區 2"/>
          <p:cNvSpPr>
            <a:spLocks/>
          </p:cNvSpPr>
          <p:nvPr/>
        </p:nvSpPr>
        <p:spPr bwMode="auto">
          <a:xfrm>
            <a:off x="35496" y="803076"/>
            <a:ext cx="5688632" cy="5650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12750" indent="-412750" defTabSz="1103313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kumimoji="0" lang="en-US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(1)</a:t>
            </a:r>
            <a:r>
              <a:rPr kumimoji="0" lang="zh-TW" altLang="en-US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Требования</a:t>
            </a:r>
            <a:r>
              <a:rPr kumimoji="0" lang="en-US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:</a:t>
            </a:r>
          </a:p>
          <a:p>
            <a:pPr eaLnBrk="1" hangingPunct="1"/>
            <a:r>
              <a:rPr lang="zh-TW" altLang="en-US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 </a:t>
            </a:r>
            <a:r>
              <a:rPr kumimoji="0"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Скорость шпинделя</a:t>
            </a:r>
            <a:r>
              <a:rPr kumimoji="0" lang="en-US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: 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К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-8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К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об/мин</a:t>
            </a:r>
            <a:endParaRPr kumimoji="0" lang="zh-TW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TW" altLang="en-US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 </a:t>
            </a:r>
            <a:r>
              <a:rPr kumimoji="0"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Обработка с высоким крутящим моментом на средней/низкой скорости</a:t>
            </a:r>
          </a:p>
          <a:p>
            <a:pPr eaLnBrk="1" hangingPunct="1">
              <a:buFontTx/>
              <a:buNone/>
            </a:pPr>
            <a:r>
              <a:rPr lang="zh-TW" altLang="en-US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 </a:t>
            </a:r>
            <a:r>
              <a:rPr kumimoji="0"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Автоматическая смена инструмента</a:t>
            </a:r>
            <a:endParaRPr kumimoji="0" lang="zh-TW" altLang="en-US" sz="1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Tx/>
              <a:buNone/>
            </a:pPr>
            <a:r>
              <a:rPr lang="zh-TW" altLang="en-US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 </a:t>
            </a:r>
            <a:r>
              <a:rPr kumimoji="0"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Автоматическое измерение длины инструмента</a:t>
            </a:r>
            <a:endParaRPr kumimoji="0" lang="en-US" altLang="zh-CN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kumimoji="0" lang="zh-TW" altLang="en-US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   </a:t>
            </a:r>
          </a:p>
          <a:p>
            <a:pPr eaLnBrk="1" hangingPunct="1"/>
            <a:r>
              <a:rPr kumimoji="0" lang="en-US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(2) </a:t>
            </a:r>
            <a:r>
              <a:rPr kumimoji="0" lang="ru-RU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Решение ЧПУ </a:t>
            </a:r>
            <a:r>
              <a:rPr kumimoji="0" lang="en-US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Delta:</a:t>
            </a:r>
          </a:p>
          <a:p>
            <a:pPr eaLnBrk="1" hangingPunct="1"/>
            <a:r>
              <a:rPr lang="zh-TW" altLang="en-US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 </a:t>
            </a:r>
            <a:r>
              <a:rPr kumimoji="0"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Сервоприводы или ПЧ </a:t>
            </a:r>
            <a:r>
              <a:rPr kumimoji="0" lang="en-US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Delta</a:t>
            </a:r>
            <a:r>
              <a:rPr kumimoji="0"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для шпинделя</a:t>
            </a:r>
          </a:p>
          <a:p>
            <a:pPr eaLnBrk="1" hangingPunct="1">
              <a:buFontTx/>
              <a:buNone/>
            </a:pPr>
            <a:r>
              <a:rPr lang="zh-TW" altLang="en-US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 </a:t>
            </a:r>
            <a:r>
              <a:rPr kumimoji="0"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Автоматическая смена инструмента</a:t>
            </a:r>
            <a:endParaRPr kumimoji="0" lang="zh-TW" altLang="en-US" sz="1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TW" altLang="en-US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 </a:t>
            </a:r>
            <a:r>
              <a:rPr kumimoji="0"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Симулятор штурвала</a:t>
            </a:r>
            <a:r>
              <a:rPr kumimoji="0" lang="en-US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, </a:t>
            </a:r>
            <a:r>
              <a:rPr kumimoji="0"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простота использования в режиме резания</a:t>
            </a:r>
            <a:endParaRPr kumimoji="0" lang="zh-TW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TW" altLang="en-US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 </a:t>
            </a:r>
            <a:r>
              <a:rPr kumimoji="0"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Поддержка </a:t>
            </a:r>
            <a:r>
              <a:rPr kumimoji="0" lang="en-US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G31 </a:t>
            </a:r>
            <a:r>
              <a:rPr kumimoji="0"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для определения длины инструмента</a:t>
            </a:r>
            <a:endParaRPr kumimoji="0" lang="zh-TW" altLang="en-US" sz="1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endParaRPr kumimoji="0" lang="en-US" altLang="zh-TW" sz="1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kumimoji="0" lang="en-US" altLang="zh-TW" sz="1800" dirty="0">
                <a:latin typeface="微软雅黑" pitchFamily="34" charset="-122"/>
                <a:ea typeface="微软雅黑" pitchFamily="34" charset="-122"/>
              </a:rPr>
              <a:t>     </a:t>
            </a:r>
            <a:endParaRPr kumimoji="0" lang="zh-TW" altLang="en-US" sz="1800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kumimoji="0" lang="en-US" altLang="zh-TW" sz="1800" dirty="0">
                <a:latin typeface="微软雅黑" pitchFamily="34" charset="-122"/>
                <a:ea typeface="微软雅黑" pitchFamily="34" charset="-122"/>
              </a:rPr>
              <a:t>     </a:t>
            </a:r>
          </a:p>
          <a:p>
            <a:pPr eaLnBrk="1" hangingPunct="1"/>
            <a:r>
              <a:rPr kumimoji="0" lang="zh-TW" altLang="en-US" sz="1800" dirty="0"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kumimoji="0" lang="en-US" altLang="zh-TW" sz="1800" dirty="0">
                <a:latin typeface="微软雅黑" pitchFamily="34" charset="-122"/>
                <a:ea typeface="微软雅黑" pitchFamily="34" charset="-122"/>
              </a:rPr>
              <a:t>     </a:t>
            </a:r>
          </a:p>
        </p:txBody>
      </p:sp>
      <p:sp>
        <p:nvSpPr>
          <p:cNvPr id="40966" name="Rectangle 2"/>
          <p:cNvSpPr>
            <a:spLocks/>
          </p:cNvSpPr>
          <p:nvPr/>
        </p:nvSpPr>
        <p:spPr bwMode="auto">
          <a:xfrm>
            <a:off x="2378319" y="328613"/>
            <a:ext cx="6381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Обрабатывающие центры</a:t>
            </a:r>
            <a:endParaRPr kumimoji="0" lang="en-US" altLang="zh-TW" sz="32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pic>
        <p:nvPicPr>
          <p:cNvPr id="40967" name="Picture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572" y="1557339"/>
            <a:ext cx="3305908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8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FCB2E84-A113-40C7-8380-502DDAFD3C88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59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663199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9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9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9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96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96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96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96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6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96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Line 3"/>
          <p:cNvSpPr>
            <a:spLocks noChangeShapeType="1"/>
          </p:cNvSpPr>
          <p:nvPr/>
        </p:nvSpPr>
        <p:spPr bwMode="auto">
          <a:xfrm>
            <a:off x="2250831" y="25685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43011" name="Line 4"/>
          <p:cNvSpPr>
            <a:spLocks noChangeShapeType="1"/>
          </p:cNvSpPr>
          <p:nvPr/>
        </p:nvSpPr>
        <p:spPr bwMode="auto">
          <a:xfrm>
            <a:off x="2250831" y="25685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43012" name="Text Box 11"/>
          <p:cNvSpPr txBox="1">
            <a:spLocks noChangeArrowheads="1"/>
          </p:cNvSpPr>
          <p:nvPr/>
        </p:nvSpPr>
        <p:spPr bwMode="auto">
          <a:xfrm>
            <a:off x="3338146" y="138113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i="1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3013" name="Picture 20" descr="修改好的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140" y="1700808"/>
            <a:ext cx="4191356" cy="3096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4" name="直排文字版面配置區 2"/>
          <p:cNvSpPr>
            <a:spLocks/>
          </p:cNvSpPr>
          <p:nvPr/>
        </p:nvSpPr>
        <p:spPr bwMode="auto">
          <a:xfrm>
            <a:off x="5508104" y="4941168"/>
            <a:ext cx="315790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373" tIns="39187" rIns="78373" bIns="39187"/>
          <a:lstStyle>
            <a:lvl1pPr marL="412750" indent="-412750" defTabSz="1103313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kumimoji="0" lang="ru-RU" altLang="zh-TW" sz="1600" dirty="0">
                <a:latin typeface="微软雅黑" pitchFamily="34" charset="-122"/>
                <a:ea typeface="微软雅黑" pitchFamily="34" charset="-122"/>
              </a:rPr>
              <a:t>Портальный станок с ЧПУ</a:t>
            </a:r>
            <a:endParaRPr kumimoji="0" lang="zh-TW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015" name="Text Box 19"/>
          <p:cNvSpPr txBox="1">
            <a:spLocks noChangeArrowheads="1"/>
          </p:cNvSpPr>
          <p:nvPr/>
        </p:nvSpPr>
        <p:spPr bwMode="auto">
          <a:xfrm>
            <a:off x="179512" y="1636809"/>
            <a:ext cx="5040560" cy="3428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(1)</a:t>
            </a:r>
            <a:r>
              <a:rPr lang="zh-TW" altLang="en-US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ru-RU" altLang="zh-TW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Требования</a:t>
            </a:r>
            <a:r>
              <a:rPr lang="en-US" altLang="zh-TW" sz="20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: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</a:t>
            </a:r>
            <a:r>
              <a:rPr lang="zh-CN" altLang="en-US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◆ </a:t>
            </a:r>
            <a:r>
              <a:rPr lang="ru-RU" altLang="zh-CN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Скорость шпинделя: 6К-10К об/мин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　　◆</a:t>
            </a:r>
            <a:r>
              <a:rPr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Синхронное вращение осей</a:t>
            </a:r>
            <a:endParaRPr lang="zh-TW" altLang="en-US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endParaRPr kumimoji="0" lang="zh-TW" altLang="en-US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kumimoji="0" lang="en-US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(2) </a:t>
            </a:r>
            <a:r>
              <a:rPr kumimoji="0" lang="ru-RU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Решение ЧПУ </a:t>
            </a:r>
            <a:r>
              <a:rPr kumimoji="0" lang="en-US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Delta:</a:t>
            </a:r>
          </a:p>
          <a:p>
            <a:pPr marL="446088" indent="-174625"/>
            <a:r>
              <a:rPr lang="zh-TW" altLang="en-US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◆</a:t>
            </a:r>
            <a:r>
              <a:rPr kumimoji="0" lang="en-US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CN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Сервоприводы или ПЧ </a:t>
            </a:r>
            <a:r>
              <a:rPr kumimoji="0" lang="en-US" altLang="zh-CN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Delta</a:t>
            </a:r>
            <a:r>
              <a:rPr kumimoji="0" lang="ru-RU" altLang="zh-CN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для шпинделя</a:t>
            </a:r>
            <a:endParaRPr kumimoji="0" lang="zh-TW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marL="446088" indent="-174625"/>
            <a:r>
              <a:rPr lang="zh-TW" altLang="en-US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◆ </a:t>
            </a: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Двухосное синхронное управление осуществляется с помощью двух сервоприводов. ЧПУ имеет встроенные портальные функции.</a:t>
            </a:r>
            <a:endParaRPr lang="zh-TW" altLang="en-US" sz="20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016" name="Rectangle 2"/>
          <p:cNvSpPr>
            <a:spLocks/>
          </p:cNvSpPr>
          <p:nvPr/>
        </p:nvSpPr>
        <p:spPr bwMode="auto">
          <a:xfrm>
            <a:off x="2378319" y="260350"/>
            <a:ext cx="6381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2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Портальные станки</a:t>
            </a:r>
            <a:endParaRPr kumimoji="0" lang="zh-TW" altLang="en-US" sz="3200" b="1" dirty="0">
              <a:solidFill>
                <a:srgbClr val="0079F2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43017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3FBA5108-52C5-47BE-B4F8-7C6911BF45F3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60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836625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0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0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0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0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0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0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Line 3"/>
          <p:cNvSpPr>
            <a:spLocks noChangeShapeType="1"/>
          </p:cNvSpPr>
          <p:nvPr/>
        </p:nvSpPr>
        <p:spPr bwMode="auto">
          <a:xfrm>
            <a:off x="2250831" y="25685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41987" name="Line 4"/>
          <p:cNvSpPr>
            <a:spLocks noChangeShapeType="1"/>
          </p:cNvSpPr>
          <p:nvPr/>
        </p:nvSpPr>
        <p:spPr bwMode="auto">
          <a:xfrm>
            <a:off x="2250831" y="25685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41988" name="直排文字版面配置區 2"/>
          <p:cNvSpPr>
            <a:spLocks/>
          </p:cNvSpPr>
          <p:nvPr/>
        </p:nvSpPr>
        <p:spPr bwMode="auto">
          <a:xfrm>
            <a:off x="4189535" y="6153151"/>
            <a:ext cx="2545373" cy="17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373" tIns="39187" rIns="78373" bIns="39187"/>
          <a:lstStyle>
            <a:lvl1pPr marL="412750" indent="-412750" defTabSz="1103313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kumimoji="0" lang="zh-TW" altLang="zh-TW" sz="700" b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989" name="直排文字版面配置區 2"/>
          <p:cNvSpPr>
            <a:spLocks/>
          </p:cNvSpPr>
          <p:nvPr/>
        </p:nvSpPr>
        <p:spPr bwMode="auto">
          <a:xfrm>
            <a:off x="5739381" y="5229200"/>
            <a:ext cx="329711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373" tIns="39187" rIns="78373" bIns="39187"/>
          <a:lstStyle>
            <a:lvl1pPr marL="412750" indent="-412750" defTabSz="1103313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kumimoji="0" lang="ru-RU" altLang="zh-TW" dirty="0">
                <a:latin typeface="微软雅黑" pitchFamily="34" charset="-122"/>
                <a:ea typeface="微软雅黑" pitchFamily="34" charset="-122"/>
              </a:rPr>
              <a:t>Гравировальный/фрезерный станок с ЧПУ</a:t>
            </a:r>
            <a:endParaRPr kumimoji="0" lang="zh-TW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990" name="Text Box 7"/>
          <p:cNvSpPr txBox="1">
            <a:spLocks noChangeArrowheads="1"/>
          </p:cNvSpPr>
          <p:nvPr/>
        </p:nvSpPr>
        <p:spPr bwMode="auto">
          <a:xfrm>
            <a:off x="3338146" y="138113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i="1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991" name="直排文字版面配置區 2"/>
          <p:cNvSpPr>
            <a:spLocks/>
          </p:cNvSpPr>
          <p:nvPr/>
        </p:nvSpPr>
        <p:spPr bwMode="auto">
          <a:xfrm>
            <a:off x="252047" y="1052736"/>
            <a:ext cx="5459935" cy="5395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12750" indent="-412750" defTabSz="1103313"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kumimoji="0" lang="en-US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(1)</a:t>
            </a:r>
            <a:r>
              <a:rPr kumimoji="0" lang="zh-TW" altLang="en-US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Требования</a:t>
            </a:r>
            <a:r>
              <a:rPr kumimoji="0" lang="en-US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:</a:t>
            </a:r>
          </a:p>
          <a:p>
            <a:pPr eaLnBrk="1" hangingPunct="1">
              <a:buFontTx/>
              <a:buNone/>
            </a:pPr>
            <a:r>
              <a:rPr lang="en-US" altLang="zh-TW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TW" altLang="en-US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◆ 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Скорость шпинделя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: 10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К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-30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К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об/мин</a:t>
            </a:r>
            <a:endParaRPr kumimoji="0" lang="ru-RU" altLang="zh-TW" sz="1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Tx/>
              <a:buNone/>
            </a:pPr>
            <a:r>
              <a:rPr lang="en-US" altLang="zh-TW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TW" altLang="en-US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◆ </a:t>
            </a:r>
            <a:r>
              <a:rPr lang="ru-RU" altLang="zh-TW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Крупная программа обработки</a:t>
            </a:r>
          </a:p>
          <a:p>
            <a:pPr eaLnBrk="1" hangingPunct="1">
              <a:buFontTx/>
              <a:buNone/>
            </a:pPr>
            <a:r>
              <a:rPr lang="en-US" altLang="zh-TW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TW" altLang="en-US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◆ 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Высокая скорость и высокая точность</a:t>
            </a:r>
            <a:endParaRPr kumimoji="0" lang="zh-TW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Tx/>
              <a:buNone/>
            </a:pPr>
            <a:r>
              <a:rPr lang="en-US" altLang="zh-TW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TW" altLang="en-US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◆ 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Автоматическая смена инструмента</a:t>
            </a:r>
            <a:endParaRPr kumimoji="0" lang="zh-TW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kumimoji="0" lang="zh-TW" altLang="en-US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kumimoji="0" lang="zh-TW" altLang="en-US" sz="18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kumimoji="0" lang="en-US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(2) </a:t>
            </a:r>
            <a:r>
              <a:rPr kumimoji="0" lang="ru-RU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Решение ЧПУ </a:t>
            </a:r>
            <a:r>
              <a:rPr kumimoji="0" lang="en-US" altLang="zh-TW" sz="1800" dirty="0">
                <a:solidFill>
                  <a:srgbClr val="0066CC"/>
                </a:solidFill>
                <a:latin typeface="微软雅黑" pitchFamily="34" charset="-122"/>
                <a:ea typeface="微软雅黑" pitchFamily="34" charset="-122"/>
              </a:rPr>
              <a:t>Delta:</a:t>
            </a:r>
          </a:p>
          <a:p>
            <a:pPr eaLnBrk="1" hangingPunct="1"/>
            <a:r>
              <a:rPr lang="en-US" altLang="zh-TW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TW" altLang="en-US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◆</a:t>
            </a:r>
            <a:r>
              <a:rPr kumimoji="0" lang="en-US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ПЧ </a:t>
            </a:r>
            <a:r>
              <a:rPr kumimoji="0" lang="en-US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Delta </a:t>
            </a:r>
            <a:r>
              <a:rPr kumimoji="0" lang="ru-RU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для двигателей шпинделя</a:t>
            </a:r>
            <a:endParaRPr kumimoji="0" lang="zh-TW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en-US" altLang="zh-TW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TW" altLang="en-US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◆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Поиск точки останова</a:t>
            </a:r>
            <a:endParaRPr kumimoji="0" lang="zh-TW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en-US" altLang="zh-TW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TW" altLang="en-US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◆</a:t>
            </a:r>
            <a:r>
              <a:rPr kumimoji="0" lang="en-US" altLang="zh-CN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CN" sz="1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Сглаживание момента перехода от одного G-кода к другому и оптимизация скорости подачи</a:t>
            </a:r>
          </a:p>
          <a:p>
            <a:pPr eaLnBrk="1" hangingPunct="1"/>
            <a:r>
              <a:rPr lang="en-US" altLang="zh-TW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	</a:t>
            </a:r>
            <a:r>
              <a:rPr lang="zh-TW" altLang="en-US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◆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Поддержка </a:t>
            </a:r>
            <a:r>
              <a:rPr kumimoji="0" lang="en-US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G31 </a:t>
            </a:r>
            <a:r>
              <a:rPr kumimoji="0" lang="ru-RU" altLang="zh-TW" sz="1800" b="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для определения длины инструмента</a:t>
            </a:r>
            <a:endParaRPr kumimoji="0" lang="zh-TW" altLang="en-US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endParaRPr kumimoji="0" lang="en-US" altLang="zh-TW" sz="1800" b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kumimoji="0" lang="en-US" altLang="zh-TW" sz="1800" b="0" dirty="0">
                <a:latin typeface="微软雅黑" pitchFamily="34" charset="-122"/>
                <a:ea typeface="微软雅黑" pitchFamily="34" charset="-122"/>
              </a:rPr>
              <a:t>     </a:t>
            </a:r>
            <a:endParaRPr kumimoji="0" lang="zh-TW" altLang="en-US" sz="1800" b="0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kumimoji="0" lang="en-US" altLang="zh-TW" sz="1800" dirty="0">
                <a:latin typeface="微软雅黑" pitchFamily="34" charset="-122"/>
                <a:ea typeface="微软雅黑" pitchFamily="34" charset="-122"/>
              </a:rPr>
              <a:t>     </a:t>
            </a:r>
          </a:p>
          <a:p>
            <a:pPr eaLnBrk="1" hangingPunct="1"/>
            <a:r>
              <a:rPr kumimoji="0" lang="zh-TW" altLang="en-US" sz="1800" dirty="0"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kumimoji="0" lang="en-US" altLang="zh-TW" sz="1800" dirty="0">
                <a:latin typeface="微软雅黑" pitchFamily="34" charset="-122"/>
                <a:ea typeface="微软雅黑" pitchFamily="34" charset="-122"/>
              </a:rPr>
              <a:t>     </a:t>
            </a:r>
          </a:p>
        </p:txBody>
      </p:sp>
      <p:sp>
        <p:nvSpPr>
          <p:cNvPr id="41992" name="Rectangle 2"/>
          <p:cNvSpPr>
            <a:spLocks/>
          </p:cNvSpPr>
          <p:nvPr/>
        </p:nvSpPr>
        <p:spPr bwMode="auto">
          <a:xfrm>
            <a:off x="252047" y="188912"/>
            <a:ext cx="8508022" cy="100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TW" sz="3000" b="1" dirty="0">
                <a:latin typeface="微软雅黑" pitchFamily="34" charset="-122"/>
                <a:ea typeface="微软雅黑" pitchFamily="34" charset="-122"/>
                <a:cs typeface="Arial" charset="0"/>
              </a:rPr>
              <a:t>Гравировальные и фрезерные станки</a:t>
            </a:r>
            <a:endParaRPr kumimoji="0" lang="en-US" altLang="zh-TW" sz="3000" b="1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pic>
        <p:nvPicPr>
          <p:cNvPr id="41993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982" y="1700214"/>
            <a:ext cx="2964474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4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99B0936-18B9-43C5-B3B7-6E9DA9EEB567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61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994440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9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9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9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9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9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9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9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9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9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9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9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9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9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9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538" y="1290638"/>
            <a:ext cx="2392974" cy="213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746" y="1290639"/>
            <a:ext cx="2327031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5" descr="1117_IABU_053-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39" y="1298576"/>
            <a:ext cx="2829658" cy="213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6" descr="IMGP000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39" y="3644900"/>
            <a:ext cx="3456843" cy="249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8" name="Rectangle 2"/>
          <p:cNvSpPr>
            <a:spLocks/>
          </p:cNvSpPr>
          <p:nvPr/>
        </p:nvSpPr>
        <p:spPr bwMode="auto">
          <a:xfrm>
            <a:off x="2378319" y="260350"/>
            <a:ext cx="6381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kumimoji="0" lang="ru-RU" altLang="zh-CN" sz="3200" dirty="0">
                <a:latin typeface="微软雅黑" pitchFamily="34" charset="-122"/>
                <a:ea typeface="微软雅黑" pitchFamily="34" charset="-122"/>
                <a:cs typeface="Arial" charset="0"/>
              </a:rPr>
              <a:t>Конечный продукт</a:t>
            </a:r>
            <a:endParaRPr kumimoji="0" lang="zh-TW" altLang="en-US" sz="3200" dirty="0"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44039" name="灯片编号占位符 3"/>
          <p:cNvSpPr txBox="1">
            <a:spLocks/>
          </p:cNvSpPr>
          <p:nvPr/>
        </p:nvSpPr>
        <p:spPr bwMode="auto">
          <a:xfrm>
            <a:off x="6964974" y="6448426"/>
            <a:ext cx="196947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defRPr sz="1400">
                <a:solidFill>
                  <a:srgbClr val="0087DC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1A868A9C-5F52-425E-B454-0BB9CF994A86}" type="slidenum">
              <a:rPr lang="zh-CN" altLang="en-US" sz="1200" b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62</a:t>
            </a:fld>
            <a:endParaRPr lang="zh-CN" altLang="en-US" sz="1200" b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4040" name="圖片 0" descr="DSCN250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185" y="5516564"/>
            <a:ext cx="3707423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1" name="圖片 2" descr="DSCN250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185" y="3716338"/>
            <a:ext cx="1698381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2" name="圖片 1" descr="DSCN250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282" y="3716338"/>
            <a:ext cx="1947496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493040"/>
      </p:ext>
    </p:extLst>
  </p:cSld>
  <p:clrMapOvr>
    <a:masterClrMapping/>
  </p:clrMapOvr>
  <p:transition spd="med">
    <p:fad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0" y="692696"/>
            <a:ext cx="346710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TextBox 1"/>
          <p:cNvSpPr txBox="1"/>
          <p:nvPr/>
        </p:nvSpPr>
        <p:spPr>
          <a:xfrm>
            <a:off x="107504" y="175744"/>
            <a:ext cx="8830139" cy="386727"/>
          </a:xfrm>
          <a:prstGeom prst="rect">
            <a:avLst/>
          </a:prstGeom>
          <a:noFill/>
        </p:spPr>
        <p:txBody>
          <a:bodyPr wrap="square" lIns="0" tIns="0" rIns="0" bIns="40087" rtlCol="0">
            <a:spAutoFit/>
          </a:bodyPr>
          <a:lstStyle/>
          <a:p>
            <a:pPr algn="r">
              <a:lnSpc>
                <a:spcPts val="2718"/>
              </a:lnSpc>
            </a:pPr>
            <a:r>
              <a:rPr lang="en-US" altLang="zh-CN" sz="24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NC300 – </a:t>
            </a:r>
            <a:r>
              <a:rPr lang="ru-RU" altLang="zh-CN" sz="24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Фрезерные станки</a:t>
            </a:r>
            <a:endParaRPr lang="en-US" altLang="zh-CN" sz="24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2915816" y="1340768"/>
            <a:ext cx="6021827" cy="4608512"/>
            <a:chOff x="3217715" y="1052736"/>
            <a:chExt cx="6021827" cy="4608512"/>
          </a:xfrm>
        </p:grpSpPr>
        <p:sp>
          <p:nvSpPr>
            <p:cNvPr id="51" name="TextBox 50"/>
            <p:cNvSpPr txBox="1"/>
            <p:nvPr/>
          </p:nvSpPr>
          <p:spPr>
            <a:xfrm>
              <a:off x="3487367" y="3789041"/>
              <a:ext cx="965646" cy="432048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noAutofit/>
            </a:bodyPr>
            <a:lstStyle/>
            <a:p>
              <a:pPr algn="ctr"/>
              <a:r>
                <a:rPr lang="ru-RU" sz="1100" b="1" dirty="0">
                  <a:solidFill>
                    <a:schemeClr val="tx2"/>
                  </a:solidFill>
                </a:rPr>
                <a:t>Штурвал</a:t>
              </a:r>
              <a:endParaRPr lang="en-US" sz="1100" b="1" dirty="0">
                <a:solidFill>
                  <a:schemeClr val="tx2"/>
                </a:solidFill>
              </a:endParaRPr>
            </a:p>
          </p:txBody>
        </p:sp>
        <p:grpSp>
          <p:nvGrpSpPr>
            <p:cNvPr id="47" name="Group 46"/>
            <p:cNvGrpSpPr/>
            <p:nvPr/>
          </p:nvGrpSpPr>
          <p:grpSpPr>
            <a:xfrm>
              <a:off x="3217715" y="1052736"/>
              <a:ext cx="6021827" cy="4608512"/>
              <a:chOff x="3217715" y="620688"/>
              <a:chExt cx="6021827" cy="4608512"/>
            </a:xfrm>
          </p:grpSpPr>
          <p:grpSp>
            <p:nvGrpSpPr>
              <p:cNvPr id="46" name="Group 45"/>
              <p:cNvGrpSpPr/>
              <p:nvPr/>
            </p:nvGrpSpPr>
            <p:grpSpPr>
              <a:xfrm>
                <a:off x="3217715" y="620688"/>
                <a:ext cx="5890789" cy="4608512"/>
                <a:chOff x="3217715" y="1340768"/>
                <a:chExt cx="5890789" cy="4608512"/>
              </a:xfrm>
            </p:grpSpPr>
            <p:grpSp>
              <p:nvGrpSpPr>
                <p:cNvPr id="36" name="Group 35"/>
                <p:cNvGrpSpPr/>
                <p:nvPr/>
              </p:nvGrpSpPr>
              <p:grpSpPr>
                <a:xfrm>
                  <a:off x="3217715" y="1340768"/>
                  <a:ext cx="5890789" cy="4608512"/>
                  <a:chOff x="3217715" y="1700808"/>
                  <a:chExt cx="5890789" cy="4608512"/>
                </a:xfrm>
              </p:grpSpPr>
              <p:grpSp>
                <p:nvGrpSpPr>
                  <p:cNvPr id="35" name="Group 34"/>
                  <p:cNvGrpSpPr/>
                  <p:nvPr/>
                </p:nvGrpSpPr>
                <p:grpSpPr>
                  <a:xfrm>
                    <a:off x="3217715" y="1700808"/>
                    <a:ext cx="5890789" cy="4608512"/>
                    <a:chOff x="3180631" y="1484784"/>
                    <a:chExt cx="5890789" cy="4608512"/>
                  </a:xfrm>
                </p:grpSpPr>
                <p:grpSp>
                  <p:nvGrpSpPr>
                    <p:cNvPr id="18" name="Group 17"/>
                    <p:cNvGrpSpPr/>
                    <p:nvPr/>
                  </p:nvGrpSpPr>
                  <p:grpSpPr>
                    <a:xfrm>
                      <a:off x="3180631" y="1916832"/>
                      <a:ext cx="4919761" cy="4176464"/>
                      <a:chOff x="3180631" y="2463899"/>
                      <a:chExt cx="4919761" cy="4176464"/>
                    </a:xfrm>
                  </p:grpSpPr>
                  <p:pic>
                    <p:nvPicPr>
                      <p:cNvPr id="12" name="Picture 6" descr="NC300MIA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 cstate="print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0631" y="2463899"/>
                        <a:ext cx="1504950" cy="122872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</p:pic>
                  <p:pic>
                    <p:nvPicPr>
                      <p:cNvPr id="1028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 cstate="print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2236" y="3115171"/>
                        <a:ext cx="3228156" cy="283410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  <p:cxnSp>
                    <p:nvCxnSpPr>
                      <p:cNvPr id="3" name="Elbow Connector 2"/>
                      <p:cNvCxnSpPr/>
                      <p:nvPr/>
                    </p:nvCxnSpPr>
                    <p:spPr>
                      <a:xfrm>
                        <a:off x="4572000" y="3331195"/>
                        <a:ext cx="792088" cy="504056"/>
                      </a:xfrm>
                      <a:prstGeom prst="bentConnector3">
                        <a:avLst>
                          <a:gd name="adj1" fmla="val 100505"/>
                        </a:avLst>
                      </a:prstGeom>
                      <a:ln w="38100">
                        <a:solidFill>
                          <a:srgbClr val="7030A0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7" name="TextBox 16"/>
                      <p:cNvSpPr txBox="1"/>
                      <p:nvPr/>
                    </p:nvSpPr>
                    <p:spPr>
                      <a:xfrm>
                        <a:off x="5160268" y="6178698"/>
                        <a:ext cx="360040" cy="461665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r>
                          <a:rPr lang="en-US" sz="2400" b="1" dirty="0">
                            <a:solidFill>
                              <a:srgbClr val="FFFF00"/>
                            </a:solidFill>
                          </a:rPr>
                          <a:t>X</a:t>
                        </a:r>
                      </a:p>
                    </p:txBody>
                  </p:sp>
                  <p:sp>
                    <p:nvSpPr>
                      <p:cNvPr id="21" name="TextBox 20"/>
                      <p:cNvSpPr txBox="1"/>
                      <p:nvPr/>
                    </p:nvSpPr>
                    <p:spPr>
                      <a:xfrm>
                        <a:off x="5808340" y="6178698"/>
                        <a:ext cx="360040" cy="461665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00AEEF"/>
                        </a:solidFill>
                      </a:ln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r>
                          <a:rPr lang="en-US" sz="2400" b="1" dirty="0">
                            <a:solidFill>
                              <a:srgbClr val="00B0F0"/>
                            </a:solidFill>
                          </a:rPr>
                          <a:t>Y</a:t>
                        </a:r>
                      </a:p>
                    </p:txBody>
                  </p:sp>
                  <p:sp>
                    <p:nvSpPr>
                      <p:cNvPr id="22" name="TextBox 21"/>
                      <p:cNvSpPr txBox="1"/>
                      <p:nvPr/>
                    </p:nvSpPr>
                    <p:spPr>
                      <a:xfrm>
                        <a:off x="6384404" y="6178698"/>
                        <a:ext cx="360040" cy="461665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r>
                          <a:rPr lang="en-US" sz="2400" b="1" dirty="0">
                            <a:solidFill>
                              <a:srgbClr val="FF0000"/>
                            </a:solidFill>
                          </a:rPr>
                          <a:t>Z</a:t>
                        </a:r>
                      </a:p>
                    </p:txBody>
                  </p:sp>
                  <p:sp>
                    <p:nvSpPr>
                      <p:cNvPr id="23" name="TextBox 22"/>
                      <p:cNvSpPr txBox="1"/>
                      <p:nvPr/>
                    </p:nvSpPr>
                    <p:spPr>
                      <a:xfrm>
                        <a:off x="7248500" y="6178698"/>
                        <a:ext cx="360040" cy="461665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7030A0"/>
                        </a:solidFill>
                      </a:ln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r>
                          <a:rPr lang="en-US" sz="2400" b="1" dirty="0">
                            <a:solidFill>
                              <a:srgbClr val="7030A0"/>
                            </a:solidFill>
                          </a:rPr>
                          <a:t>C</a:t>
                        </a:r>
                      </a:p>
                    </p:txBody>
                  </p:sp>
                </p:grpSp>
                <p:pic>
                  <p:nvPicPr>
                    <p:cNvPr id="1029" name="Picture 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8105774" y="3143300"/>
                      <a:ext cx="821630" cy="131884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cxnSp>
                  <p:nvCxnSpPr>
                    <p:cNvPr id="34" name="Elbow Connector 33"/>
                    <p:cNvCxnSpPr/>
                    <p:nvPr/>
                  </p:nvCxnSpPr>
                  <p:spPr>
                    <a:xfrm>
                      <a:off x="4548200" y="2463875"/>
                      <a:ext cx="3768216" cy="681682"/>
                    </a:xfrm>
                    <a:prstGeom prst="bentConnector3">
                      <a:avLst>
                        <a:gd name="adj1" fmla="val 100049"/>
                      </a:avLst>
                    </a:prstGeom>
                    <a:ln w="38100">
                      <a:solidFill>
                        <a:schemeClr val="accent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38" name="TextBox 37"/>
                    <p:cNvSpPr txBox="1"/>
                    <p:nvPr/>
                  </p:nvSpPr>
                  <p:spPr>
                    <a:xfrm>
                      <a:off x="4559796" y="2518817"/>
                      <a:ext cx="1020316" cy="276999"/>
                    </a:xfrm>
                    <a:prstGeom prst="rect">
                      <a:avLst/>
                    </a:prstGeom>
                    <a:noFill/>
                    <a:ln w="19050"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1200" b="1" dirty="0">
                          <a:solidFill>
                            <a:srgbClr val="7030A0"/>
                          </a:solidFill>
                        </a:rPr>
                        <a:t>DMCNET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p:txBody>
                </p:sp>
                <p:sp>
                  <p:nvSpPr>
                    <p:cNvPr id="39" name="TextBox 38"/>
                    <p:cNvSpPr txBox="1"/>
                    <p:nvPr/>
                  </p:nvSpPr>
                  <p:spPr>
                    <a:xfrm>
                      <a:off x="8105774" y="4509120"/>
                      <a:ext cx="965646" cy="605681"/>
                    </a:xfrm>
                    <a:prstGeom prst="rect">
                      <a:avLst/>
                    </a:prstGeom>
                    <a:noFill/>
                    <a:ln w="19050">
                      <a:solidFill>
                        <a:schemeClr val="tx2"/>
                      </a:solidFill>
                    </a:ln>
                  </p:spPr>
                  <p:txBody>
                    <a:bodyPr wrap="square" rtlCol="0">
                      <a:noAutofit/>
                    </a:bodyPr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2"/>
                          </a:solidFill>
                        </a:rPr>
                        <a:t>I/O’s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tx2"/>
                          </a:solidFill>
                        </a:rPr>
                        <a:t>Digital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tx2"/>
                          </a:solidFill>
                        </a:rPr>
                        <a:t>Analogue</a:t>
                      </a:r>
                      <a:endParaRPr lang="en-US" sz="1400" b="1" dirty="0">
                        <a:solidFill>
                          <a:schemeClr val="tx2"/>
                        </a:solidFill>
                      </a:endParaRPr>
                    </a:p>
                  </p:txBody>
                </p:sp>
                <p:sp>
                  <p:nvSpPr>
                    <p:cNvPr id="33" name="TextBox 32"/>
                    <p:cNvSpPr txBox="1"/>
                    <p:nvPr/>
                  </p:nvSpPr>
                  <p:spPr>
                    <a:xfrm>
                      <a:off x="3180631" y="1484784"/>
                      <a:ext cx="1504950" cy="504056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noAutofit/>
                    </a:bodyPr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2"/>
                          </a:solidFill>
                        </a:rPr>
                        <a:t>ЧПУ</a:t>
                      </a:r>
                      <a:endParaRPr lang="en-US" sz="1100" b="1" dirty="0">
                        <a:solidFill>
                          <a:schemeClr val="tx2"/>
                        </a:solidFill>
                      </a:endParaRPr>
                    </a:p>
                    <a:p>
                      <a:pPr algn="ctr"/>
                      <a:r>
                        <a:rPr lang="en-US" sz="1400" b="1" dirty="0">
                          <a:solidFill>
                            <a:schemeClr val="tx2"/>
                          </a:solidFill>
                        </a:rPr>
                        <a:t>NC300A-MI-A</a:t>
                      </a:r>
                    </a:p>
                  </p:txBody>
                </p:sp>
              </p:grpSp>
              <p:sp>
                <p:nvSpPr>
                  <p:cNvPr id="43" name="TextBox 42"/>
                  <p:cNvSpPr txBox="1"/>
                  <p:nvPr/>
                </p:nvSpPr>
                <p:spPr>
                  <a:xfrm>
                    <a:off x="5276578" y="5373216"/>
                    <a:ext cx="1504950" cy="2880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noAutofit/>
                  </a:bodyPr>
                  <a:lstStyle/>
                  <a:p>
                    <a:pPr algn="ctr"/>
                    <a:r>
                      <a:rPr lang="en-US" sz="1100" b="1" dirty="0"/>
                      <a:t>3x ASD-A2-F</a:t>
                    </a:r>
                  </a:p>
                  <a:p>
                    <a:pPr algn="ctr"/>
                    <a:r>
                      <a:rPr lang="en-US" sz="1100" b="1" dirty="0"/>
                      <a:t>3x ECMA</a:t>
                    </a:r>
                  </a:p>
                </p:txBody>
              </p:sp>
            </p:grpSp>
            <p:pic>
              <p:nvPicPr>
                <p:cNvPr id="45" name="Picture 2"/>
                <p:cNvPicPr>
                  <a:picLocks noChangeAspect="1" noChangeArrowheads="1"/>
                </p:cNvPicPr>
                <p:nvPr/>
              </p:nvPicPr>
              <p:blipFill>
                <a:blip r:embed="rId7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05817" y="3589114"/>
                  <a:ext cx="728746" cy="50405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cxnSp>
              <p:nvCxnSpPr>
                <p:cNvPr id="40" name="Straight Connector 39"/>
                <p:cNvCxnSpPr>
                  <a:endCxn id="45" idx="0"/>
                </p:cNvCxnSpPr>
                <p:nvPr/>
              </p:nvCxnSpPr>
              <p:spPr>
                <a:xfrm>
                  <a:off x="3970190" y="2892140"/>
                  <a:ext cx="0" cy="696974"/>
                </a:xfrm>
                <a:prstGeom prst="line">
                  <a:avLst/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2" name="TextBox 51"/>
              <p:cNvSpPr txBox="1"/>
              <p:nvPr/>
            </p:nvSpPr>
            <p:spPr>
              <a:xfrm>
                <a:off x="4649566" y="1268760"/>
                <a:ext cx="4589976" cy="276999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ru-RU" sz="1200" b="1" dirty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Вх/Вых по внутренней шине и по интерфейсу</a:t>
                </a:r>
                <a:endParaRPr lang="en-US" sz="1400" b="1" dirty="0">
                  <a:solidFill>
                    <a:schemeClr val="tx2">
                      <a:lumMod val="60000"/>
                      <a:lumOff val="40000"/>
                    </a:schemeClr>
                  </a:solidFill>
                </a:endParaRPr>
              </a:p>
            </p:txBody>
          </p:sp>
        </p:grpSp>
      </p:grpSp>
      <p:sp>
        <p:nvSpPr>
          <p:cNvPr id="55" name="TextBox 54"/>
          <p:cNvSpPr txBox="1"/>
          <p:nvPr/>
        </p:nvSpPr>
        <p:spPr>
          <a:xfrm>
            <a:off x="6444208" y="5013176"/>
            <a:ext cx="1504950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sz="1100" b="1" dirty="0"/>
              <a:t>1x ASD-S</a:t>
            </a:r>
          </a:p>
          <a:p>
            <a:pPr algn="ctr"/>
            <a:r>
              <a:rPr lang="en-US" sz="1100" b="1" dirty="0"/>
              <a:t>1x ECMS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932040" y="656692"/>
            <a:ext cx="4176464" cy="108012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noAutofit/>
          </a:bodyPr>
          <a:lstStyle/>
          <a:p>
            <a:r>
              <a:rPr lang="ru-RU" sz="1200" b="1" dirty="0">
                <a:solidFill>
                  <a:schemeClr val="tx2"/>
                </a:solidFill>
              </a:rPr>
              <a:t>Особенности</a:t>
            </a:r>
            <a:r>
              <a:rPr lang="en-US" sz="1200" b="1" dirty="0">
                <a:solidFill>
                  <a:schemeClr val="tx2"/>
                </a:solidFill>
              </a:rPr>
              <a:t>: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ru-RU" sz="1200" b="1" dirty="0">
                <a:solidFill>
                  <a:schemeClr val="tx2"/>
                </a:solidFill>
              </a:rPr>
              <a:t>Магазин инструментов управляется через ПЛК или макросы </a:t>
            </a:r>
            <a:r>
              <a:rPr lang="en-US" sz="1200" b="1" dirty="0">
                <a:solidFill>
                  <a:schemeClr val="tx2"/>
                </a:solidFill>
              </a:rPr>
              <a:t>G-</a:t>
            </a:r>
            <a:r>
              <a:rPr lang="ru-RU" sz="1200" b="1" dirty="0">
                <a:solidFill>
                  <a:schemeClr val="tx2"/>
                </a:solidFill>
              </a:rPr>
              <a:t>кодов</a:t>
            </a: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ru-RU" sz="1200" b="1" dirty="0">
                <a:solidFill>
                  <a:schemeClr val="tx2"/>
                </a:solidFill>
              </a:rPr>
              <a:t>Инструмент и источник измерений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ru-RU" sz="1200" b="1" dirty="0">
                <a:solidFill>
                  <a:schemeClr val="tx2"/>
                </a:solidFill>
              </a:rPr>
              <a:t>Нарезание резьбы</a:t>
            </a: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US" sz="12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634520"/>
      </p:ext>
    </p:extLst>
  </p:cSld>
  <p:clrMapOvr>
    <a:masterClrMapping/>
  </p:clrMapOvr>
  <p:transition spd="slow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692696"/>
            <a:ext cx="346710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/>
          <p:cNvGrpSpPr/>
          <p:nvPr/>
        </p:nvGrpSpPr>
        <p:grpSpPr>
          <a:xfrm>
            <a:off x="3131840" y="1844824"/>
            <a:ext cx="5805803" cy="4608512"/>
            <a:chOff x="3419872" y="764704"/>
            <a:chExt cx="5805803" cy="4608512"/>
          </a:xfrm>
        </p:grpSpPr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7974" y="3805137"/>
              <a:ext cx="728746" cy="504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40" name="Straight Connector 39"/>
            <p:cNvCxnSpPr>
              <a:endCxn id="45" idx="0"/>
            </p:cNvCxnSpPr>
            <p:nvPr/>
          </p:nvCxnSpPr>
          <p:spPr>
            <a:xfrm>
              <a:off x="4172347" y="3108163"/>
              <a:ext cx="0" cy="69697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3689524" y="4365104"/>
              <a:ext cx="965646" cy="432048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noAutofit/>
            </a:bodyPr>
            <a:lstStyle/>
            <a:p>
              <a:pPr algn="ctr"/>
              <a:r>
                <a:rPr lang="ru-RU" sz="1100" b="1" dirty="0">
                  <a:solidFill>
                    <a:schemeClr val="tx2"/>
                  </a:solidFill>
                </a:rPr>
                <a:t>Штурвал</a:t>
              </a:r>
              <a:endParaRPr lang="en-US" sz="1100" b="1" dirty="0">
                <a:solidFill>
                  <a:schemeClr val="tx2"/>
                </a:solidFill>
              </a:endParaRPr>
            </a:p>
          </p:txBody>
        </p:sp>
        <p:pic>
          <p:nvPicPr>
            <p:cNvPr id="24" name="Picture 8" descr="NC311MS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600847" y="1212639"/>
              <a:ext cx="1143000" cy="1943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4091" y="1798475"/>
              <a:ext cx="2914650" cy="2619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6" name="Group 35"/>
            <p:cNvGrpSpPr/>
            <p:nvPr/>
          </p:nvGrpSpPr>
          <p:grpSpPr>
            <a:xfrm>
              <a:off x="3419872" y="764704"/>
              <a:ext cx="5746773" cy="4608512"/>
              <a:chOff x="3361731" y="1700808"/>
              <a:chExt cx="5746773" cy="4608512"/>
            </a:xfrm>
          </p:grpSpPr>
          <p:grpSp>
            <p:nvGrpSpPr>
              <p:cNvPr id="35" name="Group 34"/>
              <p:cNvGrpSpPr/>
              <p:nvPr/>
            </p:nvGrpSpPr>
            <p:grpSpPr>
              <a:xfrm>
                <a:off x="3361731" y="1700808"/>
                <a:ext cx="5746773" cy="4608512"/>
                <a:chOff x="3324647" y="1484784"/>
                <a:chExt cx="5746773" cy="4608512"/>
              </a:xfrm>
            </p:grpSpPr>
            <p:sp>
              <p:nvSpPr>
                <p:cNvPr id="33" name="TextBox 32"/>
                <p:cNvSpPr txBox="1"/>
                <p:nvPr/>
              </p:nvSpPr>
              <p:spPr>
                <a:xfrm>
                  <a:off x="3324647" y="1484784"/>
                  <a:ext cx="1504950" cy="50405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ru-RU" sz="1100" b="1" dirty="0">
                      <a:solidFill>
                        <a:schemeClr val="tx2"/>
                      </a:solidFill>
                    </a:rPr>
                    <a:t>ЧПУ</a:t>
                  </a:r>
                  <a:endParaRPr lang="en-US" sz="1100" b="1" dirty="0">
                    <a:solidFill>
                      <a:schemeClr val="tx2"/>
                    </a:solidFill>
                  </a:endParaRPr>
                </a:p>
                <a:p>
                  <a:pPr algn="ctr"/>
                  <a:r>
                    <a:rPr lang="en-US" sz="1400" b="1" dirty="0">
                      <a:solidFill>
                        <a:schemeClr val="tx2"/>
                      </a:solidFill>
                    </a:rPr>
                    <a:t>NC311A-MS-A</a:t>
                  </a:r>
                </a:p>
              </p:txBody>
            </p:sp>
            <p:grpSp>
              <p:nvGrpSpPr>
                <p:cNvPr id="18" name="Group 17"/>
                <p:cNvGrpSpPr/>
                <p:nvPr/>
              </p:nvGrpSpPr>
              <p:grpSpPr>
                <a:xfrm>
                  <a:off x="4572000" y="2784128"/>
                  <a:ext cx="3036540" cy="3309168"/>
                  <a:chOff x="4572000" y="3331195"/>
                  <a:chExt cx="3036540" cy="3309168"/>
                </a:xfrm>
              </p:grpSpPr>
              <p:cxnSp>
                <p:nvCxnSpPr>
                  <p:cNvPr id="3" name="Elbow Connector 2"/>
                  <p:cNvCxnSpPr/>
                  <p:nvPr/>
                </p:nvCxnSpPr>
                <p:spPr>
                  <a:xfrm>
                    <a:off x="4572000" y="3331195"/>
                    <a:ext cx="792088" cy="504056"/>
                  </a:xfrm>
                  <a:prstGeom prst="bentConnector3">
                    <a:avLst>
                      <a:gd name="adj1" fmla="val 100505"/>
                    </a:avLst>
                  </a:prstGeom>
                  <a:ln w="3810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7" name="TextBox 16"/>
                  <p:cNvSpPr txBox="1"/>
                  <p:nvPr/>
                </p:nvSpPr>
                <p:spPr>
                  <a:xfrm>
                    <a:off x="5160268" y="6178698"/>
                    <a:ext cx="360040" cy="461665"/>
                  </a:xfrm>
                  <a:prstGeom prst="rect">
                    <a:avLst/>
                  </a:prstGeom>
                  <a:solidFill>
                    <a:schemeClr val="accent1">
                      <a:lumMod val="60000"/>
                      <a:lumOff val="40000"/>
                    </a:schemeClr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b="1" dirty="0">
                        <a:solidFill>
                          <a:srgbClr val="FFFF00"/>
                        </a:solidFill>
                      </a:rPr>
                      <a:t>X</a:t>
                    </a:r>
                  </a:p>
                </p:txBody>
              </p:sp>
              <p:sp>
                <p:nvSpPr>
                  <p:cNvPr id="21" name="TextBox 20"/>
                  <p:cNvSpPr txBox="1"/>
                  <p:nvPr/>
                </p:nvSpPr>
                <p:spPr>
                  <a:xfrm>
                    <a:off x="5808340" y="6178698"/>
                    <a:ext cx="360040" cy="461665"/>
                  </a:xfrm>
                  <a:prstGeom prst="rect">
                    <a:avLst/>
                  </a:prstGeom>
                  <a:noFill/>
                  <a:ln w="19050">
                    <a:solidFill>
                      <a:srgbClr val="00AEEF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b="1" dirty="0">
                        <a:solidFill>
                          <a:srgbClr val="00B0F0"/>
                        </a:solidFill>
                      </a:rPr>
                      <a:t>Y</a:t>
                    </a:r>
                  </a:p>
                </p:txBody>
              </p:sp>
              <p:sp>
                <p:nvSpPr>
                  <p:cNvPr id="22" name="TextBox 21"/>
                  <p:cNvSpPr txBox="1"/>
                  <p:nvPr/>
                </p:nvSpPr>
                <p:spPr>
                  <a:xfrm>
                    <a:off x="6384404" y="6178698"/>
                    <a:ext cx="360040" cy="461665"/>
                  </a:xfrm>
                  <a:prstGeom prst="rect">
                    <a:avLst/>
                  </a:prstGeom>
                  <a:noFill/>
                  <a:ln w="19050">
                    <a:solidFill>
                      <a:srgbClr val="FF000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b="1" dirty="0">
                        <a:solidFill>
                          <a:srgbClr val="FF0000"/>
                        </a:solidFill>
                      </a:rPr>
                      <a:t>Z</a:t>
                    </a:r>
                  </a:p>
                </p:txBody>
              </p:sp>
              <p:sp>
                <p:nvSpPr>
                  <p:cNvPr id="23" name="TextBox 22"/>
                  <p:cNvSpPr txBox="1"/>
                  <p:nvPr/>
                </p:nvSpPr>
                <p:spPr>
                  <a:xfrm>
                    <a:off x="7248500" y="6178698"/>
                    <a:ext cx="360040" cy="461665"/>
                  </a:xfrm>
                  <a:prstGeom prst="rect">
                    <a:avLst/>
                  </a:prstGeom>
                  <a:noFill/>
                  <a:ln w="19050">
                    <a:solidFill>
                      <a:srgbClr val="7030A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b="1" dirty="0">
                        <a:solidFill>
                          <a:srgbClr val="7030A0"/>
                        </a:solidFill>
                      </a:rPr>
                      <a:t>C</a:t>
                    </a:r>
                  </a:p>
                </p:txBody>
              </p:sp>
            </p:grpSp>
            <p:pic>
              <p:nvPicPr>
                <p:cNvPr id="1029" name="Picture 5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05774" y="3143300"/>
                  <a:ext cx="821630" cy="13188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cxnSp>
              <p:nvCxnSpPr>
                <p:cNvPr id="34" name="Elbow Connector 33"/>
                <p:cNvCxnSpPr/>
                <p:nvPr/>
              </p:nvCxnSpPr>
              <p:spPr>
                <a:xfrm>
                  <a:off x="4515780" y="2144912"/>
                  <a:ext cx="3768216" cy="998388"/>
                </a:xfrm>
                <a:prstGeom prst="bentConnector3">
                  <a:avLst>
                    <a:gd name="adj1" fmla="val 99543"/>
                  </a:avLst>
                </a:prstGeom>
                <a:ln w="381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8" name="TextBox 37"/>
                <p:cNvSpPr txBox="1"/>
                <p:nvPr/>
              </p:nvSpPr>
              <p:spPr>
                <a:xfrm>
                  <a:off x="4559796" y="2518817"/>
                  <a:ext cx="1020316" cy="276999"/>
                </a:xfrm>
                <a:prstGeom prst="rect">
                  <a:avLst/>
                </a:prstGeom>
                <a:noFill/>
                <a:ln w="19050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200" b="1" dirty="0">
                      <a:solidFill>
                        <a:srgbClr val="7030A0"/>
                      </a:solidFill>
                    </a:rPr>
                    <a:t>DMCNET</a:t>
                  </a:r>
                </a:p>
              </p:txBody>
            </p:sp>
            <p:sp>
              <p:nvSpPr>
                <p:cNvPr id="39" name="TextBox 38"/>
                <p:cNvSpPr txBox="1"/>
                <p:nvPr/>
              </p:nvSpPr>
              <p:spPr>
                <a:xfrm>
                  <a:off x="8105774" y="4509120"/>
                  <a:ext cx="965646" cy="605681"/>
                </a:xfrm>
                <a:prstGeom prst="rect">
                  <a:avLst/>
                </a:prstGeom>
                <a:noFill/>
                <a:ln w="19050">
                  <a:solidFill>
                    <a:schemeClr val="tx2"/>
                  </a:solidFill>
                </a:ln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en-US" sz="1400" b="1" dirty="0">
                      <a:solidFill>
                        <a:schemeClr val="tx2"/>
                      </a:solidFill>
                    </a:rPr>
                    <a:t>I/O’s</a:t>
                  </a:r>
                </a:p>
                <a:p>
                  <a:pPr algn="ctr"/>
                  <a:r>
                    <a:rPr lang="en-US" sz="1100" b="1" dirty="0">
                      <a:solidFill>
                        <a:schemeClr val="tx2"/>
                      </a:solidFill>
                    </a:rPr>
                    <a:t>Digital</a:t>
                  </a:r>
                </a:p>
                <a:p>
                  <a:pPr algn="ctr"/>
                  <a:r>
                    <a:rPr lang="en-US" sz="1100" b="1" dirty="0">
                      <a:solidFill>
                        <a:schemeClr val="tx2"/>
                      </a:solidFill>
                    </a:rPr>
                    <a:t>Analogue</a:t>
                  </a:r>
                  <a:endParaRPr lang="en-US" sz="1400" b="1" dirty="0">
                    <a:solidFill>
                      <a:schemeClr val="tx2"/>
                    </a:solidFill>
                  </a:endParaRPr>
                </a:p>
              </p:txBody>
            </p:sp>
          </p:grpSp>
          <p:sp>
            <p:nvSpPr>
              <p:cNvPr id="43" name="TextBox 42"/>
              <p:cNvSpPr txBox="1"/>
              <p:nvPr/>
            </p:nvSpPr>
            <p:spPr>
              <a:xfrm>
                <a:off x="5276578" y="5373216"/>
                <a:ext cx="1504950" cy="288032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US" sz="1100" b="1" dirty="0"/>
                  <a:t>3x ASD-A2-F</a:t>
                </a:r>
              </a:p>
              <a:p>
                <a:pPr algn="ctr"/>
                <a:r>
                  <a:rPr lang="en-US" sz="1100" b="1" dirty="0"/>
                  <a:t>3x ECMA</a:t>
                </a:r>
              </a:p>
            </p:txBody>
          </p:sp>
        </p:grpSp>
        <p:cxnSp>
          <p:nvCxnSpPr>
            <p:cNvPr id="29" name="Elbow Connector 28"/>
            <p:cNvCxnSpPr/>
            <p:nvPr/>
          </p:nvCxnSpPr>
          <p:spPr>
            <a:xfrm>
              <a:off x="4600550" y="1684995"/>
              <a:ext cx="2743175" cy="807901"/>
            </a:xfrm>
            <a:prstGeom prst="bentConnector3">
              <a:avLst>
                <a:gd name="adj1" fmla="val 99653"/>
              </a:avLst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/>
            <p:cNvSpPr txBox="1"/>
            <p:nvPr/>
          </p:nvSpPr>
          <p:spPr>
            <a:xfrm>
              <a:off x="4745335" y="1416796"/>
              <a:ext cx="2778410" cy="276999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ru-RU" sz="1200" b="1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Аналоговое задание</a:t>
              </a:r>
              <a:endParaRPr lang="en-US" sz="1200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748360" y="1127128"/>
              <a:ext cx="4477315" cy="276999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ru-RU" sz="1200" b="1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Вх/Вых по внутренней шине и по интерфейсу</a:t>
              </a:r>
              <a:endParaRPr lang="en-US" sz="1400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6811466" y="4437111"/>
              <a:ext cx="1504950" cy="474440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en-US" sz="1100" b="1" dirty="0"/>
                <a:t>VFD</a:t>
              </a:r>
            </a:p>
            <a:p>
              <a:pPr algn="ctr"/>
              <a:r>
                <a:rPr lang="en-US" sz="1100" b="1" dirty="0"/>
                <a:t>C2000</a:t>
              </a: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4716017" y="757224"/>
            <a:ext cx="4320480" cy="79956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noAutofit/>
          </a:bodyPr>
          <a:lstStyle/>
          <a:p>
            <a:r>
              <a:rPr lang="ru-RU" sz="1200" b="1" dirty="0">
                <a:solidFill>
                  <a:schemeClr val="tx2"/>
                </a:solidFill>
              </a:rPr>
              <a:t>Особенности</a:t>
            </a:r>
            <a:r>
              <a:rPr lang="en-US" sz="1200" b="1" dirty="0">
                <a:solidFill>
                  <a:schemeClr val="tx2"/>
                </a:solidFill>
              </a:rPr>
              <a:t>: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ru-RU" sz="1200" b="1" dirty="0">
                <a:solidFill>
                  <a:schemeClr val="tx2"/>
                </a:solidFill>
              </a:rPr>
              <a:t>Магазин инструментов управляется через ПЛК или макросы </a:t>
            </a:r>
            <a:r>
              <a:rPr lang="en-US" sz="1200" b="1" dirty="0">
                <a:solidFill>
                  <a:schemeClr val="tx2"/>
                </a:solidFill>
              </a:rPr>
              <a:t>G-</a:t>
            </a:r>
            <a:r>
              <a:rPr lang="ru-RU" sz="1200" b="1" dirty="0">
                <a:solidFill>
                  <a:schemeClr val="tx2"/>
                </a:solidFill>
              </a:rPr>
              <a:t>кодов</a:t>
            </a: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ru-RU" sz="1200" b="1" dirty="0">
                <a:solidFill>
                  <a:schemeClr val="tx2"/>
                </a:solidFill>
              </a:rPr>
              <a:t>Инструмент и источник измерений</a:t>
            </a: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US" sz="1200" b="1" dirty="0">
              <a:solidFill>
                <a:schemeClr val="tx2"/>
              </a:solidFill>
            </a:endParaRPr>
          </a:p>
        </p:txBody>
      </p:sp>
      <p:sp>
        <p:nvSpPr>
          <p:cNvPr id="30" name="TextBox 1"/>
          <p:cNvSpPr txBox="1"/>
          <p:nvPr/>
        </p:nvSpPr>
        <p:spPr>
          <a:xfrm>
            <a:off x="107504" y="175744"/>
            <a:ext cx="8830139" cy="386727"/>
          </a:xfrm>
          <a:prstGeom prst="rect">
            <a:avLst/>
          </a:prstGeom>
          <a:noFill/>
        </p:spPr>
        <p:txBody>
          <a:bodyPr wrap="square" lIns="0" tIns="0" rIns="0" bIns="40087" rtlCol="0">
            <a:spAutoFit/>
          </a:bodyPr>
          <a:lstStyle/>
          <a:p>
            <a:pPr algn="r">
              <a:lnSpc>
                <a:spcPts val="2718"/>
              </a:lnSpc>
            </a:pPr>
            <a:r>
              <a:rPr lang="en-US" altLang="zh-CN" sz="24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NC300 – </a:t>
            </a:r>
            <a:r>
              <a:rPr lang="ru-RU" altLang="zh-CN" sz="24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Фрезерные станки</a:t>
            </a:r>
            <a:endParaRPr lang="en-US" altLang="zh-CN" sz="24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7138975"/>
      </p:ext>
    </p:extLst>
  </p:cSld>
  <p:clrMapOvr>
    <a:masterClrMapping/>
  </p:clrMapOvr>
  <p:transition spd="slow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1"/>
          <p:cNvSpPr txBox="1"/>
          <p:nvPr/>
        </p:nvSpPr>
        <p:spPr>
          <a:xfrm>
            <a:off x="107504" y="175744"/>
            <a:ext cx="8830139" cy="386727"/>
          </a:xfrm>
          <a:prstGeom prst="rect">
            <a:avLst/>
          </a:prstGeom>
          <a:noFill/>
        </p:spPr>
        <p:txBody>
          <a:bodyPr wrap="square" lIns="0" tIns="0" rIns="0" bIns="40087" rtlCol="0">
            <a:spAutoFit/>
          </a:bodyPr>
          <a:lstStyle/>
          <a:p>
            <a:pPr algn="r">
              <a:lnSpc>
                <a:spcPts val="2718"/>
              </a:lnSpc>
            </a:pPr>
            <a:r>
              <a:rPr lang="en-US" altLang="zh-CN" sz="24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NC300 – </a:t>
            </a:r>
            <a:r>
              <a:rPr lang="ru-RU" altLang="zh-CN" sz="24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Портальные станки (роутеры)</a:t>
            </a:r>
            <a:endParaRPr lang="en-US" altLang="zh-CN" sz="24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940153" y="2505152"/>
            <a:ext cx="3150789" cy="229200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noAutofit/>
          </a:bodyPr>
          <a:lstStyle/>
          <a:p>
            <a:r>
              <a:rPr lang="en-US" sz="1200" b="1" dirty="0">
                <a:solidFill>
                  <a:schemeClr val="tx2"/>
                </a:solidFill>
              </a:rPr>
              <a:t>Features: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ru-RU" sz="1200" b="1" dirty="0">
                <a:solidFill>
                  <a:schemeClr val="tx2"/>
                </a:solidFill>
              </a:rPr>
              <a:t>Загрузка </a:t>
            </a:r>
            <a:r>
              <a:rPr lang="en-US" sz="1200" b="1" dirty="0">
                <a:solidFill>
                  <a:schemeClr val="tx2"/>
                </a:solidFill>
              </a:rPr>
              <a:t>G-</a:t>
            </a:r>
            <a:r>
              <a:rPr lang="ru-RU" sz="1200" b="1" dirty="0">
                <a:solidFill>
                  <a:schemeClr val="tx2"/>
                </a:solidFill>
              </a:rPr>
              <a:t>кодов через </a:t>
            </a:r>
            <a:r>
              <a:rPr lang="en-US" sz="1200" b="1" dirty="0">
                <a:solidFill>
                  <a:schemeClr val="tx2"/>
                </a:solidFill>
              </a:rPr>
              <a:t>USB </a:t>
            </a:r>
            <a:r>
              <a:rPr lang="ru-RU" sz="1200" b="1" dirty="0">
                <a:solidFill>
                  <a:schemeClr val="tx2"/>
                </a:solidFill>
              </a:rPr>
              <a:t>или </a:t>
            </a:r>
            <a:r>
              <a:rPr lang="en-US" sz="1200" b="1" dirty="0">
                <a:solidFill>
                  <a:schemeClr val="tx2"/>
                </a:solidFill>
              </a:rPr>
              <a:t>Ethernet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ru-RU" sz="1200" b="1" dirty="0">
                <a:solidFill>
                  <a:schemeClr val="tx2"/>
                </a:solidFill>
              </a:rPr>
              <a:t>Конвертация </a:t>
            </a:r>
            <a:r>
              <a:rPr lang="en-US" sz="1200" b="1" dirty="0">
                <a:solidFill>
                  <a:schemeClr val="tx2"/>
                </a:solidFill>
              </a:rPr>
              <a:t>DXF </a:t>
            </a:r>
            <a:r>
              <a:rPr lang="ru-RU" sz="1200" b="1" dirty="0">
                <a:solidFill>
                  <a:schemeClr val="tx2"/>
                </a:solidFill>
              </a:rPr>
              <a:t>в </a:t>
            </a:r>
            <a:r>
              <a:rPr lang="en-US" sz="1200" b="1" dirty="0">
                <a:solidFill>
                  <a:schemeClr val="tx2"/>
                </a:solidFill>
              </a:rPr>
              <a:t>G-</a:t>
            </a:r>
            <a:r>
              <a:rPr lang="ru-RU" sz="1200" b="1" dirty="0">
                <a:solidFill>
                  <a:schemeClr val="tx2"/>
                </a:solidFill>
              </a:rPr>
              <a:t>коды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ru-RU" sz="1200" b="1" dirty="0">
                <a:solidFill>
                  <a:schemeClr val="tx2"/>
                </a:solidFill>
              </a:rPr>
              <a:t>Скорость подачи до </a:t>
            </a:r>
            <a:r>
              <a:rPr lang="en-US" sz="1200" b="1" dirty="0">
                <a:solidFill>
                  <a:schemeClr val="tx2"/>
                </a:solidFill>
              </a:rPr>
              <a:t>100</a:t>
            </a:r>
            <a:r>
              <a:rPr lang="ru-RU" sz="1200" b="1" dirty="0">
                <a:solidFill>
                  <a:schemeClr val="tx2"/>
                </a:solidFill>
              </a:rPr>
              <a:t>м</a:t>
            </a:r>
            <a:r>
              <a:rPr lang="en-US" sz="1200" b="1" dirty="0">
                <a:solidFill>
                  <a:schemeClr val="tx2"/>
                </a:solidFill>
              </a:rPr>
              <a:t>/</a:t>
            </a:r>
            <a:r>
              <a:rPr lang="ru-RU" sz="1200" b="1" dirty="0">
                <a:solidFill>
                  <a:schemeClr val="tx2"/>
                </a:solidFill>
              </a:rPr>
              <a:t>мин</a:t>
            </a: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ru-RU" sz="1200" b="1" dirty="0">
                <a:solidFill>
                  <a:schemeClr val="tx2"/>
                </a:solidFill>
              </a:rPr>
              <a:t>Интегрированы функции сглаживания</a:t>
            </a: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ru-RU" sz="1200" b="1" dirty="0">
                <a:solidFill>
                  <a:schemeClr val="tx2"/>
                </a:solidFill>
              </a:rPr>
              <a:t>Компенсация трения</a:t>
            </a: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US" sz="1200" b="1" dirty="0">
              <a:solidFill>
                <a:schemeClr val="tx2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93379" y="1988840"/>
            <a:ext cx="5890789" cy="4614563"/>
            <a:chOff x="193379" y="1988840"/>
            <a:chExt cx="5890789" cy="4614563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6497" y="3074198"/>
              <a:ext cx="3181350" cy="2619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6" name="Group 35"/>
            <p:cNvGrpSpPr/>
            <p:nvPr/>
          </p:nvGrpSpPr>
          <p:grpSpPr>
            <a:xfrm>
              <a:off x="193379" y="1988840"/>
              <a:ext cx="5890789" cy="4608512"/>
              <a:chOff x="3217715" y="1700808"/>
              <a:chExt cx="5890789" cy="4608512"/>
            </a:xfrm>
          </p:grpSpPr>
          <p:grpSp>
            <p:nvGrpSpPr>
              <p:cNvPr id="35" name="Group 34"/>
              <p:cNvGrpSpPr/>
              <p:nvPr/>
            </p:nvGrpSpPr>
            <p:grpSpPr>
              <a:xfrm>
                <a:off x="3217715" y="1700808"/>
                <a:ext cx="5890789" cy="4608512"/>
                <a:chOff x="3180631" y="1484784"/>
                <a:chExt cx="5890789" cy="4608512"/>
              </a:xfrm>
            </p:grpSpPr>
            <p:grpSp>
              <p:nvGrpSpPr>
                <p:cNvPr id="18" name="Group 17"/>
                <p:cNvGrpSpPr/>
                <p:nvPr/>
              </p:nvGrpSpPr>
              <p:grpSpPr>
                <a:xfrm>
                  <a:off x="4572000" y="2784128"/>
                  <a:ext cx="3396580" cy="3309168"/>
                  <a:chOff x="4572000" y="3331195"/>
                  <a:chExt cx="3396580" cy="3309168"/>
                </a:xfrm>
              </p:grpSpPr>
              <p:cxnSp>
                <p:nvCxnSpPr>
                  <p:cNvPr id="3" name="Elbow Connector 2"/>
                  <p:cNvCxnSpPr/>
                  <p:nvPr/>
                </p:nvCxnSpPr>
                <p:spPr>
                  <a:xfrm>
                    <a:off x="4572000" y="3331195"/>
                    <a:ext cx="792088" cy="504056"/>
                  </a:xfrm>
                  <a:prstGeom prst="bentConnector3">
                    <a:avLst>
                      <a:gd name="adj1" fmla="val 100505"/>
                    </a:avLst>
                  </a:prstGeom>
                  <a:ln w="3810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7" name="TextBox 16"/>
                  <p:cNvSpPr txBox="1"/>
                  <p:nvPr/>
                </p:nvSpPr>
                <p:spPr>
                  <a:xfrm>
                    <a:off x="5160268" y="6178698"/>
                    <a:ext cx="360040" cy="461665"/>
                  </a:xfrm>
                  <a:prstGeom prst="rect">
                    <a:avLst/>
                  </a:prstGeom>
                  <a:solidFill>
                    <a:schemeClr val="accent1">
                      <a:lumMod val="60000"/>
                      <a:lumOff val="40000"/>
                    </a:schemeClr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b="1" dirty="0">
                        <a:solidFill>
                          <a:srgbClr val="FFFF00"/>
                        </a:solidFill>
                      </a:rPr>
                      <a:t>X</a:t>
                    </a:r>
                  </a:p>
                </p:txBody>
              </p:sp>
              <p:sp>
                <p:nvSpPr>
                  <p:cNvPr id="22" name="TextBox 21"/>
                  <p:cNvSpPr txBox="1"/>
                  <p:nvPr/>
                </p:nvSpPr>
                <p:spPr>
                  <a:xfrm>
                    <a:off x="6907415" y="6178698"/>
                    <a:ext cx="360040" cy="461665"/>
                  </a:xfrm>
                  <a:prstGeom prst="rect">
                    <a:avLst/>
                  </a:prstGeom>
                  <a:noFill/>
                  <a:ln w="19050">
                    <a:solidFill>
                      <a:srgbClr val="FF000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b="1" dirty="0">
                        <a:solidFill>
                          <a:srgbClr val="FF0000"/>
                        </a:solidFill>
                      </a:rPr>
                      <a:t>Z</a:t>
                    </a:r>
                  </a:p>
                </p:txBody>
              </p:sp>
              <p:sp>
                <p:nvSpPr>
                  <p:cNvPr id="23" name="TextBox 22"/>
                  <p:cNvSpPr txBox="1"/>
                  <p:nvPr/>
                </p:nvSpPr>
                <p:spPr>
                  <a:xfrm>
                    <a:off x="7608540" y="6178698"/>
                    <a:ext cx="360040" cy="461665"/>
                  </a:xfrm>
                  <a:prstGeom prst="rect">
                    <a:avLst/>
                  </a:prstGeom>
                  <a:noFill/>
                  <a:ln w="19050">
                    <a:solidFill>
                      <a:srgbClr val="7030A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b="1" dirty="0">
                        <a:solidFill>
                          <a:srgbClr val="7030A0"/>
                        </a:solidFill>
                      </a:rPr>
                      <a:t>C</a:t>
                    </a:r>
                  </a:p>
                </p:txBody>
              </p:sp>
            </p:grpSp>
            <p:pic>
              <p:nvPicPr>
                <p:cNvPr id="1029" name="Picture 5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05774" y="3143300"/>
                  <a:ext cx="821630" cy="13188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cxnSp>
              <p:nvCxnSpPr>
                <p:cNvPr id="34" name="Elbow Connector 33"/>
                <p:cNvCxnSpPr/>
                <p:nvPr/>
              </p:nvCxnSpPr>
              <p:spPr>
                <a:xfrm>
                  <a:off x="4515780" y="2144912"/>
                  <a:ext cx="3768216" cy="998388"/>
                </a:xfrm>
                <a:prstGeom prst="bentConnector3">
                  <a:avLst>
                    <a:gd name="adj1" fmla="val 99543"/>
                  </a:avLst>
                </a:prstGeom>
                <a:ln w="381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8" name="TextBox 37"/>
                <p:cNvSpPr txBox="1"/>
                <p:nvPr/>
              </p:nvSpPr>
              <p:spPr>
                <a:xfrm>
                  <a:off x="4559796" y="2518817"/>
                  <a:ext cx="1020316" cy="276999"/>
                </a:xfrm>
                <a:prstGeom prst="rect">
                  <a:avLst/>
                </a:prstGeom>
                <a:noFill/>
                <a:ln w="19050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200" b="1" dirty="0">
                      <a:solidFill>
                        <a:srgbClr val="7030A0"/>
                      </a:solidFill>
                    </a:rPr>
                    <a:t>DMCNET</a:t>
                  </a:r>
                </a:p>
              </p:txBody>
            </p:sp>
            <p:sp>
              <p:nvSpPr>
                <p:cNvPr id="39" name="TextBox 38"/>
                <p:cNvSpPr txBox="1"/>
                <p:nvPr/>
              </p:nvSpPr>
              <p:spPr>
                <a:xfrm>
                  <a:off x="8105774" y="4509120"/>
                  <a:ext cx="965646" cy="605681"/>
                </a:xfrm>
                <a:prstGeom prst="rect">
                  <a:avLst/>
                </a:prstGeom>
                <a:noFill/>
                <a:ln w="19050">
                  <a:solidFill>
                    <a:schemeClr val="tx2"/>
                  </a:solidFill>
                </a:ln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en-US" sz="1400" b="1" dirty="0">
                      <a:solidFill>
                        <a:schemeClr val="tx2"/>
                      </a:solidFill>
                    </a:rPr>
                    <a:t>I/O’s</a:t>
                  </a:r>
                </a:p>
                <a:p>
                  <a:pPr algn="ctr"/>
                  <a:r>
                    <a:rPr lang="en-US" sz="1100" b="1" dirty="0">
                      <a:solidFill>
                        <a:schemeClr val="tx2"/>
                      </a:solidFill>
                    </a:rPr>
                    <a:t>Digital</a:t>
                  </a:r>
                </a:p>
                <a:p>
                  <a:pPr algn="ctr"/>
                  <a:r>
                    <a:rPr lang="en-US" sz="1100" b="1" dirty="0">
                      <a:solidFill>
                        <a:schemeClr val="tx2"/>
                      </a:solidFill>
                    </a:rPr>
                    <a:t>Analogue</a:t>
                  </a:r>
                  <a:endParaRPr lang="en-US" sz="1400" b="1" dirty="0">
                    <a:solidFill>
                      <a:schemeClr val="tx2"/>
                    </a:solidFill>
                  </a:endParaRPr>
                </a:p>
              </p:txBody>
            </p:sp>
            <p:sp>
              <p:nvSpPr>
                <p:cNvPr id="33" name="TextBox 32"/>
                <p:cNvSpPr txBox="1"/>
                <p:nvPr/>
              </p:nvSpPr>
              <p:spPr>
                <a:xfrm>
                  <a:off x="3180631" y="1484784"/>
                  <a:ext cx="1504950" cy="50405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ru-RU" sz="1100" b="1" dirty="0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</a:rPr>
                    <a:t>ЧПУ</a:t>
                  </a:r>
                  <a:endParaRPr lang="en-US" sz="1100" b="1" dirty="0">
                    <a:solidFill>
                      <a:schemeClr val="tx2">
                        <a:lumMod val="60000"/>
                        <a:lumOff val="40000"/>
                      </a:schemeClr>
                    </a:solidFill>
                  </a:endParaRPr>
                </a:p>
                <a:p>
                  <a:pPr algn="ctr"/>
                  <a:r>
                    <a:rPr lang="en-US" sz="1400" b="1" dirty="0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</a:rPr>
                    <a:t>NC311A-MS-A</a:t>
                  </a:r>
                </a:p>
              </p:txBody>
            </p:sp>
          </p:grpSp>
          <p:sp>
            <p:nvSpPr>
              <p:cNvPr id="43" name="TextBox 42"/>
              <p:cNvSpPr txBox="1"/>
              <p:nvPr/>
            </p:nvSpPr>
            <p:spPr>
              <a:xfrm>
                <a:off x="5276578" y="5373216"/>
                <a:ext cx="1504950" cy="288032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US" sz="1100" b="1" dirty="0"/>
                  <a:t>4x ASD-A2-F</a:t>
                </a:r>
              </a:p>
              <a:p>
                <a:pPr algn="ctr"/>
                <a:r>
                  <a:rPr lang="en-US" sz="1100" b="1" dirty="0"/>
                  <a:t>4x ECMA</a:t>
                </a:r>
              </a:p>
            </p:txBody>
          </p:sp>
        </p:grpSp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481" y="5029273"/>
              <a:ext cx="728746" cy="504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40" name="Straight Connector 39"/>
            <p:cNvCxnSpPr>
              <a:endCxn id="45" idx="0"/>
            </p:cNvCxnSpPr>
            <p:nvPr/>
          </p:nvCxnSpPr>
          <p:spPr>
            <a:xfrm>
              <a:off x="945854" y="4332299"/>
              <a:ext cx="0" cy="69697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463031" y="5589240"/>
              <a:ext cx="965646" cy="432048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noAutofit/>
            </a:bodyPr>
            <a:lstStyle/>
            <a:p>
              <a:pPr algn="ctr"/>
              <a:r>
                <a:rPr lang="ru-RU" sz="1100" b="1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Штурвал</a:t>
              </a:r>
              <a:endParaRPr lang="en-US" sz="1100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pic>
          <p:nvPicPr>
            <p:cNvPr id="24" name="Picture 8" descr="NC311MSA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4354" y="2436775"/>
              <a:ext cx="1143000" cy="1943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29" name="Elbow Connector 28"/>
            <p:cNvCxnSpPr/>
            <p:nvPr/>
          </p:nvCxnSpPr>
          <p:spPr>
            <a:xfrm>
              <a:off x="1518073" y="2909131"/>
              <a:ext cx="3103215" cy="807901"/>
            </a:xfrm>
            <a:prstGeom prst="bentConnector3">
              <a:avLst>
                <a:gd name="adj1" fmla="val 99724"/>
              </a:avLst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/>
            <p:cNvSpPr txBox="1"/>
            <p:nvPr/>
          </p:nvSpPr>
          <p:spPr>
            <a:xfrm>
              <a:off x="1662857" y="2640932"/>
              <a:ext cx="2859715" cy="276999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ru-RU" sz="1200" b="1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Аналоговое задание</a:t>
              </a:r>
              <a:endParaRPr lang="en-US" sz="1200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665884" y="2351264"/>
              <a:ext cx="4274268" cy="276999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ru-RU" sz="1200" b="1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Вх/Вых по внутренней шине и по интерфейсу</a:t>
              </a:r>
              <a:endParaRPr lang="en-US" sz="1400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048833" y="5673629"/>
              <a:ext cx="1504950" cy="462057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en-US" sz="1100" b="1" dirty="0"/>
                <a:t>VFD</a:t>
              </a:r>
            </a:p>
            <a:p>
              <a:pPr algn="ctr"/>
              <a:r>
                <a:rPr lang="en-US" sz="1100" b="1" dirty="0"/>
                <a:t>C2000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396930" y="6135687"/>
              <a:ext cx="360040" cy="461665"/>
            </a:xfrm>
            <a:prstGeom prst="rect">
              <a:avLst/>
            </a:prstGeom>
            <a:noFill/>
            <a:ln w="19050">
              <a:solidFill>
                <a:srgbClr val="00AEEF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F0"/>
                  </a:solidFill>
                </a:rPr>
                <a:t>Y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592860" y="6141738"/>
              <a:ext cx="559568" cy="46166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FFFF00"/>
                  </a:solidFill>
                </a:rPr>
                <a:t>X1</a:t>
              </a:r>
            </a:p>
          </p:txBody>
        </p:sp>
      </p:grpSp>
      <p:sp>
        <p:nvSpPr>
          <p:cNvPr id="47" name="Rectangle 46"/>
          <p:cNvSpPr/>
          <p:nvPr/>
        </p:nvSpPr>
        <p:spPr>
          <a:xfrm>
            <a:off x="679687" y="116632"/>
            <a:ext cx="1737527" cy="182357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none">
            <a:spAutoFit/>
          </a:bodyPr>
          <a:lstStyle/>
          <a:p>
            <a:pPr>
              <a:lnSpc>
                <a:spcPts val="2718"/>
              </a:lnSpc>
            </a:pPr>
            <a:r>
              <a:rPr lang="ru-RU" altLang="zh-CN" sz="1400" b="1" dirty="0">
                <a:solidFill>
                  <a:schemeClr val="tx2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Резка материала</a:t>
            </a:r>
            <a:r>
              <a:rPr lang="en-US" altLang="zh-CN" sz="1400" b="1" dirty="0">
                <a:solidFill>
                  <a:schemeClr val="tx2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:</a:t>
            </a:r>
          </a:p>
          <a:p>
            <a:pPr marL="285750" indent="-285750">
              <a:lnSpc>
                <a:spcPts val="2718"/>
              </a:lnSpc>
              <a:buFont typeface="Arial" panose="020B0604020202020204" pitchFamily="34" charset="0"/>
              <a:buChar char="•"/>
            </a:pPr>
            <a:r>
              <a:rPr lang="ru-RU" altLang="zh-CN" sz="1400" b="1" dirty="0">
                <a:solidFill>
                  <a:schemeClr val="tx2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Дерево</a:t>
            </a:r>
            <a:endParaRPr lang="en-US" altLang="zh-CN" sz="1400" b="1" dirty="0">
              <a:solidFill>
                <a:schemeClr val="tx2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  <a:p>
            <a:pPr marL="285750" indent="-285750">
              <a:lnSpc>
                <a:spcPts val="2718"/>
              </a:lnSpc>
              <a:buFont typeface="Arial" panose="020B0604020202020204" pitchFamily="34" charset="0"/>
              <a:buChar char="•"/>
            </a:pPr>
            <a:r>
              <a:rPr lang="ru-RU" altLang="zh-CN" sz="1400" b="1" dirty="0">
                <a:solidFill>
                  <a:schemeClr val="tx2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Стекло</a:t>
            </a:r>
            <a:endParaRPr lang="en-US" altLang="zh-CN" sz="1400" b="1" dirty="0">
              <a:solidFill>
                <a:schemeClr val="tx2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  <a:p>
            <a:pPr marL="285750" indent="-285750">
              <a:lnSpc>
                <a:spcPts val="2718"/>
              </a:lnSpc>
              <a:buFont typeface="Arial" panose="020B0604020202020204" pitchFamily="34" charset="0"/>
              <a:buChar char="•"/>
            </a:pPr>
            <a:r>
              <a:rPr lang="ru-RU" altLang="zh-CN" sz="1400" b="1" dirty="0">
                <a:solidFill>
                  <a:schemeClr val="tx2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Камень</a:t>
            </a:r>
            <a:endParaRPr lang="en-US" altLang="zh-CN" sz="1400" b="1" dirty="0">
              <a:solidFill>
                <a:schemeClr val="tx2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  <a:p>
            <a:pPr marL="285750" indent="-285750">
              <a:lnSpc>
                <a:spcPts val="2718"/>
              </a:lnSpc>
              <a:buFont typeface="Arial" panose="020B0604020202020204" pitchFamily="34" charset="0"/>
              <a:buChar char="•"/>
            </a:pPr>
            <a:r>
              <a:rPr lang="ru-RU" altLang="zh-CN" sz="1400" b="1" dirty="0">
                <a:solidFill>
                  <a:schemeClr val="tx2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Металл</a:t>
            </a:r>
            <a:endParaRPr lang="en-US" altLang="zh-CN" sz="1400" b="1" dirty="0">
              <a:solidFill>
                <a:schemeClr val="tx2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426" y="562471"/>
            <a:ext cx="4594329" cy="1678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8095337"/>
      </p:ext>
    </p:extLst>
  </p:cSld>
  <p:clrMapOvr>
    <a:masterClrMapping/>
  </p:clrMapOvr>
  <p:transition spd="slow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883" y="98875"/>
            <a:ext cx="7072907" cy="2390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TextBox 1"/>
          <p:cNvSpPr txBox="1"/>
          <p:nvPr/>
        </p:nvSpPr>
        <p:spPr>
          <a:xfrm>
            <a:off x="107504" y="175744"/>
            <a:ext cx="8830139" cy="386727"/>
          </a:xfrm>
          <a:prstGeom prst="rect">
            <a:avLst/>
          </a:prstGeom>
          <a:noFill/>
        </p:spPr>
        <p:txBody>
          <a:bodyPr wrap="square" lIns="0" tIns="0" rIns="0" bIns="40087" rtlCol="0">
            <a:spAutoFit/>
          </a:bodyPr>
          <a:lstStyle/>
          <a:p>
            <a:pPr algn="r">
              <a:lnSpc>
                <a:spcPts val="2718"/>
              </a:lnSpc>
            </a:pPr>
            <a:r>
              <a:rPr lang="en-US" altLang="zh-CN" sz="24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NC300 – </a:t>
            </a:r>
            <a:r>
              <a:rPr lang="ru-RU" altLang="zh-CN" sz="24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Панельный станок</a:t>
            </a:r>
            <a:endParaRPr lang="en-US" altLang="zh-CN" sz="16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029723" y="2420887"/>
            <a:ext cx="3036067" cy="1944217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noAutofit/>
          </a:bodyPr>
          <a:lstStyle/>
          <a:p>
            <a:r>
              <a:rPr lang="en-US" sz="1200" b="1" dirty="0">
                <a:solidFill>
                  <a:schemeClr val="tx2"/>
                </a:solidFill>
              </a:rPr>
              <a:t>Features: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ru-RU" sz="1200" b="1" dirty="0">
                <a:solidFill>
                  <a:schemeClr val="tx2"/>
                </a:solidFill>
              </a:rPr>
              <a:t>Загрузка </a:t>
            </a:r>
            <a:r>
              <a:rPr lang="en-US" sz="1200" b="1" dirty="0">
                <a:solidFill>
                  <a:schemeClr val="tx2"/>
                </a:solidFill>
              </a:rPr>
              <a:t>G-</a:t>
            </a:r>
            <a:r>
              <a:rPr lang="ru-RU" sz="1200" b="1" dirty="0">
                <a:solidFill>
                  <a:schemeClr val="tx2"/>
                </a:solidFill>
              </a:rPr>
              <a:t>кодов через </a:t>
            </a:r>
            <a:r>
              <a:rPr lang="en-US" sz="1200" b="1" dirty="0">
                <a:solidFill>
                  <a:schemeClr val="tx2"/>
                </a:solidFill>
              </a:rPr>
              <a:t>USB </a:t>
            </a:r>
            <a:r>
              <a:rPr lang="ru-RU" sz="1200" b="1" dirty="0">
                <a:solidFill>
                  <a:schemeClr val="tx2"/>
                </a:solidFill>
              </a:rPr>
              <a:t>или </a:t>
            </a:r>
            <a:r>
              <a:rPr lang="en-US" sz="1200" b="1" dirty="0">
                <a:solidFill>
                  <a:schemeClr val="tx2"/>
                </a:solidFill>
              </a:rPr>
              <a:t>Ethernet</a:t>
            </a:r>
            <a:endParaRPr lang="ru-RU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ru-RU" sz="1200" b="1" dirty="0">
                <a:solidFill>
                  <a:schemeClr val="tx2"/>
                </a:solidFill>
              </a:rPr>
              <a:t>Предварительно запрограммированные макросы </a:t>
            </a:r>
            <a:r>
              <a:rPr lang="en-US" sz="1200" b="1" dirty="0">
                <a:solidFill>
                  <a:schemeClr val="tx2"/>
                </a:solidFill>
              </a:rPr>
              <a:t>G-</a:t>
            </a:r>
            <a:r>
              <a:rPr lang="ru-RU" sz="1200" b="1" dirty="0">
                <a:solidFill>
                  <a:schemeClr val="tx2"/>
                </a:solidFill>
              </a:rPr>
              <a:t>кодов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ru-RU" sz="1200" b="1" dirty="0">
                <a:solidFill>
                  <a:schemeClr val="tx2"/>
                </a:solidFill>
              </a:rPr>
              <a:t>Скорость подачи до </a:t>
            </a:r>
            <a:r>
              <a:rPr lang="en-US" sz="1200" b="1" dirty="0">
                <a:solidFill>
                  <a:schemeClr val="tx2"/>
                </a:solidFill>
              </a:rPr>
              <a:t>100</a:t>
            </a:r>
            <a:r>
              <a:rPr lang="ru-RU" sz="1200" b="1" dirty="0">
                <a:solidFill>
                  <a:schemeClr val="tx2"/>
                </a:solidFill>
              </a:rPr>
              <a:t>м</a:t>
            </a:r>
            <a:r>
              <a:rPr lang="en-US" sz="1200" b="1" dirty="0">
                <a:solidFill>
                  <a:schemeClr val="tx2"/>
                </a:solidFill>
              </a:rPr>
              <a:t>/</a:t>
            </a:r>
            <a:r>
              <a:rPr lang="ru-RU" sz="1200" b="1" dirty="0">
                <a:solidFill>
                  <a:schemeClr val="tx2"/>
                </a:solidFill>
              </a:rPr>
              <a:t>мин</a:t>
            </a: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US" sz="1200" b="1" dirty="0">
              <a:solidFill>
                <a:schemeClr val="tx2"/>
              </a:solidFill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US" sz="1200" b="1" dirty="0">
              <a:solidFill>
                <a:schemeClr val="tx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558" y="116632"/>
            <a:ext cx="1737527" cy="1131079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none">
            <a:spAutoFit/>
          </a:bodyPr>
          <a:lstStyle/>
          <a:p>
            <a:pPr>
              <a:lnSpc>
                <a:spcPts val="2718"/>
              </a:lnSpc>
            </a:pPr>
            <a:r>
              <a:rPr lang="ru-RU" altLang="zh-CN" sz="1400" b="1" dirty="0">
                <a:solidFill>
                  <a:srgbClr val="00B05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Резка материала</a:t>
            </a:r>
            <a:r>
              <a:rPr lang="en-US" altLang="zh-CN" sz="1400" b="1" dirty="0">
                <a:solidFill>
                  <a:srgbClr val="00B05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:</a:t>
            </a:r>
          </a:p>
          <a:p>
            <a:pPr marL="285750" indent="-285750">
              <a:lnSpc>
                <a:spcPts val="2718"/>
              </a:lnSpc>
              <a:buFont typeface="Arial" panose="020B0604020202020204" pitchFamily="34" charset="0"/>
              <a:buChar char="•"/>
            </a:pPr>
            <a:r>
              <a:rPr lang="ru-RU" altLang="zh-CN" sz="1400" b="1" dirty="0">
                <a:solidFill>
                  <a:srgbClr val="00B05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Дерево</a:t>
            </a:r>
            <a:endParaRPr lang="en-US" altLang="zh-CN" sz="1400" b="1" dirty="0">
              <a:solidFill>
                <a:srgbClr val="00B05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  <a:p>
            <a:pPr marL="285750" indent="-285750">
              <a:lnSpc>
                <a:spcPts val="2718"/>
              </a:lnSpc>
              <a:buFont typeface="Arial" panose="020B0604020202020204" pitchFamily="34" charset="0"/>
              <a:buChar char="•"/>
            </a:pPr>
            <a:r>
              <a:rPr lang="ru-RU" altLang="zh-CN" sz="1400" b="1" dirty="0">
                <a:solidFill>
                  <a:srgbClr val="00B05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Алюминий</a:t>
            </a:r>
            <a:endParaRPr lang="en-US" altLang="zh-CN" sz="1400" b="1" dirty="0">
              <a:solidFill>
                <a:srgbClr val="00B05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193379" y="2126805"/>
            <a:ext cx="5890789" cy="4608512"/>
            <a:chOff x="193379" y="1988840"/>
            <a:chExt cx="5890789" cy="4608512"/>
          </a:xfrm>
        </p:grpSpPr>
        <p:pic>
          <p:nvPicPr>
            <p:cNvPr id="49" name="Picture 8" descr="NC311MS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48680" y="2436775"/>
              <a:ext cx="1143000" cy="1943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6497" y="3074198"/>
              <a:ext cx="3181350" cy="2619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4" name="Group 43"/>
            <p:cNvGrpSpPr/>
            <p:nvPr/>
          </p:nvGrpSpPr>
          <p:grpSpPr>
            <a:xfrm>
              <a:off x="193379" y="1988840"/>
              <a:ext cx="5890789" cy="4608512"/>
              <a:chOff x="3217715" y="1700808"/>
              <a:chExt cx="5890789" cy="4608512"/>
            </a:xfrm>
          </p:grpSpPr>
          <p:grpSp>
            <p:nvGrpSpPr>
              <p:cNvPr id="57" name="Group 56"/>
              <p:cNvGrpSpPr/>
              <p:nvPr/>
            </p:nvGrpSpPr>
            <p:grpSpPr>
              <a:xfrm>
                <a:off x="3217715" y="1700808"/>
                <a:ext cx="5890789" cy="4608512"/>
                <a:chOff x="3180631" y="1484784"/>
                <a:chExt cx="5890789" cy="4608512"/>
              </a:xfrm>
            </p:grpSpPr>
            <p:grpSp>
              <p:nvGrpSpPr>
                <p:cNvPr id="59" name="Group 58"/>
                <p:cNvGrpSpPr/>
                <p:nvPr/>
              </p:nvGrpSpPr>
              <p:grpSpPr>
                <a:xfrm>
                  <a:off x="4572000" y="2784128"/>
                  <a:ext cx="3396580" cy="3309168"/>
                  <a:chOff x="4572000" y="3331195"/>
                  <a:chExt cx="3396580" cy="3309168"/>
                </a:xfrm>
              </p:grpSpPr>
              <p:cxnSp>
                <p:nvCxnSpPr>
                  <p:cNvPr id="65" name="Elbow Connector 64"/>
                  <p:cNvCxnSpPr/>
                  <p:nvPr/>
                </p:nvCxnSpPr>
                <p:spPr>
                  <a:xfrm>
                    <a:off x="4572000" y="3331195"/>
                    <a:ext cx="792088" cy="504056"/>
                  </a:xfrm>
                  <a:prstGeom prst="bentConnector3">
                    <a:avLst>
                      <a:gd name="adj1" fmla="val 100505"/>
                    </a:avLst>
                  </a:prstGeom>
                  <a:ln w="3810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66" name="TextBox 65"/>
                  <p:cNvSpPr txBox="1"/>
                  <p:nvPr/>
                </p:nvSpPr>
                <p:spPr>
                  <a:xfrm>
                    <a:off x="5160268" y="6178698"/>
                    <a:ext cx="360040" cy="461665"/>
                  </a:xfrm>
                  <a:prstGeom prst="rect">
                    <a:avLst/>
                  </a:prstGeom>
                  <a:solidFill>
                    <a:schemeClr val="accent1">
                      <a:lumMod val="60000"/>
                      <a:lumOff val="40000"/>
                    </a:schemeClr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b="1" dirty="0">
                        <a:solidFill>
                          <a:srgbClr val="FFFF00"/>
                        </a:solidFill>
                      </a:rPr>
                      <a:t>X</a:t>
                    </a:r>
                  </a:p>
                </p:txBody>
              </p:sp>
              <p:sp>
                <p:nvSpPr>
                  <p:cNvPr id="67" name="TextBox 66"/>
                  <p:cNvSpPr txBox="1"/>
                  <p:nvPr/>
                </p:nvSpPr>
                <p:spPr>
                  <a:xfrm>
                    <a:off x="6219868" y="6178698"/>
                    <a:ext cx="360040" cy="461665"/>
                  </a:xfrm>
                  <a:prstGeom prst="rect">
                    <a:avLst/>
                  </a:prstGeom>
                  <a:noFill/>
                  <a:ln w="19050">
                    <a:solidFill>
                      <a:srgbClr val="FF000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b="1" dirty="0">
                        <a:solidFill>
                          <a:srgbClr val="FF0000"/>
                        </a:solidFill>
                      </a:rPr>
                      <a:t>Z</a:t>
                    </a:r>
                  </a:p>
                </p:txBody>
              </p:sp>
              <p:sp>
                <p:nvSpPr>
                  <p:cNvPr id="68" name="TextBox 67"/>
                  <p:cNvSpPr txBox="1"/>
                  <p:nvPr/>
                </p:nvSpPr>
                <p:spPr>
                  <a:xfrm>
                    <a:off x="7608540" y="6178698"/>
                    <a:ext cx="360040" cy="461665"/>
                  </a:xfrm>
                  <a:prstGeom prst="rect">
                    <a:avLst/>
                  </a:prstGeom>
                  <a:noFill/>
                  <a:ln w="19050">
                    <a:solidFill>
                      <a:srgbClr val="7030A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b="1" dirty="0">
                        <a:solidFill>
                          <a:srgbClr val="7030A0"/>
                        </a:solidFill>
                      </a:rPr>
                      <a:t>C</a:t>
                    </a:r>
                  </a:p>
                </p:txBody>
              </p:sp>
            </p:grpSp>
            <p:pic>
              <p:nvPicPr>
                <p:cNvPr id="60" name="Picture 5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05774" y="3143300"/>
                  <a:ext cx="821630" cy="13188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cxnSp>
              <p:nvCxnSpPr>
                <p:cNvPr id="61" name="Elbow Connector 60"/>
                <p:cNvCxnSpPr/>
                <p:nvPr/>
              </p:nvCxnSpPr>
              <p:spPr>
                <a:xfrm>
                  <a:off x="4515780" y="2144912"/>
                  <a:ext cx="3768216" cy="998388"/>
                </a:xfrm>
                <a:prstGeom prst="bentConnector3">
                  <a:avLst>
                    <a:gd name="adj1" fmla="val 99543"/>
                  </a:avLst>
                </a:prstGeom>
                <a:ln w="381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2" name="TextBox 61"/>
                <p:cNvSpPr txBox="1"/>
                <p:nvPr/>
              </p:nvSpPr>
              <p:spPr>
                <a:xfrm>
                  <a:off x="4559796" y="2518817"/>
                  <a:ext cx="1020316" cy="276999"/>
                </a:xfrm>
                <a:prstGeom prst="rect">
                  <a:avLst/>
                </a:prstGeom>
                <a:noFill/>
                <a:ln w="19050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200" b="1" dirty="0">
                      <a:solidFill>
                        <a:srgbClr val="7030A0"/>
                      </a:solidFill>
                    </a:rPr>
                    <a:t>DMCNET</a:t>
                  </a:r>
                </a:p>
              </p:txBody>
            </p:sp>
            <p:sp>
              <p:nvSpPr>
                <p:cNvPr id="63" name="TextBox 62"/>
                <p:cNvSpPr txBox="1"/>
                <p:nvPr/>
              </p:nvSpPr>
              <p:spPr>
                <a:xfrm>
                  <a:off x="8105774" y="4509120"/>
                  <a:ext cx="965646" cy="605681"/>
                </a:xfrm>
                <a:prstGeom prst="rect">
                  <a:avLst/>
                </a:prstGeom>
                <a:noFill/>
                <a:ln w="19050">
                  <a:solidFill>
                    <a:schemeClr val="tx2"/>
                  </a:solidFill>
                </a:ln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en-US" sz="1400" b="1" dirty="0">
                      <a:solidFill>
                        <a:schemeClr val="tx2"/>
                      </a:solidFill>
                    </a:rPr>
                    <a:t>I/O’s</a:t>
                  </a:r>
                </a:p>
                <a:p>
                  <a:pPr algn="ctr"/>
                  <a:r>
                    <a:rPr lang="en-US" sz="1100" b="1" dirty="0">
                      <a:solidFill>
                        <a:schemeClr val="tx2"/>
                      </a:solidFill>
                    </a:rPr>
                    <a:t>Digital</a:t>
                  </a:r>
                </a:p>
                <a:p>
                  <a:pPr algn="ctr"/>
                  <a:r>
                    <a:rPr lang="en-US" sz="1100" b="1" dirty="0">
                      <a:solidFill>
                        <a:schemeClr val="tx2"/>
                      </a:solidFill>
                    </a:rPr>
                    <a:t>Analogue</a:t>
                  </a:r>
                  <a:endParaRPr lang="en-US" sz="1400" b="1" dirty="0">
                    <a:solidFill>
                      <a:schemeClr val="tx2"/>
                    </a:solidFill>
                  </a:endParaRPr>
                </a:p>
              </p:txBody>
            </p:sp>
            <p:sp>
              <p:nvSpPr>
                <p:cNvPr id="64" name="TextBox 63"/>
                <p:cNvSpPr txBox="1"/>
                <p:nvPr/>
              </p:nvSpPr>
              <p:spPr>
                <a:xfrm>
                  <a:off x="3180631" y="1484784"/>
                  <a:ext cx="1504950" cy="50405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noAutofit/>
                </a:bodyPr>
                <a:lstStyle/>
                <a:p>
                  <a:pPr algn="ctr"/>
                  <a:r>
                    <a:rPr lang="ru-RU" sz="1100" b="1" dirty="0">
                      <a:solidFill>
                        <a:schemeClr val="tx2"/>
                      </a:solidFill>
                    </a:rPr>
                    <a:t>ЧПУ</a:t>
                  </a:r>
                  <a:endParaRPr lang="en-US" sz="1100" b="1" dirty="0">
                    <a:solidFill>
                      <a:schemeClr val="tx2"/>
                    </a:solidFill>
                  </a:endParaRPr>
                </a:p>
                <a:p>
                  <a:pPr algn="ctr"/>
                  <a:r>
                    <a:rPr lang="en-US" sz="1400" b="1" dirty="0">
                      <a:solidFill>
                        <a:schemeClr val="tx2"/>
                      </a:solidFill>
                    </a:rPr>
                    <a:t>NC311A-MS-A</a:t>
                  </a:r>
                </a:p>
              </p:txBody>
            </p:sp>
          </p:grpSp>
          <p:sp>
            <p:nvSpPr>
              <p:cNvPr id="58" name="TextBox 57"/>
              <p:cNvSpPr txBox="1"/>
              <p:nvPr/>
            </p:nvSpPr>
            <p:spPr>
              <a:xfrm>
                <a:off x="5276578" y="5373216"/>
                <a:ext cx="1504950" cy="288032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US" sz="1100" b="1" dirty="0">
                    <a:solidFill>
                      <a:schemeClr val="tx2"/>
                    </a:solidFill>
                  </a:rPr>
                  <a:t>4x ASD-A2-F</a:t>
                </a:r>
              </a:p>
              <a:p>
                <a:pPr algn="ctr"/>
                <a:r>
                  <a:rPr lang="en-US" sz="1100" b="1" dirty="0">
                    <a:solidFill>
                      <a:schemeClr val="tx2"/>
                    </a:solidFill>
                  </a:rPr>
                  <a:t>4x ECMA</a:t>
                </a:r>
              </a:p>
            </p:txBody>
          </p:sp>
        </p:grpSp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807" y="5029273"/>
              <a:ext cx="728746" cy="504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47" name="Straight Connector 46"/>
            <p:cNvCxnSpPr>
              <a:endCxn id="46" idx="0"/>
            </p:cNvCxnSpPr>
            <p:nvPr/>
          </p:nvCxnSpPr>
          <p:spPr>
            <a:xfrm>
              <a:off x="1120180" y="4332299"/>
              <a:ext cx="0" cy="69697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/>
            <p:cNvSpPr txBox="1"/>
            <p:nvPr/>
          </p:nvSpPr>
          <p:spPr>
            <a:xfrm>
              <a:off x="637357" y="5589240"/>
              <a:ext cx="965646" cy="432048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noAutofit/>
            </a:bodyPr>
            <a:lstStyle/>
            <a:p>
              <a:pPr algn="ctr"/>
              <a:r>
                <a:rPr lang="ru-RU" sz="1100" b="1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Штурвал</a:t>
              </a:r>
              <a:endParaRPr lang="en-US" sz="1100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50" name="Elbow Connector 49"/>
            <p:cNvCxnSpPr/>
            <p:nvPr/>
          </p:nvCxnSpPr>
          <p:spPr>
            <a:xfrm>
              <a:off x="1518073" y="2909131"/>
              <a:ext cx="3103215" cy="807901"/>
            </a:xfrm>
            <a:prstGeom prst="bentConnector3">
              <a:avLst>
                <a:gd name="adj1" fmla="val 99724"/>
              </a:avLst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TextBox 51"/>
            <p:cNvSpPr txBox="1"/>
            <p:nvPr/>
          </p:nvSpPr>
          <p:spPr>
            <a:xfrm>
              <a:off x="1662858" y="2640932"/>
              <a:ext cx="2441090" cy="276999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ru-RU" sz="1200" b="1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Аналоговое задание</a:t>
              </a:r>
              <a:endParaRPr lang="en-US" sz="1200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665884" y="2351264"/>
              <a:ext cx="4274268" cy="276999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ru-RU" sz="1200" b="1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Вх/Вых по внутренней шине и по интерфейсу</a:t>
              </a:r>
              <a:endParaRPr lang="en-US" sz="1400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3968900" y="5659735"/>
              <a:ext cx="1504950" cy="472475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en-US" sz="1100" b="1" dirty="0">
                  <a:solidFill>
                    <a:schemeClr val="tx2"/>
                  </a:solidFill>
                </a:rPr>
                <a:t>VFD</a:t>
              </a:r>
            </a:p>
            <a:p>
              <a:pPr algn="ctr"/>
              <a:r>
                <a:rPr lang="en-US" sz="1100" b="1" dirty="0"/>
                <a:t>C2000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689354" y="6135686"/>
              <a:ext cx="360040" cy="461665"/>
            </a:xfrm>
            <a:prstGeom prst="rect">
              <a:avLst/>
            </a:prstGeom>
            <a:noFill/>
            <a:ln w="19050">
              <a:solidFill>
                <a:srgbClr val="00AEEF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F0"/>
                  </a:solidFill>
                </a:rPr>
                <a:t>Y</a:t>
              </a:r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3923928" y="6270176"/>
            <a:ext cx="360040" cy="461665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50"/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059344170"/>
      </p:ext>
    </p:extLst>
  </p:cSld>
  <p:clrMapOvr>
    <a:masterClrMapping/>
  </p:clrMapOvr>
  <p:transition spd="slow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2"/>
          <p:cNvSpPr txBox="1">
            <a:spLocks noChangeArrowheads="1"/>
          </p:cNvSpPr>
          <p:nvPr/>
        </p:nvSpPr>
        <p:spPr bwMode="blackWhite">
          <a:xfrm>
            <a:off x="1850784" y="149225"/>
            <a:ext cx="694152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>
              <a:defRPr sz="2700" b="1">
                <a:solidFill>
                  <a:srgbClr val="0087DC"/>
                </a:solidFill>
                <a:latin typeface="微软雅黑" pitchFamily="34" charset="-122"/>
                <a:ea typeface="微软雅黑" pitchFamily="34" charset="-122"/>
                <a:cs typeface="Arial" charset="0"/>
              </a:defRPr>
            </a:lvl1pPr>
          </a:lstStyle>
          <a:p>
            <a:r>
              <a:rPr lang="ru-RU" altLang="zh-TW" dirty="0"/>
              <a:t>Примеры применений ЧПУ </a:t>
            </a:r>
            <a:r>
              <a:rPr lang="en-US" altLang="zh-TW" dirty="0"/>
              <a:t>Delta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95536" y="2096852"/>
            <a:ext cx="4754493" cy="2556284"/>
          </a:xfrm>
          <a:prstGeom prst="roundRect">
            <a:avLst>
              <a:gd name="adj" fmla="val 7292"/>
            </a:avLst>
          </a:prstGeom>
          <a:noFill/>
          <a:ln w="19050">
            <a:solidFill>
              <a:schemeClr val="accent1"/>
            </a:solidFill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sz="1600" b="1" dirty="0">
                <a:solidFill>
                  <a:schemeClr val="tx2"/>
                </a:solidFill>
                <a:cs typeface="Arial" panose="020B0604020202020204" pitchFamily="34" charset="0"/>
              </a:rPr>
              <a:t>Панельные станки для обработки композитных материалов</a:t>
            </a:r>
            <a:endParaRPr lang="en-US" sz="1600" b="1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2"/>
                </a:solidFill>
                <a:cs typeface="Arial" panose="020B0604020202020204" pitchFamily="34" charset="0"/>
              </a:rPr>
              <a:t>NC300 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– 3 оси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Подача</a:t>
            </a:r>
            <a:r>
              <a:rPr lang="en-US" sz="1600" dirty="0">
                <a:solidFill>
                  <a:schemeClr val="tx2"/>
                </a:solidFill>
                <a:cs typeface="Arial" panose="020B0604020202020204" pitchFamily="34" charset="0"/>
              </a:rPr>
              <a:t> 60 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м</a:t>
            </a:r>
            <a:r>
              <a:rPr lang="en-US" sz="1600" dirty="0">
                <a:solidFill>
                  <a:schemeClr val="tx2"/>
                </a:solidFill>
                <a:cs typeface="Arial" panose="020B0604020202020204" pitchFamily="34" charset="0"/>
              </a:rPr>
              <a:t>/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мин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Программа</a:t>
            </a:r>
            <a:r>
              <a:rPr lang="en-US" sz="1600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запускается непосредственно через </a:t>
            </a:r>
            <a:r>
              <a:rPr lang="en-US" sz="1600" dirty="0">
                <a:solidFill>
                  <a:schemeClr val="tx2"/>
                </a:solidFill>
                <a:cs typeface="Arial" panose="020B0604020202020204" pitchFamily="34" charset="0"/>
              </a:rPr>
              <a:t>USB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Магазин инструментов</a:t>
            </a:r>
            <a:r>
              <a:rPr lang="en-US" sz="1600" dirty="0">
                <a:solidFill>
                  <a:schemeClr val="tx2"/>
                </a:solidFill>
                <a:cs typeface="Arial" panose="020B0604020202020204" pitchFamily="34" charset="0"/>
              </a:rPr>
              <a:t> – 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автоматическая смена с 6-ю инструментами на мосту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Портальная конструкция</a:t>
            </a:r>
            <a:r>
              <a:rPr lang="en-US" sz="1600" dirty="0">
                <a:solidFill>
                  <a:schemeClr val="tx2"/>
                </a:solidFill>
                <a:cs typeface="Arial" panose="020B0604020202020204" pitchFamily="34" charset="0"/>
              </a:rPr>
              <a:t> - ASDA-M 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поддержка двух двигателей на одной оси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1437" y="2564904"/>
            <a:ext cx="3773051" cy="1512168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372992" y="620688"/>
            <a:ext cx="8519488" cy="1368152"/>
            <a:chOff x="400177" y="4725144"/>
            <a:chExt cx="8519488" cy="1368152"/>
          </a:xfrm>
        </p:grpSpPr>
        <p:sp>
          <p:nvSpPr>
            <p:cNvPr id="8" name="Rounded Rectangle 7"/>
            <p:cNvSpPr/>
            <p:nvPr/>
          </p:nvSpPr>
          <p:spPr>
            <a:xfrm>
              <a:off x="400177" y="4725144"/>
              <a:ext cx="8519488" cy="1368152"/>
            </a:xfrm>
            <a:prstGeom prst="roundRect">
              <a:avLst>
                <a:gd name="adj" fmla="val 7292"/>
              </a:avLst>
            </a:prstGeom>
            <a:noFill/>
            <a:ln w="19050">
              <a:solidFill>
                <a:schemeClr val="accent1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t"/>
            <a:lstStyle/>
            <a:p>
              <a:r>
                <a:rPr lang="ru-RU" sz="1600" b="1" dirty="0">
                  <a:solidFill>
                    <a:schemeClr val="tx2"/>
                  </a:solidFill>
                  <a:cs typeface="Arial" panose="020B0604020202020204" pitchFamily="34" charset="0"/>
                </a:rPr>
                <a:t>Фрезерные металлообрабатывающие станки</a:t>
              </a:r>
              <a:endParaRPr lang="en-US" sz="1600" b="1" dirty="0">
                <a:solidFill>
                  <a:schemeClr val="tx2"/>
                </a:solidFill>
                <a:cs typeface="Arial" panose="020B0604020202020204" pitchFamily="34" charset="0"/>
              </a:endParaRP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en-US" sz="1600" dirty="0">
                  <a:solidFill>
                    <a:schemeClr val="tx2"/>
                  </a:solidFill>
                  <a:cs typeface="Arial" panose="020B0604020202020204" pitchFamily="34" charset="0"/>
                </a:rPr>
                <a:t>NC300 - </a:t>
              </a:r>
              <a:r>
                <a:rPr lang="ru-RU" sz="1600" dirty="0">
                  <a:solidFill>
                    <a:schemeClr val="tx2"/>
                  </a:solidFill>
                  <a:cs typeface="Arial" panose="020B0604020202020204" pitchFamily="34" charset="0"/>
                </a:rPr>
                <a:t>3</a:t>
              </a:r>
              <a:r>
                <a:rPr lang="en-US" sz="1600" dirty="0">
                  <a:solidFill>
                    <a:schemeClr val="tx2"/>
                  </a:solidFill>
                  <a:cs typeface="Arial" panose="020B0604020202020204" pitchFamily="34" charset="0"/>
                </a:rPr>
                <a:t> </a:t>
              </a:r>
              <a:r>
                <a:rPr lang="ru-RU" sz="1600" dirty="0">
                  <a:solidFill>
                    <a:schemeClr val="tx2"/>
                  </a:solidFill>
                  <a:cs typeface="Arial" panose="020B0604020202020204" pitchFamily="34" charset="0"/>
                </a:rPr>
                <a:t>оси</a:t>
              </a:r>
              <a:r>
                <a:rPr lang="en-US" sz="1600" dirty="0">
                  <a:solidFill>
                    <a:schemeClr val="tx2"/>
                  </a:solidFill>
                  <a:cs typeface="Arial" panose="020B0604020202020204" pitchFamily="34" charset="0"/>
                </a:rPr>
                <a:t> </a:t>
              </a: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ru-RU" sz="1600" dirty="0">
                  <a:solidFill>
                    <a:schemeClr val="tx2"/>
                  </a:solidFill>
                  <a:cs typeface="Arial" panose="020B0604020202020204" pitchFamily="34" charset="0"/>
                </a:rPr>
                <a:t>Шпиндель </a:t>
              </a:r>
              <a:r>
                <a:rPr lang="en-US" sz="1600" dirty="0">
                  <a:solidFill>
                    <a:schemeClr val="tx2"/>
                  </a:solidFill>
                  <a:cs typeface="Arial" panose="020B0604020202020204" pitchFamily="34" charset="0"/>
                </a:rPr>
                <a:t>18</a:t>
              </a:r>
              <a:r>
                <a:rPr lang="ru-RU" sz="1600" dirty="0">
                  <a:solidFill>
                    <a:schemeClr val="tx2"/>
                  </a:solidFill>
                  <a:cs typeface="Arial" panose="020B0604020202020204" pitchFamily="34" charset="0"/>
                </a:rPr>
                <a:t>кВт</a:t>
              </a:r>
              <a:r>
                <a:rPr lang="en-US" sz="1600" dirty="0">
                  <a:solidFill>
                    <a:schemeClr val="tx2"/>
                  </a:solidFill>
                  <a:cs typeface="Arial" panose="020B0604020202020204" pitchFamily="34" charset="0"/>
                </a:rPr>
                <a:t>, 6000</a:t>
              </a:r>
              <a:r>
                <a:rPr lang="ru-RU" sz="1600" dirty="0">
                  <a:solidFill>
                    <a:schemeClr val="tx2"/>
                  </a:solidFill>
                  <a:cs typeface="Arial" panose="020B0604020202020204" pitchFamily="34" charset="0"/>
                </a:rPr>
                <a:t>об/мин</a:t>
              </a:r>
              <a:endParaRPr lang="en-US" sz="1600" dirty="0">
                <a:solidFill>
                  <a:schemeClr val="tx2"/>
                </a:solidFill>
                <a:cs typeface="Arial" panose="020B0604020202020204" pitchFamily="34" charset="0"/>
              </a:endParaRPr>
            </a:p>
            <a:p>
              <a:pPr marL="285750" indent="-285750">
                <a:buFont typeface="Wingdings" panose="05000000000000000000" pitchFamily="2" charset="2"/>
                <a:buChar char="§"/>
              </a:pPr>
              <a:r>
                <a:rPr lang="ru-RU" sz="1600" dirty="0">
                  <a:solidFill>
                    <a:schemeClr val="tx2"/>
                  </a:solidFill>
                  <a:cs typeface="Arial" panose="020B0604020202020204" pitchFamily="34" charset="0"/>
                </a:rPr>
                <a:t>Автоматическая смена инструмента</a:t>
              </a:r>
              <a:r>
                <a:rPr lang="en-US" sz="1600" dirty="0">
                  <a:solidFill>
                    <a:schemeClr val="tx2"/>
                  </a:solidFill>
                  <a:cs typeface="Arial" panose="020B0604020202020204" pitchFamily="34" charset="0"/>
                </a:rPr>
                <a:t>. </a:t>
              </a:r>
              <a:r>
                <a:rPr lang="ru-RU" sz="1600" dirty="0">
                  <a:solidFill>
                    <a:schemeClr val="tx2"/>
                  </a:solidFill>
                  <a:cs typeface="Arial" panose="020B0604020202020204" pitchFamily="34" charset="0"/>
                </a:rPr>
                <a:t>12 инструментов в магазине</a:t>
              </a:r>
              <a:endParaRPr lang="en-US" sz="1600" dirty="0">
                <a:solidFill>
                  <a:schemeClr val="tx2"/>
                </a:solidFill>
                <a:cs typeface="Arial" panose="020B0604020202020204" pitchFamily="34" charset="0"/>
              </a:endParaRPr>
            </a:p>
          </p:txBody>
        </p:sp>
        <p:pic>
          <p:nvPicPr>
            <p:cNvPr id="9" name="Picture 3" descr="D:\02- NC300\NC300 Technical\Application examples\Dan_ROB\DSC_0373.JP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289" y="4797152"/>
              <a:ext cx="1584175" cy="1249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Rounded Rectangle 11"/>
          <p:cNvSpPr/>
          <p:nvPr/>
        </p:nvSpPr>
        <p:spPr>
          <a:xfrm>
            <a:off x="400177" y="4761148"/>
            <a:ext cx="8519488" cy="1548172"/>
          </a:xfrm>
          <a:prstGeom prst="roundRect">
            <a:avLst>
              <a:gd name="adj" fmla="val 7292"/>
            </a:avLst>
          </a:prstGeom>
          <a:noFill/>
          <a:ln w="19050">
            <a:solidFill>
              <a:schemeClr val="accent1"/>
            </a:solidFill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t"/>
          <a:lstStyle/>
          <a:p>
            <a:r>
              <a:rPr lang="ru-RU" sz="1600" b="1" dirty="0">
                <a:solidFill>
                  <a:schemeClr val="tx2"/>
                </a:solidFill>
                <a:cs typeface="Arial" panose="020B0604020202020204" pitchFamily="34" charset="0"/>
              </a:rPr>
              <a:t>Обработка деревянных и алюминиевых профилей</a:t>
            </a:r>
            <a:endParaRPr lang="en-US" sz="1600" b="1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2"/>
                </a:solidFill>
                <a:cs typeface="Arial" panose="020B0604020202020204" pitchFamily="34" charset="0"/>
              </a:rPr>
              <a:t>NC311 CNC - 5 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осей и</a:t>
            </a:r>
            <a:r>
              <a:rPr lang="en-US" sz="1600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1 шпиндель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Скорость подачи</a:t>
            </a:r>
            <a:r>
              <a:rPr lang="en-US" sz="1600" dirty="0">
                <a:solidFill>
                  <a:schemeClr val="tx2"/>
                </a:solidFill>
                <a:cs typeface="Arial" panose="020B0604020202020204" pitchFamily="34" charset="0"/>
              </a:rPr>
              <a:t> 100 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м/мин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Управление инструментом через макрос</a:t>
            </a:r>
            <a:r>
              <a:rPr lang="en-US" sz="1600" dirty="0">
                <a:solidFill>
                  <a:schemeClr val="tx2"/>
                </a:solidFill>
                <a:cs typeface="Arial" panose="020B0604020202020204" pitchFamily="34" charset="0"/>
              </a:rPr>
              <a:t> T9000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Создание </a:t>
            </a:r>
            <a:r>
              <a:rPr lang="en-US" sz="1600" dirty="0">
                <a:solidFill>
                  <a:schemeClr val="tx2"/>
                </a:solidFill>
                <a:cs typeface="Arial" panose="020B0604020202020204" pitchFamily="34" charset="0"/>
              </a:rPr>
              <a:t>G-Code 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сторонними </a:t>
            </a:r>
            <a:r>
              <a:rPr lang="en-US" sz="1600" dirty="0">
                <a:solidFill>
                  <a:schemeClr val="tx2"/>
                </a:solidFill>
                <a:cs typeface="Arial" panose="020B0604020202020204" pitchFamily="34" charset="0"/>
              </a:rPr>
              <a:t>CAD/CAM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 программами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3951" y="4797152"/>
            <a:ext cx="2548359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163977" y="4077072"/>
            <a:ext cx="401653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Видео</a:t>
            </a:r>
            <a:r>
              <a:rPr lang="en-US" sz="1000" dirty="0">
                <a:solidFill>
                  <a:schemeClr val="tx2"/>
                </a:solidFill>
                <a:cs typeface="Arial" panose="020B0604020202020204" pitchFamily="34" charset="0"/>
              </a:rPr>
              <a:t>: </a:t>
            </a:r>
            <a:r>
              <a:rPr lang="en-US" sz="1000" dirty="0">
                <a:solidFill>
                  <a:schemeClr val="tx2"/>
                </a:solidFill>
                <a:cs typeface="Arial" panose="020B0604020202020204" pitchFamily="34" charset="0"/>
                <a:hlinkClick r:id="rId6"/>
              </a:rPr>
              <a:t>https://www.youtube.com/watch?t=84&amp;v=9mA3v8y-bzw</a:t>
            </a:r>
            <a:r>
              <a:rPr lang="en-US" sz="1000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8431348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5" presetClass="emph" presetSubtype="0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3" grpId="0"/>
      <p:bldP spid="3" grpId="1"/>
      <p:bldP spid="3" grpId="2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240032" y="2204864"/>
            <a:ext cx="8796464" cy="1100037"/>
            <a:chOff x="240032" y="2996954"/>
            <a:chExt cx="8796464" cy="1100037"/>
          </a:xfrm>
        </p:grpSpPr>
        <p:sp>
          <p:nvSpPr>
            <p:cNvPr id="12" name="Rectangle 3"/>
            <p:cNvSpPr txBox="1">
              <a:spLocks noChangeArrowheads="1"/>
            </p:cNvSpPr>
            <p:nvPr/>
          </p:nvSpPr>
          <p:spPr bwMode="auto">
            <a:xfrm>
              <a:off x="240032" y="2996954"/>
              <a:ext cx="8796464" cy="10801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20" tIns="45709" rIns="91420" bIns="45709" numCol="1" anchor="t" anchorCtr="0" compatLnSpc="1">
              <a:prstTxWarp prst="textNoShape">
                <a:avLst/>
              </a:prstTxWarp>
            </a:bodyPr>
            <a:lstStyle>
              <a:lvl1pPr marL="342822" indent="-342822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defRPr kumimoji="1" sz="28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781" indent="-285685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–"/>
                <a:defRPr kumimoji="1" sz="28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2740" indent="-22854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kumimoji="1" sz="24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99836" indent="-22854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–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6932" indent="-22854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028" indent="-228548" algn="l" rtl="0" fontAlgn="base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124" indent="-228548" algn="l" rtl="0" fontAlgn="base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220" indent="-228548" algn="l" rtl="0" fontAlgn="base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316" indent="-228548" algn="l" rtl="0" fontAlgn="base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spcBef>
                  <a:spcPts val="0"/>
                </a:spcBef>
              </a:pPr>
              <a:r>
                <a:rPr lang="en-GB" altLang="zh-TW" sz="1400" b="1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NC30 </a:t>
              </a:r>
              <a:r>
                <a:rPr lang="ru-RU" altLang="zh-TW" sz="1400" b="1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для деревообрабатывающего станка </a:t>
              </a:r>
              <a:r>
                <a:rPr lang="en-GB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(</a:t>
              </a: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также для пластика, композитных материалов и резки металла</a:t>
              </a:r>
              <a:r>
                <a:rPr lang="en-GB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)</a:t>
              </a:r>
            </a:p>
            <a:p>
              <a:pPr marL="285750" indent="-285750">
                <a:lnSpc>
                  <a:spcPct val="150000"/>
                </a:lnSpc>
                <a:spcBef>
                  <a:spcPts val="0"/>
                </a:spcBef>
                <a:buFont typeface="Arial" pitchFamily="34" charset="0"/>
                <a:buChar char="•"/>
              </a:pP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Встроенная портальная функция  с помощью двух сервоприводов </a:t>
              </a:r>
              <a:r>
                <a:rPr lang="en-US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ASD-A2-F</a:t>
              </a: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 </a:t>
              </a:r>
              <a:endParaRPr lang="en-GB" altLang="zh-TW" sz="1400" dirty="0">
                <a:solidFill>
                  <a:srgbClr val="000000"/>
                </a:solidFill>
                <a:latin typeface="Calibri" panose="020F0502020204030204" pitchFamily="34" charset="0"/>
                <a:sym typeface="Wingdings" panose="05000000000000000000" pitchFamily="2" charset="2"/>
              </a:endParaRPr>
            </a:p>
            <a:p>
              <a:pPr marL="285750" indent="-285750">
                <a:lnSpc>
                  <a:spcPct val="150000"/>
                </a:lnSpc>
                <a:spcBef>
                  <a:spcPts val="0"/>
                </a:spcBef>
                <a:buFont typeface="Arial" pitchFamily="34" charset="0"/>
                <a:buChar char="•"/>
              </a:pP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Загрузка </a:t>
              </a:r>
              <a:r>
                <a:rPr lang="en-US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G-</a:t>
              </a: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кодов через </a:t>
              </a:r>
              <a:r>
                <a:rPr lang="en-US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USB</a:t>
              </a: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 или </a:t>
              </a:r>
              <a:r>
                <a:rPr lang="en-US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Ethernet</a:t>
              </a:r>
              <a:endParaRPr lang="en-GB" altLang="zh-TW" sz="1400" dirty="0">
                <a:solidFill>
                  <a:srgbClr val="000000"/>
                </a:solidFill>
                <a:latin typeface="Calibri" panose="020F0502020204030204" pitchFamily="34" charset="0"/>
                <a:sym typeface="Wingdings" panose="05000000000000000000" pitchFamily="2" charset="2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92280" y="3346646"/>
              <a:ext cx="1872208" cy="750345"/>
            </a:xfrm>
            <a:prstGeom prst="rect">
              <a:avLst/>
            </a:prstGeom>
          </p:spPr>
        </p:pic>
        <p:sp>
          <p:nvSpPr>
            <p:cNvPr id="14" name="Rounded Rectangle 13"/>
            <p:cNvSpPr/>
            <p:nvPr/>
          </p:nvSpPr>
          <p:spPr>
            <a:xfrm>
              <a:off x="240032" y="3068960"/>
              <a:ext cx="8796464" cy="1008114"/>
            </a:xfrm>
            <a:prstGeom prst="roundRect">
              <a:avLst>
                <a:gd name="adj" fmla="val 8755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FFFFFF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240032" y="3356993"/>
            <a:ext cx="8796464" cy="1512167"/>
            <a:chOff x="240032" y="4575249"/>
            <a:chExt cx="8796464" cy="1635599"/>
          </a:xfrm>
        </p:grpSpPr>
        <p:sp>
          <p:nvSpPr>
            <p:cNvPr id="16" name="Rectangle 3"/>
            <p:cNvSpPr txBox="1">
              <a:spLocks noChangeArrowheads="1"/>
            </p:cNvSpPr>
            <p:nvPr/>
          </p:nvSpPr>
          <p:spPr bwMode="auto">
            <a:xfrm>
              <a:off x="240032" y="4575249"/>
              <a:ext cx="8652448" cy="1635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20" tIns="45709" rIns="91420" bIns="45709" numCol="1" anchor="t" anchorCtr="0" compatLnSpc="1">
              <a:prstTxWarp prst="textNoShape">
                <a:avLst/>
              </a:prstTxWarp>
            </a:bodyPr>
            <a:lstStyle>
              <a:lvl1pPr marL="342822" indent="-342822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defRPr kumimoji="1" sz="28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781" indent="-285685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–"/>
                <a:defRPr kumimoji="1" sz="28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2740" indent="-22854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kumimoji="1" sz="24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99836" indent="-22854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–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6932" indent="-22854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028" indent="-228548" algn="l" rtl="0" fontAlgn="base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124" indent="-228548" algn="l" rtl="0" fontAlgn="base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220" indent="-228548" algn="l" rtl="0" fontAlgn="base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316" indent="-228548" algn="l" rtl="0" fontAlgn="base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spcBef>
                  <a:spcPts val="0"/>
                </a:spcBef>
              </a:pPr>
              <a:r>
                <a:rPr lang="en-US" altLang="zh-TW" sz="1600" b="1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NC30 </a:t>
              </a:r>
              <a:r>
                <a:rPr lang="ru-RU" altLang="zh-TW" sz="1600" b="1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для фрезерного станка</a:t>
              </a:r>
              <a:endParaRPr lang="en-GB" altLang="zh-TW" sz="1600" dirty="0">
                <a:solidFill>
                  <a:srgbClr val="000000"/>
                </a:solidFill>
                <a:latin typeface="Calibri" panose="020F0502020204030204" pitchFamily="34" charset="0"/>
                <a:sym typeface="Wingdings" panose="05000000000000000000" pitchFamily="2" charset="2"/>
              </a:endParaRPr>
            </a:p>
            <a:p>
              <a:pPr marL="285750" indent="-285750">
                <a:lnSpc>
                  <a:spcPct val="150000"/>
                </a:lnSpc>
                <a:spcBef>
                  <a:spcPts val="0"/>
                </a:spcBef>
                <a:buFont typeface="Arial" pitchFamily="34" charset="0"/>
                <a:buChar char="•"/>
              </a:pP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3-х осевая интерполяция</a:t>
              </a:r>
              <a:r>
                <a:rPr lang="en-GB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(X-Y-Z)</a:t>
              </a:r>
            </a:p>
            <a:p>
              <a:pPr marL="285750" indent="-285750">
                <a:lnSpc>
                  <a:spcPct val="150000"/>
                </a:lnSpc>
                <a:spcBef>
                  <a:spcPts val="0"/>
                </a:spcBef>
                <a:buFont typeface="Arial" pitchFamily="34" charset="0"/>
                <a:buChar char="•"/>
              </a:pP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Использование клавиатуры и монитора или пользовательского ПО для ПК</a:t>
              </a:r>
              <a:endParaRPr lang="en-GB" altLang="zh-TW" sz="1400" dirty="0">
                <a:solidFill>
                  <a:srgbClr val="000000"/>
                </a:solidFill>
                <a:latin typeface="Calibri" panose="020F0502020204030204" pitchFamily="34" charset="0"/>
                <a:sym typeface="Wingdings" panose="05000000000000000000" pitchFamily="2" charset="2"/>
              </a:endParaRPr>
            </a:p>
            <a:p>
              <a:pPr marL="285750" indent="-285750">
                <a:lnSpc>
                  <a:spcPct val="150000"/>
                </a:lnSpc>
                <a:spcBef>
                  <a:spcPts val="0"/>
                </a:spcBef>
                <a:buFont typeface="Arial" pitchFamily="34" charset="0"/>
                <a:buChar char="•"/>
              </a:pP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Нет ограничения по объему </a:t>
              </a:r>
              <a:r>
                <a:rPr lang="en-US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G-</a:t>
              </a: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кодов (можно использовать стандартные  </a:t>
              </a:r>
              <a:r>
                <a:rPr lang="en-US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CAD/CAM </a:t>
              </a: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программы</a:t>
              </a:r>
              <a:r>
                <a:rPr lang="en-US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)</a:t>
              </a:r>
              <a:endParaRPr lang="en-GB" altLang="zh-TW" sz="1400" dirty="0">
                <a:solidFill>
                  <a:srgbClr val="000000"/>
                </a:solidFill>
                <a:latin typeface="Calibri" panose="020F0502020204030204" pitchFamily="34" charset="0"/>
                <a:sym typeface="Wingdings" panose="05000000000000000000" pitchFamily="2" charset="2"/>
              </a:endParaRPr>
            </a:p>
            <a:p>
              <a:pPr marL="285750" indent="-285750">
                <a:lnSpc>
                  <a:spcPct val="150000"/>
                </a:lnSpc>
                <a:spcBef>
                  <a:spcPts val="0"/>
                </a:spcBef>
                <a:buFont typeface="Arial" pitchFamily="34" charset="0"/>
                <a:buChar char="•"/>
              </a:pPr>
              <a:endParaRPr lang="en-GB" altLang="zh-TW" sz="1600" dirty="0">
                <a:solidFill>
                  <a:srgbClr val="000000"/>
                </a:solidFill>
                <a:latin typeface="Calibri" panose="020F0502020204030204" pitchFamily="34" charset="0"/>
                <a:sym typeface="Wingdings" panose="05000000000000000000" pitchFamily="2" charset="2"/>
              </a:endParaRPr>
            </a:p>
            <a:p>
              <a:pPr marL="0" indent="0">
                <a:lnSpc>
                  <a:spcPct val="150000"/>
                </a:lnSpc>
                <a:spcBef>
                  <a:spcPts val="0"/>
                </a:spcBef>
              </a:pPr>
              <a:endParaRPr lang="en-GB" altLang="zh-TW" sz="1600" dirty="0">
                <a:solidFill>
                  <a:srgbClr val="000000"/>
                </a:solidFill>
                <a:latin typeface="Calibri" panose="020F0502020204030204" pitchFamily="34" charset="0"/>
                <a:sym typeface="Wingdings" panose="05000000000000000000" pitchFamily="2" charset="2"/>
              </a:endParaRPr>
            </a:p>
            <a:p>
              <a:pPr marL="0" indent="0">
                <a:lnSpc>
                  <a:spcPct val="150000"/>
                </a:lnSpc>
                <a:spcBef>
                  <a:spcPts val="0"/>
                </a:spcBef>
              </a:pPr>
              <a:endParaRPr lang="en-GB" altLang="zh-TW" sz="1600" dirty="0">
                <a:solidFill>
                  <a:srgbClr val="000000"/>
                </a:solidFill>
                <a:latin typeface="Calibri" panose="020F0502020204030204" pitchFamily="34" charset="0"/>
                <a:sym typeface="Wingdings" panose="05000000000000000000" pitchFamily="2" charset="2"/>
              </a:endParaRPr>
            </a:p>
          </p:txBody>
        </p:sp>
        <p:pic>
          <p:nvPicPr>
            <p:cNvPr id="17" name="Picture 7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4653134"/>
              <a:ext cx="1440160" cy="10909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Rounded Rectangle 17"/>
            <p:cNvSpPr/>
            <p:nvPr/>
          </p:nvSpPr>
          <p:spPr>
            <a:xfrm>
              <a:off x="240032" y="4620795"/>
              <a:ext cx="8796464" cy="1512168"/>
            </a:xfrm>
            <a:prstGeom prst="roundRect">
              <a:avLst>
                <a:gd name="adj" fmla="val 8755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FFFFFF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40032" y="601903"/>
            <a:ext cx="8796464" cy="1458945"/>
            <a:chOff x="240032" y="764704"/>
            <a:chExt cx="8796464" cy="1656184"/>
          </a:xfrm>
        </p:grpSpPr>
        <p:grpSp>
          <p:nvGrpSpPr>
            <p:cNvPr id="20" name="Group 19"/>
            <p:cNvGrpSpPr/>
            <p:nvPr/>
          </p:nvGrpSpPr>
          <p:grpSpPr>
            <a:xfrm>
              <a:off x="240032" y="764704"/>
              <a:ext cx="8796464" cy="1656184"/>
              <a:chOff x="240032" y="2348880"/>
              <a:chExt cx="8796464" cy="1656184"/>
            </a:xfrm>
          </p:grpSpPr>
          <p:sp>
            <p:nvSpPr>
              <p:cNvPr id="22" name="Rectangle 3"/>
              <p:cNvSpPr txBox="1">
                <a:spLocks noChangeArrowheads="1"/>
              </p:cNvSpPr>
              <p:nvPr/>
            </p:nvSpPr>
            <p:spPr bwMode="auto">
              <a:xfrm>
                <a:off x="240032" y="2348880"/>
                <a:ext cx="8796464" cy="14401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20" tIns="45709" rIns="91420" bIns="45709" numCol="1" anchor="t" anchorCtr="0" compatLnSpc="1">
                <a:prstTxWarp prst="textNoShape">
                  <a:avLst/>
                </a:prstTxWarp>
              </a:bodyPr>
              <a:lstStyle>
                <a:lvl1pPr marL="342822" indent="-342822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defRPr kumimoji="1"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781" indent="-285685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–"/>
                  <a:defRPr kumimoji="1" sz="28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2740" indent="-228548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•"/>
                  <a:defRPr kumimoji="1" sz="24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99836" indent="-228548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–"/>
                  <a:defRPr kumimoji="1" sz="20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6932" indent="-228548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kumimoji="1" sz="20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028" indent="-228548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kumimoji="1" sz="20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124" indent="-228548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kumimoji="1" sz="20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8220" indent="-228548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kumimoji="1" sz="20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5316" indent="-228548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kumimoji="1" sz="20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GB" altLang="zh-TW" sz="1600" b="1" dirty="0">
                    <a:solidFill>
                      <a:srgbClr val="000000"/>
                    </a:solidFill>
                    <a:latin typeface="Calibri" panose="020F0502020204030204" pitchFamily="34" charset="0"/>
                    <a:sym typeface="Wingdings" panose="05000000000000000000" pitchFamily="2" charset="2"/>
                  </a:rPr>
                  <a:t>NC50 </a:t>
                </a:r>
                <a:r>
                  <a:rPr lang="ru-RU" altLang="zh-TW" sz="1600" b="1" dirty="0">
                    <a:solidFill>
                      <a:srgbClr val="000000"/>
                    </a:solidFill>
                    <a:latin typeface="Calibri" panose="020F0502020204030204" pitchFamily="34" charset="0"/>
                    <a:sym typeface="Wingdings" panose="05000000000000000000" pitchFamily="2" charset="2"/>
                  </a:rPr>
                  <a:t>для зубопротезного станка</a:t>
                </a:r>
                <a:endParaRPr lang="en-GB" altLang="zh-TW" sz="1600" b="1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endParaRPr>
              </a:p>
              <a:p>
                <a:pPr marL="285750" indent="-285750">
                  <a:lnSpc>
                    <a:spcPct val="150000"/>
                  </a:lnSpc>
                  <a:spcBef>
                    <a:spcPts val="0"/>
                  </a:spcBef>
                  <a:buFont typeface="Arial" pitchFamily="34" charset="0"/>
                  <a:buChar char="•"/>
                </a:pPr>
                <a:r>
                  <a:rPr lang="ru-RU" altLang="zh-TW" sz="1400" dirty="0">
                    <a:solidFill>
                      <a:srgbClr val="000000"/>
                    </a:solidFill>
                    <a:latin typeface="Calibri" panose="020F0502020204030204" pitchFamily="34" charset="0"/>
                    <a:sym typeface="Wingdings" panose="05000000000000000000" pitchFamily="2" charset="2"/>
                  </a:rPr>
                  <a:t>5-ти осевая интерполяция </a:t>
                </a:r>
                <a:r>
                  <a:rPr lang="en-GB" altLang="zh-TW" sz="1400" dirty="0">
                    <a:solidFill>
                      <a:srgbClr val="000000"/>
                    </a:solidFill>
                    <a:latin typeface="Calibri" panose="020F0502020204030204" pitchFamily="34" charset="0"/>
                    <a:sym typeface="Wingdings" panose="05000000000000000000" pitchFamily="2" charset="2"/>
                  </a:rPr>
                  <a:t>(X-Y-Z-A-B)</a:t>
                </a:r>
              </a:p>
              <a:p>
                <a:pPr marL="285750" indent="-285750">
                  <a:lnSpc>
                    <a:spcPct val="150000"/>
                  </a:lnSpc>
                  <a:spcBef>
                    <a:spcPts val="0"/>
                  </a:spcBef>
                  <a:buFont typeface="Arial" pitchFamily="34" charset="0"/>
                  <a:buChar char="•"/>
                </a:pPr>
                <a:r>
                  <a:rPr lang="ru-RU" altLang="zh-TW" sz="1400" dirty="0">
                    <a:solidFill>
                      <a:srgbClr val="000000"/>
                    </a:solidFill>
                    <a:latin typeface="Calibri" panose="020F0502020204030204" pitchFamily="34" charset="0"/>
                    <a:sym typeface="Wingdings" panose="05000000000000000000" pitchFamily="2" charset="2"/>
                  </a:rPr>
                  <a:t>Использование клавиатуры и монитора или пользовательского ПО для ПК</a:t>
                </a:r>
                <a:endParaRPr lang="en-GB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endParaRPr>
              </a:p>
              <a:p>
                <a:pPr marL="285750" indent="-285750">
                  <a:lnSpc>
                    <a:spcPct val="150000"/>
                  </a:lnSpc>
                  <a:spcBef>
                    <a:spcPts val="0"/>
                  </a:spcBef>
                  <a:buFont typeface="Arial" pitchFamily="34" charset="0"/>
                  <a:buChar char="•"/>
                </a:pPr>
                <a:r>
                  <a:rPr lang="ru-RU" altLang="zh-TW" sz="1400" dirty="0">
                    <a:solidFill>
                      <a:srgbClr val="000000"/>
                    </a:solidFill>
                    <a:latin typeface="Calibri" panose="020F0502020204030204" pitchFamily="34" charset="0"/>
                    <a:sym typeface="Wingdings" panose="05000000000000000000" pitchFamily="2" charset="2"/>
                  </a:rPr>
                  <a:t>Нет ограничения по объему </a:t>
                </a:r>
                <a:r>
                  <a:rPr lang="en-US" altLang="zh-TW" sz="1400" dirty="0">
                    <a:solidFill>
                      <a:srgbClr val="000000"/>
                    </a:solidFill>
                    <a:latin typeface="Calibri" panose="020F0502020204030204" pitchFamily="34" charset="0"/>
                    <a:sym typeface="Wingdings" panose="05000000000000000000" pitchFamily="2" charset="2"/>
                  </a:rPr>
                  <a:t>G-</a:t>
                </a:r>
                <a:r>
                  <a:rPr lang="ru-RU" altLang="zh-TW" sz="1400" dirty="0">
                    <a:solidFill>
                      <a:srgbClr val="000000"/>
                    </a:solidFill>
                    <a:latin typeface="Calibri" panose="020F0502020204030204" pitchFamily="34" charset="0"/>
                    <a:sym typeface="Wingdings" panose="05000000000000000000" pitchFamily="2" charset="2"/>
                  </a:rPr>
                  <a:t>кодов (можно использовать стандартные </a:t>
                </a:r>
                <a:r>
                  <a:rPr lang="en-US" altLang="zh-TW" sz="1400" dirty="0">
                    <a:solidFill>
                      <a:srgbClr val="000000"/>
                    </a:solidFill>
                    <a:latin typeface="Calibri" panose="020F0502020204030204" pitchFamily="34" charset="0"/>
                    <a:sym typeface="Wingdings" panose="05000000000000000000" pitchFamily="2" charset="2"/>
                  </a:rPr>
                  <a:t>CAD/CAM </a:t>
                </a:r>
                <a:r>
                  <a:rPr lang="ru-RU" altLang="zh-TW" sz="1400" dirty="0">
                    <a:solidFill>
                      <a:srgbClr val="000000"/>
                    </a:solidFill>
                    <a:latin typeface="Calibri" panose="020F0502020204030204" pitchFamily="34" charset="0"/>
                    <a:sym typeface="Wingdings" panose="05000000000000000000" pitchFamily="2" charset="2"/>
                  </a:rPr>
                  <a:t>программы</a:t>
                </a:r>
                <a:r>
                  <a:rPr lang="en-US" altLang="zh-TW" sz="1400" dirty="0">
                    <a:solidFill>
                      <a:srgbClr val="000000"/>
                    </a:solidFill>
                    <a:latin typeface="Calibri" panose="020F0502020204030204" pitchFamily="34" charset="0"/>
                    <a:sym typeface="Wingdings" panose="05000000000000000000" pitchFamily="2" charset="2"/>
                  </a:rPr>
                  <a:t>)</a:t>
                </a:r>
                <a:endParaRPr lang="en-GB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endParaRPr>
              </a:p>
            </p:txBody>
          </p:sp>
          <p:sp>
            <p:nvSpPr>
              <p:cNvPr id="23" name="Rounded Rectangle 22"/>
              <p:cNvSpPr/>
              <p:nvPr/>
            </p:nvSpPr>
            <p:spPr>
              <a:xfrm>
                <a:off x="240032" y="2420888"/>
                <a:ext cx="8796464" cy="1584176"/>
              </a:xfrm>
              <a:prstGeom prst="roundRect">
                <a:avLst>
                  <a:gd name="adj" fmla="val 8755"/>
                </a:avLst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FFFFFF"/>
                  </a:solidFill>
                  <a:latin typeface="Calibri" panose="020F0502020204030204" pitchFamily="34" charset="0"/>
                </a:endParaRPr>
              </a:p>
            </p:txBody>
          </p:sp>
        </p:grpSp>
        <p:pic>
          <p:nvPicPr>
            <p:cNvPr id="21" name="Picture 4" descr="Imagini pentru dental milling machine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8262" y="908720"/>
              <a:ext cx="1976317" cy="1111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4" name="Text Box 2"/>
          <p:cNvSpPr txBox="1">
            <a:spLocks noChangeArrowheads="1"/>
          </p:cNvSpPr>
          <p:nvPr/>
        </p:nvSpPr>
        <p:spPr bwMode="blackWhite">
          <a:xfrm>
            <a:off x="1950954" y="44624"/>
            <a:ext cx="694152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>
              <a:defRPr sz="2700" b="1">
                <a:solidFill>
                  <a:srgbClr val="0087DC"/>
                </a:solidFill>
                <a:latin typeface="微软雅黑" pitchFamily="34" charset="-122"/>
                <a:ea typeface="微软雅黑" pitchFamily="34" charset="-122"/>
                <a:cs typeface="Arial" charset="0"/>
              </a:defRPr>
            </a:lvl1pPr>
          </a:lstStyle>
          <a:p>
            <a:r>
              <a:rPr lang="ru-RU" altLang="zh-TW" dirty="0"/>
              <a:t>Примеры применений ЧПУ </a:t>
            </a:r>
            <a:r>
              <a:rPr lang="en-US" altLang="zh-TW" dirty="0"/>
              <a:t>Delta</a:t>
            </a:r>
          </a:p>
        </p:txBody>
      </p:sp>
      <p:grpSp>
        <p:nvGrpSpPr>
          <p:cNvPr id="26" name="Group 19"/>
          <p:cNvGrpSpPr/>
          <p:nvPr/>
        </p:nvGrpSpPr>
        <p:grpSpPr>
          <a:xfrm>
            <a:off x="240032" y="4941168"/>
            <a:ext cx="8796464" cy="1656184"/>
            <a:chOff x="240032" y="2348880"/>
            <a:chExt cx="8796464" cy="1656184"/>
          </a:xfrm>
        </p:grpSpPr>
        <p:sp>
          <p:nvSpPr>
            <p:cNvPr id="27" name="Rectangle 3"/>
            <p:cNvSpPr txBox="1">
              <a:spLocks noChangeArrowheads="1"/>
            </p:cNvSpPr>
            <p:nvPr/>
          </p:nvSpPr>
          <p:spPr bwMode="auto">
            <a:xfrm>
              <a:off x="240032" y="2348880"/>
              <a:ext cx="6852248" cy="14401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20" tIns="45709" rIns="91420" bIns="45709" numCol="1" anchor="t" anchorCtr="0" compatLnSpc="1">
              <a:prstTxWarp prst="textNoShape">
                <a:avLst/>
              </a:prstTxWarp>
            </a:bodyPr>
            <a:lstStyle>
              <a:lvl1pPr marL="342822" indent="-342822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defRPr kumimoji="1" sz="28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781" indent="-285685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–"/>
                <a:defRPr kumimoji="1" sz="28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2740" indent="-22854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•"/>
                <a:defRPr kumimoji="1" sz="24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99836" indent="-22854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–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6932" indent="-22854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028" indent="-228548" algn="l" rtl="0" fontAlgn="base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124" indent="-228548" algn="l" rtl="0" fontAlgn="base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220" indent="-228548" algn="l" rtl="0" fontAlgn="base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316" indent="-228548" algn="l" rtl="0" fontAlgn="base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indent="0">
                <a:lnSpc>
                  <a:spcPct val="150000"/>
                </a:lnSpc>
                <a:spcBef>
                  <a:spcPct val="0"/>
                </a:spcBef>
                <a:buNone/>
                <a:defRPr/>
              </a:pPr>
              <a:r>
                <a:rPr lang="ru-RU" sz="1600" b="1" dirty="0">
                  <a:solidFill>
                    <a:srgbClr val="1F497D"/>
                  </a:solidFill>
                  <a:latin typeface="Arial" pitchFamily="34" charset="0"/>
                  <a:cs typeface="Arial" pitchFamily="34" charset="0"/>
                  <a:sym typeface="Wingdings"/>
                </a:rPr>
                <a:t>Мраморный гравировальный станок</a:t>
              </a:r>
              <a:endParaRPr lang="en-US" sz="1600" b="1" dirty="0">
                <a:solidFill>
                  <a:srgbClr val="1F497D"/>
                </a:solidFill>
                <a:latin typeface="Arial" pitchFamily="34" charset="0"/>
                <a:cs typeface="Arial" pitchFamily="34" charset="0"/>
              </a:endParaRPr>
            </a:p>
            <a:p>
              <a:pPr marL="285750" indent="-285750">
                <a:lnSpc>
                  <a:spcPct val="150000"/>
                </a:lnSpc>
                <a:spcBef>
                  <a:spcPts val="0"/>
                </a:spcBef>
                <a:buFont typeface="Arial" pitchFamily="34" charset="0"/>
                <a:buChar char="•"/>
              </a:pP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3-х осевая интерполяция</a:t>
              </a:r>
              <a:r>
                <a:rPr lang="en-GB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(X-Y-Z)</a:t>
              </a:r>
            </a:p>
            <a:p>
              <a:pPr marL="285750" indent="-285750">
                <a:lnSpc>
                  <a:spcPct val="150000"/>
                </a:lnSpc>
                <a:spcBef>
                  <a:spcPts val="0"/>
                </a:spcBef>
                <a:buFont typeface="Arial" pitchFamily="34" charset="0"/>
                <a:buChar char="•"/>
              </a:pP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Нет ограничения по объему </a:t>
              </a:r>
              <a:r>
                <a:rPr lang="en-US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G-</a:t>
              </a: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кодов (можно использовать стандартные  </a:t>
              </a:r>
              <a:r>
                <a:rPr lang="en-US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s=CAD/CAM </a:t>
              </a:r>
              <a:r>
                <a:rPr lang="ru-RU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программы</a:t>
              </a:r>
              <a:r>
                <a:rPr lang="en-US" altLang="zh-TW" sz="1400" dirty="0">
                  <a:solidFill>
                    <a:srgbClr val="000000"/>
                  </a:solidFill>
                  <a:latin typeface="Calibri" panose="020F0502020204030204" pitchFamily="34" charset="0"/>
                  <a:sym typeface="Wingdings" panose="05000000000000000000" pitchFamily="2" charset="2"/>
                </a:rPr>
                <a:t>)</a:t>
              </a:r>
              <a:endParaRPr lang="en-GB" altLang="zh-TW" sz="1400" dirty="0">
                <a:solidFill>
                  <a:srgbClr val="000000"/>
                </a:solidFill>
                <a:latin typeface="Calibri" panose="020F0502020204030204" pitchFamily="34" charset="0"/>
                <a:sym typeface="Wingdings" panose="05000000000000000000" pitchFamily="2" charset="2"/>
              </a:endParaRPr>
            </a:p>
          </p:txBody>
        </p:sp>
        <p:sp>
          <p:nvSpPr>
            <p:cNvPr id="28" name="Rounded Rectangle 22"/>
            <p:cNvSpPr/>
            <p:nvPr/>
          </p:nvSpPr>
          <p:spPr>
            <a:xfrm>
              <a:off x="240032" y="2420888"/>
              <a:ext cx="8796464" cy="1584176"/>
            </a:xfrm>
            <a:prstGeom prst="roundRect">
              <a:avLst>
                <a:gd name="adj" fmla="val 8755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FFFFFF"/>
                </a:solidFill>
                <a:latin typeface="Calibri" panose="020F0502020204030204" pitchFamily="34" charset="0"/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5909" y="5113778"/>
            <a:ext cx="1788579" cy="1339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858755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07504" y="2204864"/>
            <a:ext cx="4360218" cy="2858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7286" tIns="43643" rIns="87286" bIns="43643">
            <a:spAutoFit/>
          </a:bodyPr>
          <a:lstStyle/>
          <a:p>
            <a:pPr>
              <a:lnSpc>
                <a:spcPct val="150000"/>
              </a:lnSpc>
              <a:buClr>
                <a:srgbClr val="0000FF"/>
              </a:buClr>
              <a:buSzPct val="80000"/>
              <a:buFont typeface="Wingdings" pitchFamily="2" charset="2"/>
              <a:buChar char="n"/>
            </a:pPr>
            <a:r>
              <a:rPr lang="zh-TW" altLang="en-US" sz="2000" dirty="0">
                <a:ea typeface="微軟正黑體" pitchFamily="34" charset="-120"/>
              </a:rPr>
              <a:t> </a:t>
            </a:r>
            <a:r>
              <a:rPr lang="ru-RU" altLang="zh-TW" sz="2000" dirty="0">
                <a:ea typeface="微軟正黑體" pitchFamily="34" charset="-120"/>
              </a:rPr>
              <a:t>ЧПУ 3 оси + шпиндель</a:t>
            </a:r>
            <a:endParaRPr lang="en-US" altLang="zh-TW" sz="2000" dirty="0">
              <a:ea typeface="微軟正黑體" pitchFamily="34" charset="-120"/>
            </a:endParaRPr>
          </a:p>
          <a:p>
            <a:pPr>
              <a:lnSpc>
                <a:spcPct val="150000"/>
              </a:lnSpc>
              <a:buClr>
                <a:srgbClr val="0000FF"/>
              </a:buClr>
              <a:buSzPct val="80000"/>
              <a:buFont typeface="Wingdings" pitchFamily="2" charset="2"/>
              <a:buChar char="n"/>
            </a:pPr>
            <a:r>
              <a:rPr lang="zh-TW" altLang="en-US" sz="2000" dirty="0">
                <a:ea typeface="微軟正黑體" pitchFamily="34" charset="-120"/>
              </a:rPr>
              <a:t> </a:t>
            </a:r>
            <a:r>
              <a:rPr lang="ru-RU" altLang="zh-TW" sz="2000" dirty="0">
                <a:ea typeface="微軟正黑體" pitchFamily="34" charset="-120"/>
              </a:rPr>
              <a:t>Оси: 1,5 кВт * 3 шт.</a:t>
            </a:r>
          </a:p>
          <a:p>
            <a:pPr>
              <a:lnSpc>
                <a:spcPct val="150000"/>
              </a:lnSpc>
              <a:buClr>
                <a:srgbClr val="0000FF"/>
              </a:buClr>
              <a:buSzPct val="80000"/>
            </a:pPr>
            <a:r>
              <a:rPr lang="ru-RU" altLang="zh-TW" sz="2000" dirty="0">
                <a:ea typeface="微軟正黑體" pitchFamily="34" charset="-120"/>
              </a:rPr>
              <a:t>2 без тормоза, 1 с тормозом</a:t>
            </a:r>
            <a:endParaRPr lang="en-US" altLang="zh-TW" sz="2000" dirty="0">
              <a:ea typeface="微軟正黑體" pitchFamily="34" charset="-120"/>
            </a:endParaRPr>
          </a:p>
          <a:p>
            <a:pPr>
              <a:lnSpc>
                <a:spcPct val="150000"/>
              </a:lnSpc>
              <a:buClr>
                <a:srgbClr val="0000FF"/>
              </a:buClr>
              <a:buSzPct val="80000"/>
              <a:buFont typeface="Wingdings" pitchFamily="2" charset="2"/>
              <a:buChar char="n"/>
            </a:pPr>
            <a:r>
              <a:rPr lang="en-US" altLang="zh-TW" sz="2000" dirty="0">
                <a:ea typeface="微軟正黑體" pitchFamily="34" charset="-120"/>
              </a:rPr>
              <a:t> </a:t>
            </a:r>
            <a:r>
              <a:rPr lang="ru-RU" altLang="zh-TW" sz="2000" dirty="0">
                <a:ea typeface="微軟正黑體" pitchFamily="34" charset="-120"/>
              </a:rPr>
              <a:t>Шпиндель </a:t>
            </a:r>
            <a:r>
              <a:rPr lang="en-US" altLang="zh-TW" sz="2000" dirty="0">
                <a:ea typeface="微軟正黑體" pitchFamily="34" charset="-120"/>
              </a:rPr>
              <a:t>5.5KW</a:t>
            </a:r>
            <a:endParaRPr lang="ru-RU" altLang="zh-TW" sz="2000" dirty="0">
              <a:ea typeface="微軟正黑體" pitchFamily="34" charset="-120"/>
            </a:endParaRPr>
          </a:p>
          <a:p>
            <a:pPr>
              <a:lnSpc>
                <a:spcPct val="150000"/>
              </a:lnSpc>
              <a:buClr>
                <a:srgbClr val="0000FF"/>
              </a:buClr>
              <a:buSzPct val="80000"/>
              <a:buFont typeface="Wingdings" pitchFamily="2" charset="2"/>
              <a:buChar char="n"/>
            </a:pPr>
            <a:r>
              <a:rPr lang="ru-RU" altLang="zh-TW" sz="2000" dirty="0">
                <a:ea typeface="微軟正黑體" pitchFamily="34" charset="-120"/>
              </a:rPr>
              <a:t>Вх/вых – 16/16 шт. (реле)</a:t>
            </a:r>
          </a:p>
          <a:p>
            <a:pPr>
              <a:lnSpc>
                <a:spcPct val="150000"/>
              </a:lnSpc>
              <a:buClr>
                <a:srgbClr val="0000FF"/>
              </a:buClr>
              <a:buSzPct val="80000"/>
              <a:buFont typeface="Wingdings" pitchFamily="2" charset="2"/>
              <a:buChar char="n"/>
            </a:pPr>
            <a:r>
              <a:rPr lang="ru-RU" altLang="zh-TW" sz="2000" dirty="0">
                <a:ea typeface="微軟正黑體" pitchFamily="34" charset="-120"/>
              </a:rPr>
              <a:t>Штурвал</a:t>
            </a:r>
            <a:endParaRPr lang="en-US" altLang="zh-TW" sz="2000" dirty="0">
              <a:ea typeface="微軟正黑體" pitchFamily="34" charset="-120"/>
            </a:endParaRPr>
          </a:p>
        </p:txBody>
      </p:sp>
      <p:sp>
        <p:nvSpPr>
          <p:cNvPr id="11" name="Rectangle 2"/>
          <p:cNvSpPr txBox="1">
            <a:spLocks/>
          </p:cNvSpPr>
          <p:nvPr/>
        </p:nvSpPr>
        <p:spPr bwMode="auto">
          <a:xfrm>
            <a:off x="251521" y="332656"/>
            <a:ext cx="8558436" cy="484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7286" tIns="43643" rIns="87286" bIns="43643"/>
          <a:lstStyle/>
          <a:p>
            <a:pPr algn="r">
              <a:defRPr/>
            </a:pPr>
            <a:r>
              <a:rPr lang="ru-RU" altLang="zh-CN" sz="2800" b="1" dirty="0">
                <a:solidFill>
                  <a:srgbClr val="0087DC"/>
                </a:solidFill>
                <a:latin typeface="+mn-ea"/>
                <a:cs typeface="Arial" pitchFamily="34" charset="0"/>
              </a:rPr>
              <a:t>Пример комплекта для фрезерного станка</a:t>
            </a:r>
          </a:p>
        </p:txBody>
      </p:sp>
      <p:pic>
        <p:nvPicPr>
          <p:cNvPr id="2050" name="Picture 2" descr="\\intranet.local\dfs\Users\makurin\Doc\Документы\Фото\ЧПУ Роутер\IMG-20170511-WA00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1" t="15165" r="13050"/>
          <a:stretch/>
        </p:blipFill>
        <p:spPr bwMode="auto">
          <a:xfrm>
            <a:off x="3613439" y="1196752"/>
            <a:ext cx="5473119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520" y="5661248"/>
            <a:ext cx="33137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Видео с этим станком:</a:t>
            </a:r>
            <a:endParaRPr lang="en-US" dirty="0"/>
          </a:p>
          <a:p>
            <a:r>
              <a:rPr lang="en-US" dirty="0">
                <a:hlinkClick r:id="rId4"/>
              </a:rPr>
              <a:t>https://youtu.be/ePypqyEcQZg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45520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blackWhite">
          <a:xfrm>
            <a:off x="1850784" y="149225"/>
            <a:ext cx="694152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>
              <a:defRPr sz="2700" b="1">
                <a:solidFill>
                  <a:srgbClr val="0087DC"/>
                </a:solidFill>
                <a:latin typeface="微软雅黑" pitchFamily="34" charset="-122"/>
                <a:ea typeface="微软雅黑" pitchFamily="34" charset="-122"/>
                <a:cs typeface="Arial" charset="0"/>
              </a:defRPr>
            </a:lvl1pPr>
          </a:lstStyle>
          <a:p>
            <a:r>
              <a:rPr lang="ru-RU" altLang="zh-TW" sz="2800" dirty="0"/>
              <a:t>Содержание комплекта:</a:t>
            </a:r>
            <a:endParaRPr lang="en-US" altLang="zh-TW" sz="2800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819312"/>
              </p:ext>
            </p:extLst>
          </p:nvPr>
        </p:nvGraphicFramePr>
        <p:xfrm>
          <a:off x="3131840" y="836712"/>
          <a:ext cx="5783585" cy="50483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8" name="Лист" r:id="rId4" imgW="6143580" imgH="5362665" progId="Excel.Sheet.12">
                  <p:embed/>
                </p:oleObj>
              </mc:Choice>
              <mc:Fallback>
                <p:oleObj name="Лист" r:id="rId4" imgW="6143580" imgH="5362665" progId="Excel.Sheet.12">
                  <p:embed/>
                  <p:pic>
                    <p:nvPicPr>
                      <p:cNvPr id="0" name="Picture 17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836712"/>
                        <a:ext cx="5783585" cy="50483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2" descr="https://www.cnc-steuerung.com/media/catalog/product/cache/1/thumbnail/600x/17f82f742ffe127f42dca9de82fb58b1/n/c/nc300a-1_p_f_20111216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64" y="827212"/>
            <a:ext cx="1383240" cy="1074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\\intranet.local\dfs\Users\makurin\Doc\Документы\Каталоги\DELTA\CNC\Семинар ЧПУ\IMG_2017-06-06_140142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93"/>
          <a:stretch/>
        </p:blipFill>
        <p:spPr bwMode="auto">
          <a:xfrm>
            <a:off x="216845" y="1901529"/>
            <a:ext cx="1221478" cy="712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http://automatykaonline.pl/var/aol/storage/images/media/par/par_12_2014/au_induprogres/asda-m-2kw-_p_45_20110907/155970-1-pol-PL/ASDA-M-2KW-_P_45_20110907_lightbox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16" y="2618262"/>
            <a:ext cx="1123668" cy="135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\\intranet.local\dfs\Users\makurin\Doc\Документы\Каталоги\DELTA\CNC\Семинар ЧПУ\IMG_2017-06-06_135529_HDR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451" y="2839453"/>
            <a:ext cx="1352977" cy="101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\\intranet.local\dfs\Users\makurin\Doc\Документы\Каталоги\DELTA\CNC\Семинар ЧПУ\IMG_2017-06-06_135442_HDR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6491" y="827212"/>
            <a:ext cx="1435506" cy="1914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https://www.damencnc.com/images/products/fullsize/1395919670_ECMA%201kW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1" y="4151849"/>
            <a:ext cx="570526" cy="57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1" descr="https://www.damencnc.com/images/products/fullsize/1395919670_ECMA%201kW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148401"/>
            <a:ext cx="570526" cy="57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1" descr="https://www.damencnc.com/images/products/fullsize/1395919670_ECMA%201kW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394" y="4144953"/>
            <a:ext cx="570526" cy="57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http://xn--80aqahnfuib9b.xn--p1ai/images/vfd_c1.gi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861048"/>
            <a:ext cx="838038" cy="1250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http://www.delta-electronics.info/userdata/images/NC-EXM-S01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175" y="6073968"/>
            <a:ext cx="1037249" cy="593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http://www.deltapsu.com/upload/thumbs/2_2_2_2_20130321_110522255_DRP024V060W1AZ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64" y="5530472"/>
            <a:ext cx="1137185" cy="113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http://tehbor.ru/image/cache/data-delt-nc-exm-m01-500x500.jp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6" t="13941" r="2021" b="13180"/>
          <a:stretch/>
        </p:blipFill>
        <p:spPr bwMode="auto">
          <a:xfrm>
            <a:off x="3779912" y="6093296"/>
            <a:ext cx="719726" cy="55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1936" y="4990472"/>
            <a:ext cx="969784" cy="670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3936358"/>
      </p:ext>
    </p:extLst>
  </p:cSld>
  <p:clrMapOvr>
    <a:masterClrMapping/>
  </p:clrMapOvr>
  <p:transition spd="slow">
    <p:push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05272" y="1440496"/>
            <a:ext cx="4360218" cy="3319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7286" tIns="43643" rIns="87286" bIns="43643">
            <a:spAutoFit/>
          </a:bodyPr>
          <a:lstStyle/>
          <a:p>
            <a:pPr indent="271463">
              <a:lnSpc>
                <a:spcPct val="150000"/>
              </a:lnSpc>
              <a:buClr>
                <a:srgbClr val="0000FF"/>
              </a:buClr>
              <a:buSzPct val="80000"/>
              <a:buFont typeface="Wingdings" pitchFamily="2" charset="2"/>
              <a:buChar char="n"/>
            </a:pPr>
            <a:r>
              <a:rPr lang="ru-RU" altLang="zh-TW" sz="2000" dirty="0">
                <a:ea typeface="微軟正黑體" pitchFamily="34" charset="-120"/>
              </a:rPr>
              <a:t>ЧПУ 4 оси + шпиндель</a:t>
            </a:r>
            <a:endParaRPr lang="en-US" altLang="zh-TW" sz="2000" dirty="0">
              <a:ea typeface="微軟正黑體" pitchFamily="34" charset="-120"/>
            </a:endParaRPr>
          </a:p>
          <a:p>
            <a:pPr indent="271463">
              <a:lnSpc>
                <a:spcPct val="150000"/>
              </a:lnSpc>
              <a:buClr>
                <a:srgbClr val="0000FF"/>
              </a:buClr>
              <a:buSzPct val="80000"/>
              <a:buFont typeface="Wingdings" pitchFamily="2" charset="2"/>
              <a:buChar char="n"/>
            </a:pPr>
            <a:r>
              <a:rPr lang="ru-RU" altLang="zh-TW" sz="2000" dirty="0">
                <a:ea typeface="微軟正黑體" pitchFamily="34" charset="-120"/>
              </a:rPr>
              <a:t>Ось </a:t>
            </a:r>
            <a:r>
              <a:rPr lang="en-US" altLang="zh-TW" sz="2000" dirty="0">
                <a:ea typeface="微軟正黑體" pitchFamily="34" charset="-120"/>
              </a:rPr>
              <a:t>X</a:t>
            </a:r>
            <a:r>
              <a:rPr lang="ru-RU" altLang="zh-TW" sz="2000" dirty="0">
                <a:ea typeface="微軟正黑體" pitchFamily="34" charset="-120"/>
              </a:rPr>
              <a:t>: </a:t>
            </a:r>
            <a:r>
              <a:rPr lang="en-US" altLang="zh-TW" sz="2000" dirty="0">
                <a:ea typeface="微軟正黑體" pitchFamily="34" charset="-120"/>
              </a:rPr>
              <a:t>7,5 </a:t>
            </a:r>
            <a:r>
              <a:rPr lang="ru-RU" altLang="zh-TW" sz="2000" dirty="0">
                <a:ea typeface="微軟正黑體" pitchFamily="34" charset="-120"/>
              </a:rPr>
              <a:t>кВт</a:t>
            </a:r>
          </a:p>
          <a:p>
            <a:pPr indent="271463">
              <a:lnSpc>
                <a:spcPct val="150000"/>
              </a:lnSpc>
              <a:buClr>
                <a:srgbClr val="0000FF"/>
              </a:buClr>
              <a:buSzPct val="80000"/>
              <a:buFont typeface="Wingdings" pitchFamily="2" charset="2"/>
              <a:buChar char="n"/>
            </a:pPr>
            <a:r>
              <a:rPr lang="ru-RU" altLang="zh-TW" sz="2000" dirty="0">
                <a:ea typeface="微軟正黑體" pitchFamily="34" charset="-120"/>
              </a:rPr>
              <a:t>Ось </a:t>
            </a:r>
            <a:r>
              <a:rPr lang="en-US" altLang="zh-TW" sz="2000" dirty="0">
                <a:ea typeface="微軟正黑體" pitchFamily="34" charset="-120"/>
              </a:rPr>
              <a:t>Y</a:t>
            </a:r>
            <a:r>
              <a:rPr lang="ru-RU" altLang="zh-TW" sz="2000" dirty="0">
                <a:ea typeface="微軟正黑體" pitchFamily="34" charset="-120"/>
              </a:rPr>
              <a:t>: 2*5,5 кВт</a:t>
            </a:r>
          </a:p>
          <a:p>
            <a:pPr indent="271463">
              <a:lnSpc>
                <a:spcPct val="150000"/>
              </a:lnSpc>
              <a:buClr>
                <a:srgbClr val="0000FF"/>
              </a:buClr>
              <a:buSzPct val="80000"/>
              <a:buFont typeface="Wingdings" pitchFamily="2" charset="2"/>
              <a:buChar char="n"/>
            </a:pPr>
            <a:r>
              <a:rPr lang="ru-RU" altLang="zh-TW" sz="2000" dirty="0">
                <a:ea typeface="微軟正黑體" pitchFamily="34" charset="-120"/>
              </a:rPr>
              <a:t>Ось </a:t>
            </a:r>
            <a:r>
              <a:rPr lang="en-US" altLang="zh-TW" sz="2000" dirty="0">
                <a:ea typeface="微軟正黑體" pitchFamily="34" charset="-120"/>
              </a:rPr>
              <a:t>Z</a:t>
            </a:r>
            <a:r>
              <a:rPr lang="ru-RU" altLang="zh-TW" sz="2000" dirty="0">
                <a:ea typeface="微軟正黑體" pitchFamily="34" charset="-120"/>
              </a:rPr>
              <a:t>:</a:t>
            </a:r>
            <a:r>
              <a:rPr lang="en-US" altLang="zh-TW" sz="2000" dirty="0">
                <a:ea typeface="微軟正黑體" pitchFamily="34" charset="-120"/>
              </a:rPr>
              <a:t> </a:t>
            </a:r>
            <a:r>
              <a:rPr lang="ru-RU" altLang="zh-TW" sz="2000" dirty="0">
                <a:ea typeface="微軟正黑體" pitchFamily="34" charset="-120"/>
              </a:rPr>
              <a:t>3 кВт  с тормозом</a:t>
            </a:r>
          </a:p>
          <a:p>
            <a:pPr indent="271463">
              <a:lnSpc>
                <a:spcPct val="150000"/>
              </a:lnSpc>
              <a:buClr>
                <a:srgbClr val="0000FF"/>
              </a:buClr>
              <a:buSzPct val="80000"/>
              <a:buFont typeface="Wingdings" pitchFamily="2" charset="2"/>
              <a:buChar char="n"/>
            </a:pPr>
            <a:r>
              <a:rPr lang="ru-RU" altLang="zh-TW" sz="2000" dirty="0">
                <a:ea typeface="微軟正黑體" pitchFamily="34" charset="-120"/>
              </a:rPr>
              <a:t>Шпиндель 15 кВт </a:t>
            </a:r>
          </a:p>
          <a:p>
            <a:pPr indent="271463">
              <a:lnSpc>
                <a:spcPct val="150000"/>
              </a:lnSpc>
              <a:buClr>
                <a:srgbClr val="0000FF"/>
              </a:buClr>
              <a:buSzPct val="80000"/>
              <a:buFont typeface="Wingdings" pitchFamily="2" charset="2"/>
              <a:buChar char="n"/>
            </a:pPr>
            <a:r>
              <a:rPr lang="ru-RU" altLang="zh-TW" sz="2000" dirty="0">
                <a:ea typeface="微軟正黑體" pitchFamily="34" charset="-120"/>
              </a:rPr>
              <a:t>Вх/вых – 32/32 шт.</a:t>
            </a:r>
          </a:p>
          <a:p>
            <a:pPr indent="271463">
              <a:lnSpc>
                <a:spcPct val="150000"/>
              </a:lnSpc>
              <a:buClr>
                <a:srgbClr val="0000FF"/>
              </a:buClr>
              <a:buSzPct val="80000"/>
              <a:buFont typeface="Wingdings" pitchFamily="2" charset="2"/>
              <a:buChar char="n"/>
            </a:pPr>
            <a:r>
              <a:rPr lang="ru-RU" altLang="zh-TW" sz="2000" dirty="0">
                <a:ea typeface="微軟正黑體" pitchFamily="34" charset="-120"/>
              </a:rPr>
              <a:t>Штурвал</a:t>
            </a:r>
            <a:endParaRPr lang="en-US" altLang="zh-TW" sz="2000" dirty="0">
              <a:ea typeface="微軟正黑體" pitchFamily="34" charset="-120"/>
            </a:endParaRPr>
          </a:p>
        </p:txBody>
      </p:sp>
      <p:sp>
        <p:nvSpPr>
          <p:cNvPr id="11" name="Rectangle 2"/>
          <p:cNvSpPr txBox="1">
            <a:spLocks/>
          </p:cNvSpPr>
          <p:nvPr/>
        </p:nvSpPr>
        <p:spPr bwMode="auto">
          <a:xfrm>
            <a:off x="105273" y="404664"/>
            <a:ext cx="8704684" cy="484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7286" tIns="43643" rIns="87286" bIns="43643"/>
          <a:lstStyle/>
          <a:p>
            <a:pPr algn="r">
              <a:defRPr/>
            </a:pPr>
            <a:r>
              <a:rPr lang="ru-RU" altLang="zh-CN" sz="2800" b="1" dirty="0">
                <a:solidFill>
                  <a:srgbClr val="0087DC"/>
                </a:solidFill>
                <a:latin typeface="+mn-ea"/>
                <a:cs typeface="Arial" pitchFamily="34" charset="0"/>
              </a:rPr>
              <a:t>Пример комплекта для портального станка</a:t>
            </a:r>
          </a:p>
        </p:txBody>
      </p:sp>
      <p:pic>
        <p:nvPicPr>
          <p:cNvPr id="4098" name="Picture 2" descr="http://dnepropetrovsk.freeads.in.ua/content/root/users/2012/20120302/visitor/images/201203/p20120302101757-rafamet-hsm-1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657" y="1340768"/>
            <a:ext cx="5055299" cy="379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9625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www.cnc-steuerung.com/media/catalog/product/cache/1/thumbnail/600x/17f82f742ffe127f42dca9de82fb58b1/n/c/nc300a-1_p_f_20111216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64" y="827212"/>
            <a:ext cx="1383240" cy="1074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\\intranet.local\dfs\Users\makurin\Doc\Документы\Каталоги\DELTA\CNC\Семинар ЧПУ\IMG_2017-06-06_14014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93"/>
          <a:stretch/>
        </p:blipFill>
        <p:spPr bwMode="auto">
          <a:xfrm>
            <a:off x="216845" y="1901529"/>
            <a:ext cx="1221478" cy="712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https://www.damencnc.com/images/products/fullsize/1395919670_ECMA%201kW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4" y="4149080"/>
            <a:ext cx="570526" cy="57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1" descr="https://www.damencnc.com/images/products/fullsize/1395919670_ECMA%201kW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72" y="4154618"/>
            <a:ext cx="570526" cy="57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1" descr="https://www.damencnc.com/images/products/fullsize/1395919670_ECMA%201kW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124697"/>
            <a:ext cx="570526" cy="57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http://xn--80aqahnfuib9b.xn--p1ai/images/vfd_c1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826" y="3975235"/>
            <a:ext cx="838038" cy="1250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http://www.delta-electronics.info/userdata/images/NC-EXM-S01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30" y="4876602"/>
            <a:ext cx="1199288" cy="686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http://tehbor.ru/image/cache/data-delt-nc-exm-m01-500x500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6" t="13941" r="2021" b="13180"/>
          <a:stretch/>
        </p:blipFill>
        <p:spPr bwMode="auto">
          <a:xfrm>
            <a:off x="641030" y="5728765"/>
            <a:ext cx="719726" cy="55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9753738"/>
              </p:ext>
            </p:extLst>
          </p:nvPr>
        </p:nvGraphicFramePr>
        <p:xfrm>
          <a:off x="3707904" y="631904"/>
          <a:ext cx="5280993" cy="6084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1" name="Лист" r:id="rId10" imgW="6143580" imgH="7077165" progId="Excel.Sheet.12">
                  <p:embed/>
                </p:oleObj>
              </mc:Choice>
              <mc:Fallback>
                <p:oleObj name="Лист" r:id="rId10" imgW="6143580" imgH="7077165" progId="Excel.Sheet.12">
                  <p:embed/>
                  <p:pic>
                    <p:nvPicPr>
                      <p:cNvPr id="0" name="Picture 17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7904" y="631904"/>
                        <a:ext cx="5280993" cy="6084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1" name="Picture 1" descr="\\intranet.local\dfs\Users\makurin\Doc\Документы\Каталоги\DELTA\CNC\Семинар ЧПУ\IMG_2017-06-06_135628_HDR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091" y="1988839"/>
            <a:ext cx="1489797" cy="1986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\\intranet.local\dfs\Users\makurin\Doc\Документы\Каталоги\DELTA\CNC\Семинар ЧПУ\IMG_2017-06-06_135707_HDR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465" y="827212"/>
            <a:ext cx="1548837" cy="1161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www.damencnc.com/images/products/fullsize/1464969589_Delta%20ASDA-A2-M%20400W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51" t="6082" r="28631" b="6388"/>
          <a:stretch/>
        </p:blipFill>
        <p:spPr bwMode="auto">
          <a:xfrm>
            <a:off x="-13270" y="2897611"/>
            <a:ext cx="504056" cy="1006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https://www.damencnc.com/images/products/fullsize/1395919670_ECMA%201kW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438" y="4126994"/>
            <a:ext cx="570526" cy="57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http://www.deltapsu.com/upload/thumbs/20_20_20_20_20130321_112754559_DRP024V240W1AA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841" y="5354020"/>
            <a:ext cx="1126007" cy="1126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4053" y="5670202"/>
            <a:ext cx="971787" cy="67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4" descr="https://www.damencnc.com/images/products/fullsize/1464969589_Delta%20ASDA-A2-M%20400W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51" t="6082" r="28631" b="6388"/>
          <a:stretch/>
        </p:blipFill>
        <p:spPr bwMode="auto">
          <a:xfrm>
            <a:off x="506785" y="2854178"/>
            <a:ext cx="504056" cy="1006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https://www.damencnc.com/images/products/fullsize/1464969589_Delta%20ASDA-A2-M%20400W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51" t="6082" r="28631" b="6388"/>
          <a:stretch/>
        </p:blipFill>
        <p:spPr bwMode="auto">
          <a:xfrm>
            <a:off x="1506399" y="2852936"/>
            <a:ext cx="504056" cy="1006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https://www.damencnc.com/images/products/fullsize/1464969589_Delta%20ASDA-A2-M%20400W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51" t="6082" r="28631" b="6388"/>
          <a:stretch/>
        </p:blipFill>
        <p:spPr bwMode="auto">
          <a:xfrm>
            <a:off x="987774" y="2868516"/>
            <a:ext cx="504056" cy="1006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Box 2"/>
          <p:cNvSpPr txBox="1">
            <a:spLocks noChangeArrowheads="1"/>
          </p:cNvSpPr>
          <p:nvPr/>
        </p:nvSpPr>
        <p:spPr bwMode="blackWhite">
          <a:xfrm>
            <a:off x="1850784" y="149225"/>
            <a:ext cx="694152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>
              <a:defRPr sz="2700" b="1">
                <a:solidFill>
                  <a:srgbClr val="0087DC"/>
                </a:solidFill>
                <a:latin typeface="微软雅黑" pitchFamily="34" charset="-122"/>
                <a:ea typeface="微软雅黑" pitchFamily="34" charset="-122"/>
                <a:cs typeface="Arial" charset="0"/>
              </a:defRPr>
            </a:lvl1pPr>
          </a:lstStyle>
          <a:p>
            <a:r>
              <a:rPr lang="ru-RU" altLang="zh-TW" sz="2800" dirty="0"/>
              <a:t>Содержание комплекта:</a:t>
            </a:r>
            <a:endParaRPr lang="en-US" altLang="zh-TW" sz="2800" dirty="0"/>
          </a:p>
        </p:txBody>
      </p:sp>
    </p:spTree>
    <p:extLst>
      <p:ext uri="{BB962C8B-B14F-4D97-AF65-F5344CB8AC3E}">
        <p14:creationId xmlns:p14="http://schemas.microsoft.com/office/powerpoint/2010/main" val="911654487"/>
      </p:ext>
    </p:extLst>
  </p:cSld>
  <p:clrMapOvr>
    <a:masterClrMapping/>
  </p:clrMapOvr>
  <p:transition spd="slow">
    <p:push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blackWhite">
          <a:xfrm>
            <a:off x="1" y="149225"/>
            <a:ext cx="879231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>
              <a:defRPr sz="2700" b="1">
                <a:solidFill>
                  <a:srgbClr val="0087DC"/>
                </a:solidFill>
                <a:latin typeface="微软雅黑" pitchFamily="34" charset="-122"/>
                <a:ea typeface="微软雅黑" pitchFamily="34" charset="-122"/>
                <a:cs typeface="Arial" charset="0"/>
              </a:defRPr>
            </a:lvl1pPr>
          </a:lstStyle>
          <a:p>
            <a:r>
              <a:rPr lang="ru-RU" altLang="zh-TW" sz="2400" dirty="0"/>
              <a:t>Модернизация гидроабразивного станка с ЧПУ </a:t>
            </a:r>
            <a:r>
              <a:rPr lang="en-US" altLang="zh-TW" sz="2400" dirty="0"/>
              <a:t>Delta</a:t>
            </a:r>
          </a:p>
        </p:txBody>
      </p:sp>
      <p:pic>
        <p:nvPicPr>
          <p:cNvPr id="7" name="Picture 2" descr="D:\2015\01- 2015 Asia August\Summer meeting report\Delta CNC for Cristian\Delta CNC for Cristian\WaterJet Retrofit\20141103_10362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28273" y="960165"/>
            <a:ext cx="2764037" cy="368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D:\2015\01- 2015 Asia August\Summer meeting report\Delta CNC for Cristian\Delta CNC for Cristian\WaterJet Retrofit\20141103_10373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28273" y="4725144"/>
            <a:ext cx="2764037" cy="207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2015\01- 2015 Asia August\Summer meeting report\Delta CNC for Cristian\Delta CNC for Cristian\WaterJet Retrofit\20141103_103700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417" y="1167651"/>
            <a:ext cx="5694251" cy="4270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417" y="5507742"/>
            <a:ext cx="4494307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Clr>
                <a:srgbClr val="0000FF"/>
              </a:buClr>
              <a:buSzPct val="80000"/>
            </a:pPr>
            <a:r>
              <a:rPr lang="en-US" altLang="zh-TW" dirty="0">
                <a:ea typeface="微軟正黑體" pitchFamily="34" charset="-120"/>
              </a:rPr>
              <a:t>NC300 </a:t>
            </a:r>
            <a:r>
              <a:rPr lang="ru-RU" altLang="zh-TW" dirty="0">
                <a:ea typeface="微軟正黑體" pitchFamily="34" charset="-120"/>
              </a:rPr>
              <a:t>с отдельным станочным пультом</a:t>
            </a:r>
            <a:endParaRPr lang="en-US" altLang="zh-TW" dirty="0"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88951494"/>
      </p:ext>
    </p:extLst>
  </p:cSld>
  <p:clrMapOvr>
    <a:masterClrMapping/>
  </p:clrMapOvr>
  <p:transition spd="slow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blackWhite">
          <a:xfrm>
            <a:off x="179511" y="149225"/>
            <a:ext cx="8612799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>
              <a:defRPr sz="2700" b="1">
                <a:solidFill>
                  <a:srgbClr val="0087DC"/>
                </a:solidFill>
                <a:latin typeface="微软雅黑" pitchFamily="34" charset="-122"/>
                <a:ea typeface="微软雅黑" pitchFamily="34" charset="-122"/>
                <a:cs typeface="Arial" charset="0"/>
              </a:defRPr>
            </a:lvl1pPr>
          </a:lstStyle>
          <a:p>
            <a:r>
              <a:rPr lang="ru-RU" altLang="zh-TW" dirty="0"/>
              <a:t>Модернизация 6-осевого станка с ЧПУ </a:t>
            </a:r>
            <a:r>
              <a:rPr lang="en-US" altLang="zh-TW" dirty="0"/>
              <a:t>Delta</a:t>
            </a:r>
          </a:p>
        </p:txBody>
      </p:sp>
      <p:pic>
        <p:nvPicPr>
          <p:cNvPr id="9" name="Picture 2" descr="D:\2015\01- 2015 Asia August\Summer meeting report\Delta CNC for Cristian\Delta CNC for Cristian\6-Axis Retrofit\IMG-20150623-WA000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1" y="1055780"/>
            <a:ext cx="5468549" cy="410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:\2015\01- 2015 Asia August\Summer meeting report\Delta CNC for Cristian\Delta CNC for Cristian\6-Axis Retrofit\IMG-20150623-WA000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4128" y="1055780"/>
            <a:ext cx="3292083" cy="4389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8582" y="5373216"/>
            <a:ext cx="2714141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Clr>
                <a:srgbClr val="0000FF"/>
              </a:buClr>
              <a:buSzPct val="80000"/>
            </a:pPr>
            <a:r>
              <a:rPr lang="ru-RU" altLang="zh-TW" dirty="0">
                <a:ea typeface="微軟正黑體" pitchFamily="34" charset="-120"/>
              </a:rPr>
              <a:t>Использовалась </a:t>
            </a:r>
            <a:r>
              <a:rPr lang="en-US" altLang="zh-TW" dirty="0">
                <a:ea typeface="微軟正黑體" pitchFamily="34" charset="-120"/>
              </a:rPr>
              <a:t>NC311</a:t>
            </a:r>
          </a:p>
        </p:txBody>
      </p:sp>
    </p:spTree>
    <p:extLst>
      <p:ext uri="{BB962C8B-B14F-4D97-AF65-F5344CB8AC3E}">
        <p14:creationId xmlns:p14="http://schemas.microsoft.com/office/powerpoint/2010/main" val="3561214575"/>
      </p:ext>
    </p:extLst>
  </p:cSld>
  <p:clrMapOvr>
    <a:masterClrMapping/>
  </p:clrMapOvr>
  <p:transition spd="slow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4383164"/>
            <a:ext cx="3456843" cy="1301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zh-TW" b="1" dirty="0">
                <a:solidFill>
                  <a:srgbClr val="00B0F0"/>
                </a:solidFill>
                <a:ea typeface="新細明體" pitchFamily="18" charset="-120"/>
                <a:cs typeface="Arial" panose="020B0604020202020204" pitchFamily="34" charset="0"/>
              </a:rPr>
              <a:t>Больше информации на сайте </a:t>
            </a:r>
            <a:r>
              <a:rPr lang="en-US" altLang="zh-TW" sz="1015" b="1" dirty="0">
                <a:solidFill>
                  <a:srgbClr val="FF0000"/>
                </a:solidFill>
                <a:ea typeface="新細明體" pitchFamily="18" charset="-120"/>
                <a:cs typeface="Arial" panose="020B0604020202020204" pitchFamily="34" charset="0"/>
                <a:hlinkClick r:id="rId2"/>
              </a:rPr>
              <a:t>http://www.rts.ua/rus/catshop/827/CNC/</a:t>
            </a:r>
            <a:endParaRPr lang="ru-RU" altLang="zh-TW" sz="1015" b="1" dirty="0">
              <a:solidFill>
                <a:srgbClr val="FF0000"/>
              </a:solidFill>
              <a:ea typeface="新細明體" pitchFamily="18" charset="-12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altLang="zh-TW" sz="1015" dirty="0">
              <a:solidFill>
                <a:srgbClr val="00B0F0"/>
              </a:solidFill>
              <a:ea typeface="新細明體" pitchFamily="18" charset="-120"/>
              <a:cs typeface="Arial" panose="020B0604020202020204" pitchFamily="34" charset="0"/>
            </a:endParaRPr>
          </a:p>
        </p:txBody>
      </p:sp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1248554" y="2099622"/>
            <a:ext cx="5687157" cy="122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323" tIns="43662" rIns="87323" bIns="43662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ru-RU" altLang="zh-TW" sz="3692" b="1" dirty="0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СПАСИБО</a:t>
            </a:r>
          </a:p>
          <a:p>
            <a:pPr algn="ctr"/>
            <a:r>
              <a:rPr lang="ru-RU" altLang="zh-TW" sz="3692" b="1" dirty="0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ЗА ВНИМАНИЕ!</a:t>
            </a:r>
            <a:endParaRPr lang="zh-TW" altLang="en-US" sz="3692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18672210"/>
      </p:ext>
    </p:extLst>
  </p:cSld>
  <p:clrMapOvr>
    <a:masterClrMapping/>
  </p:clrMapOvr>
  <p:transition spd="med">
    <p:fade/>
  </p:transition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1_Office 佈景主題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6_Office 佈景主題">
      <a:majorFont>
        <a:latin typeface=""/>
        <a:ea typeface="微軟正黑體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6691</TotalTime>
  <Words>3499</Words>
  <Application>Microsoft Office PowerPoint</Application>
  <PresentationFormat>Экран (4:3)</PresentationFormat>
  <Paragraphs>922</Paragraphs>
  <Slides>75</Slides>
  <Notes>47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20</vt:i4>
      </vt:variant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75</vt:i4>
      </vt:variant>
    </vt:vector>
  </HeadingPairs>
  <TitlesOfParts>
    <vt:vector size="101" baseType="lpstr">
      <vt:lpstr>微軟正黑體</vt:lpstr>
      <vt:lpstr>Microsoft YaHei</vt:lpstr>
      <vt:lpstr>Microsoft YaHei</vt:lpstr>
      <vt:lpstr>新細明體</vt:lpstr>
      <vt:lpstr>宋体</vt:lpstr>
      <vt:lpstr>Arial</vt:lpstr>
      <vt:lpstr>Arial Narrow</vt:lpstr>
      <vt:lpstr>Calibri</vt:lpstr>
      <vt:lpstr>Cambria</vt:lpstr>
      <vt:lpstr>Candara</vt:lpstr>
      <vt:lpstr>Courier New</vt:lpstr>
      <vt:lpstr>標楷體</vt:lpstr>
      <vt:lpstr>Franklin Gothic Heavy</vt:lpstr>
      <vt:lpstr>Georgia</vt:lpstr>
      <vt:lpstr>Symbol</vt:lpstr>
      <vt:lpstr>Tahoma</vt:lpstr>
      <vt:lpstr>Times New Roman</vt:lpstr>
      <vt:lpstr>Trebuchet MS</vt:lpstr>
      <vt:lpstr>Wingdings</vt:lpstr>
      <vt:lpstr>華康中黑體(P)</vt:lpstr>
      <vt:lpstr>1_Office 佈景主題</vt:lpstr>
      <vt:lpstr>6_Office 佈景主題</vt:lpstr>
      <vt:lpstr>Волна</vt:lpstr>
      <vt:lpstr>Воздушный поток</vt:lpstr>
      <vt:lpstr>Точечный рисунок</vt:lpstr>
      <vt:lpstr>Лист</vt:lpstr>
      <vt:lpstr>ЧПУ Delta Electronics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ЧПУ Delta серии NC300 - Маркировка</vt:lpstr>
      <vt:lpstr>ЧПУ Delta серии NC EM - Маркировка</vt:lpstr>
      <vt:lpstr>Презентация PowerPoint</vt:lpstr>
      <vt:lpstr>Варианты ЧПУ Delta Electronics</vt:lpstr>
      <vt:lpstr>ЧПУ Delta Electronics для токарного станка</vt:lpstr>
      <vt:lpstr>Компактные ЧПУ Delta Electronics</vt:lpstr>
      <vt:lpstr>Презентация PowerPoint</vt:lpstr>
      <vt:lpstr>Презентация PowerPoint</vt:lpstr>
      <vt:lpstr>Презентация PowerPoint</vt:lpstr>
      <vt:lpstr>Спецификация функций ЧПУ Delta Electronics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Brand Management Office</dc:creator>
  <cp:lastModifiedBy>Igor</cp:lastModifiedBy>
  <cp:revision>442</cp:revision>
  <dcterms:created xsi:type="dcterms:W3CDTF">2011-06-29T02:03:24Z</dcterms:created>
  <dcterms:modified xsi:type="dcterms:W3CDTF">2018-04-17T18:54:28Z</dcterms:modified>
</cp:coreProperties>
</file>