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3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  <p:sldMasterId id="2147483671" r:id="rId2"/>
    <p:sldMasterId id="2147483839" r:id="rId3"/>
    <p:sldMasterId id="2147483852" r:id="rId4"/>
  </p:sldMasterIdLst>
  <p:notesMasterIdLst>
    <p:notesMasterId r:id="rId36"/>
  </p:notesMasterIdLst>
  <p:handoutMasterIdLst>
    <p:handoutMasterId r:id="rId37"/>
  </p:handoutMasterIdLst>
  <p:sldIdLst>
    <p:sldId id="269" r:id="rId5"/>
    <p:sldId id="322" r:id="rId6"/>
    <p:sldId id="273" r:id="rId7"/>
    <p:sldId id="274" r:id="rId8"/>
    <p:sldId id="323" r:id="rId9"/>
    <p:sldId id="291" r:id="rId10"/>
    <p:sldId id="292" r:id="rId11"/>
    <p:sldId id="293" r:id="rId12"/>
    <p:sldId id="300" r:id="rId13"/>
    <p:sldId id="301" r:id="rId14"/>
    <p:sldId id="321" r:id="rId15"/>
    <p:sldId id="303" r:id="rId16"/>
    <p:sldId id="306" r:id="rId17"/>
    <p:sldId id="307" r:id="rId18"/>
    <p:sldId id="308" r:id="rId19"/>
    <p:sldId id="319" r:id="rId20"/>
    <p:sldId id="324" r:id="rId21"/>
    <p:sldId id="325" r:id="rId22"/>
    <p:sldId id="326" r:id="rId23"/>
    <p:sldId id="304" r:id="rId24"/>
    <p:sldId id="305" r:id="rId25"/>
    <p:sldId id="320" r:id="rId26"/>
    <p:sldId id="309" r:id="rId27"/>
    <p:sldId id="310" r:id="rId28"/>
    <p:sldId id="311" r:id="rId29"/>
    <p:sldId id="312" r:id="rId30"/>
    <p:sldId id="313" r:id="rId31"/>
    <p:sldId id="314" r:id="rId32"/>
    <p:sldId id="315" r:id="rId33"/>
    <p:sldId id="316" r:id="rId34"/>
    <p:sldId id="327" r:id="rId35"/>
  </p:sldIdLst>
  <p:sldSz cx="9906000" cy="6858000" type="A4"/>
  <p:notesSz cx="6858000" cy="9144000"/>
  <p:defaultTextStyle>
    <a:defPPr>
      <a:defRPr lang="zh-TW"/>
    </a:defPPr>
    <a:lvl1pPr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anose="020B0604020202020204" pitchFamily="34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0033CC"/>
    <a:srgbClr val="080808"/>
    <a:srgbClr val="5F5F5F"/>
    <a:srgbClr val="0087DC"/>
    <a:srgbClr val="28AAE1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44" autoAdjust="0"/>
    <p:restoredTop sz="94660" autoAdjust="0"/>
  </p:normalViewPr>
  <p:slideViewPr>
    <p:cSldViewPr>
      <p:cViewPr varScale="1">
        <p:scale>
          <a:sx n="95" d="100"/>
          <a:sy n="95" d="100"/>
        </p:scale>
        <p:origin x="84" y="348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  <p:sld r:id="rId27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4" d="100"/>
          <a:sy n="54" d="100"/>
        </p:scale>
        <p:origin x="-20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10.xml"/><Relationship Id="rId13" Type="http://schemas.openxmlformats.org/officeDocument/2006/relationships/slide" Target="slides/slide15.xml"/><Relationship Id="rId18" Type="http://schemas.openxmlformats.org/officeDocument/2006/relationships/slide" Target="slides/slide21.xml"/><Relationship Id="rId26" Type="http://schemas.openxmlformats.org/officeDocument/2006/relationships/slide" Target="slides/slide29.xml"/><Relationship Id="rId3" Type="http://schemas.openxmlformats.org/officeDocument/2006/relationships/slide" Target="slides/slide4.xml"/><Relationship Id="rId21" Type="http://schemas.openxmlformats.org/officeDocument/2006/relationships/slide" Target="slides/slide24.xml"/><Relationship Id="rId7" Type="http://schemas.openxmlformats.org/officeDocument/2006/relationships/slide" Target="slides/slide9.xml"/><Relationship Id="rId12" Type="http://schemas.openxmlformats.org/officeDocument/2006/relationships/slide" Target="slides/slide14.xml"/><Relationship Id="rId17" Type="http://schemas.openxmlformats.org/officeDocument/2006/relationships/slide" Target="slides/slide20.xml"/><Relationship Id="rId25" Type="http://schemas.openxmlformats.org/officeDocument/2006/relationships/slide" Target="slides/slide28.xml"/><Relationship Id="rId2" Type="http://schemas.openxmlformats.org/officeDocument/2006/relationships/slide" Target="slides/slide3.xml"/><Relationship Id="rId16" Type="http://schemas.openxmlformats.org/officeDocument/2006/relationships/slide" Target="slides/slide19.xml"/><Relationship Id="rId20" Type="http://schemas.openxmlformats.org/officeDocument/2006/relationships/slide" Target="slides/slide23.xml"/><Relationship Id="rId1" Type="http://schemas.openxmlformats.org/officeDocument/2006/relationships/slide" Target="slides/slide2.xml"/><Relationship Id="rId6" Type="http://schemas.openxmlformats.org/officeDocument/2006/relationships/slide" Target="slides/slide8.xml"/><Relationship Id="rId11" Type="http://schemas.openxmlformats.org/officeDocument/2006/relationships/slide" Target="slides/slide13.xml"/><Relationship Id="rId24" Type="http://schemas.openxmlformats.org/officeDocument/2006/relationships/slide" Target="slides/slide27.xml"/><Relationship Id="rId5" Type="http://schemas.openxmlformats.org/officeDocument/2006/relationships/slide" Target="slides/slide7.xml"/><Relationship Id="rId15" Type="http://schemas.openxmlformats.org/officeDocument/2006/relationships/slide" Target="slides/slide18.xml"/><Relationship Id="rId23" Type="http://schemas.openxmlformats.org/officeDocument/2006/relationships/slide" Target="slides/slide26.xml"/><Relationship Id="rId10" Type="http://schemas.openxmlformats.org/officeDocument/2006/relationships/slide" Target="slides/slide12.xml"/><Relationship Id="rId19" Type="http://schemas.openxmlformats.org/officeDocument/2006/relationships/slide" Target="slides/slide22.xml"/><Relationship Id="rId4" Type="http://schemas.openxmlformats.org/officeDocument/2006/relationships/slide" Target="slides/slide6.xml"/><Relationship Id="rId9" Type="http://schemas.openxmlformats.org/officeDocument/2006/relationships/slide" Target="slides/slide11.xml"/><Relationship Id="rId14" Type="http://schemas.openxmlformats.org/officeDocument/2006/relationships/slide" Target="slides/slide17.xml"/><Relationship Id="rId22" Type="http://schemas.openxmlformats.org/officeDocument/2006/relationships/slide" Target="slides/slide25.xml"/><Relationship Id="rId27" Type="http://schemas.openxmlformats.org/officeDocument/2006/relationships/slide" Target="slides/slide3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52E96EBD-3372-4F0D-8695-3B5E7AC2B525}" type="datetimeFigureOut">
              <a:rPr lang="zh-TW" altLang="en-US"/>
              <a:pPr>
                <a:defRPr/>
              </a:pPr>
              <a:t>2018/4/17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anose="020F0502020204030204" pitchFamily="34" charset="0"/>
              </a:defRPr>
            </a:lvl1pPr>
          </a:lstStyle>
          <a:p>
            <a:fld id="{7867A427-3538-454F-BFC7-00B18FC5C8AC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41296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fld id="{74EF517F-F708-4A1C-9AA3-160A13FC717B}" type="datetimeFigureOut">
              <a:rPr lang="zh-TW" altLang="en-US"/>
              <a:pPr>
                <a:defRPr/>
              </a:pPr>
              <a:t>2018/4/17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/>
              <a:t>按一下以編輯母片文字樣式</a:t>
            </a:r>
          </a:p>
          <a:p>
            <a:pPr lvl="1"/>
            <a:r>
              <a:rPr lang="zh-TW" altLang="en-US" noProof="0"/>
              <a:t>第二層</a:t>
            </a:r>
          </a:p>
          <a:p>
            <a:pPr lvl="2"/>
            <a:r>
              <a:rPr lang="zh-TW" altLang="en-US" noProof="0"/>
              <a:t>第三層</a:t>
            </a:r>
          </a:p>
          <a:p>
            <a:pPr lvl="3"/>
            <a:r>
              <a:rPr lang="zh-TW" altLang="en-US" noProof="0"/>
              <a:t>第四層</a:t>
            </a:r>
          </a:p>
          <a:p>
            <a:pPr lvl="4"/>
            <a:r>
              <a:rPr lang="zh-TW" altLang="en-US" noProof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latin typeface="Calibri" pitchFamily="34" charset="0"/>
                <a:ea typeface="新細明體" pitchFamily="18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latin typeface="Calibri" panose="020F0502020204030204" pitchFamily="34" charset="0"/>
              </a:defRPr>
            </a:lvl1pPr>
          </a:lstStyle>
          <a:p>
            <a:fld id="{68749A43-A0FA-4323-8615-18585499D137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21989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609608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7464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030921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0176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96916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246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88673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656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7126804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69226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6181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8309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270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8372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373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69316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475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831511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41838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451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07782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656440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45129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5633440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7629630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5678154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0924980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34702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969752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839833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687936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03583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31863" y="709613"/>
            <a:ext cx="4978400" cy="344805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 bwMode="auto">
          <a:xfrm>
            <a:off x="939800" y="4360863"/>
            <a:ext cx="5013325" cy="4056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4798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3555877252"/>
      </p:ext>
    </p:extLst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62875755"/>
      </p:ext>
    </p:extLst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422031374"/>
      </p:ext>
    </p:extLst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76288" y="2349500"/>
            <a:ext cx="4208462" cy="64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37150" y="2349500"/>
            <a:ext cx="4208463" cy="6477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676844719"/>
      </p:ext>
    </p:extLst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424633787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3190532167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3975143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272761920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142256822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1629166739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204075" y="404813"/>
            <a:ext cx="2141538" cy="259238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76288" y="404813"/>
            <a:ext cx="6275387" cy="259238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3752339361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8" y="404664"/>
            <a:ext cx="6984776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25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DB671532-215D-4537-9C2A-98BC00C455AB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07000463"/>
      </p:ext>
    </p:extLst>
  </p:cSld>
  <p:clrMapOvr>
    <a:masterClrMapping/>
  </p:clrMapOvr>
  <p:transition spd="med">
    <p:fade/>
  </p:transition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end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8738" y="0"/>
            <a:ext cx="47672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標題 1"/>
          <p:cNvSpPr>
            <a:spLocks noGrp="1"/>
          </p:cNvSpPr>
          <p:nvPr>
            <p:ph type="ctrTitle"/>
          </p:nvPr>
        </p:nvSpPr>
        <p:spPr>
          <a:xfrm>
            <a:off x="742950" y="764704"/>
            <a:ext cx="4990137" cy="4032448"/>
          </a:xfrm>
        </p:spPr>
        <p:txBody>
          <a:bodyPr>
            <a:noAutofit/>
          </a:bodyPr>
          <a:lstStyle>
            <a:lvl1pPr algn="l">
              <a:defRPr sz="3600" baseline="0">
                <a:solidFill>
                  <a:srgbClr val="0087DC"/>
                </a:solidFill>
                <a:latin typeface="+mj-ea"/>
                <a:ea typeface="+mj-ea"/>
                <a:cs typeface="Arial" pitchFamily="34" charset="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149576847"/>
      </p:ext>
    </p:extLst>
  </p:cSld>
  <p:clrMapOvr>
    <a:masterClrMapping/>
  </p:clrMapOvr>
  <p:transition spd="med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6611" y="5052554"/>
            <a:ext cx="6106761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85718" y="3132290"/>
            <a:ext cx="7773297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23102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238250" y="731520"/>
            <a:ext cx="69342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6233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2628" y="2172648"/>
            <a:ext cx="6463888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0979" y="4607511"/>
            <a:ext cx="6468035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5728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38249" y="731519"/>
            <a:ext cx="3625596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731520"/>
            <a:ext cx="3625596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75698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2818" y="1400327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4577" y="731520"/>
            <a:ext cx="3625596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1399032"/>
            <a:ext cx="3625596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98435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64139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1622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9020" y="2209809"/>
            <a:ext cx="3939092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76313" y="731520"/>
            <a:ext cx="4351842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65412" y="3497802"/>
            <a:ext cx="3671048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8492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906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906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848106" y="1143000"/>
            <a:ext cx="44577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1044" y="1010486"/>
            <a:ext cx="4001957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873" y="4464421"/>
            <a:ext cx="6915500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6340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63750" y="731519"/>
            <a:ext cx="69342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71005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49905" y="376526"/>
            <a:ext cx="222885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601127" y="731528"/>
            <a:ext cx="5231728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3988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10"/>
          <p:cNvSpPr txBox="1">
            <a:spLocks noChangeArrowheads="1"/>
          </p:cNvSpPr>
          <p:nvPr userDrawn="1"/>
        </p:nvSpPr>
        <p:spPr bwMode="auto">
          <a:xfrm>
            <a:off x="350845" y="6569087"/>
            <a:ext cx="1793875" cy="244475"/>
          </a:xfrm>
          <a:prstGeom prst="rect">
            <a:avLst/>
          </a:prstGeom>
          <a:noFill/>
          <a:ln>
            <a:noFill/>
          </a:ln>
          <a:extLst/>
        </p:spPr>
        <p:txBody>
          <a:bodyPr anchor="b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itchFamily="34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1000">
                <a:solidFill>
                  <a:srgbClr val="4D4D4D"/>
                </a:solidFill>
              </a:rPr>
              <a:t>Delta Confidential</a:t>
            </a:r>
            <a:endParaRPr kumimoji="0" lang="zh-TW" altLang="en-US" sz="1000">
              <a:solidFill>
                <a:srgbClr val="4D4D4D"/>
              </a:solidFill>
            </a:endParaRPr>
          </a:p>
        </p:txBody>
      </p:sp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4564737"/>
      </p:ext>
    </p:extLst>
  </p:cSld>
  <p:clrMapOvr>
    <a:masterClrMapping/>
  </p:clrMapOvr>
  <p:transition spd="med">
    <p:fade/>
  </p:transition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600200"/>
            <a:ext cx="84201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556001"/>
            <a:ext cx="69342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0E2307-1E40-4E12-8716-25BFDA8E7013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7427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FD9D02-426E-46C9-9EE9-0DE1EF8B2838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3781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551397" y="4203592"/>
            <a:ext cx="3116131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837597" y="4075290"/>
            <a:ext cx="6006558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3064455" y="4087562"/>
            <a:ext cx="5923645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6076946" y="4074185"/>
            <a:ext cx="3583667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29304" y="4058555"/>
            <a:ext cx="9450324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7535" y="2463560"/>
            <a:ext cx="84201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1312" y="1437449"/>
            <a:ext cx="6952545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8AEBBE-F8B2-42CF-9895-E86A608384EB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56377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AA6B6-10E5-4810-BC9F-DA72D8452E73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733043" y="2679192"/>
            <a:ext cx="4140708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5032248" y="2679192"/>
            <a:ext cx="4140708" cy="34472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84826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3044" y="2678114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3782" y="3429011"/>
            <a:ext cx="4138393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5550" y="2678113"/>
            <a:ext cx="4140708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0" y="3429011"/>
            <a:ext cx="4140708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8D072-EF12-4AA2-BD71-ABC68B06D0E2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1262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DBF60-6CC3-4B74-A60D-3486985E4346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16943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714818-984F-4759-BF72-A33BDC1963BD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26701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7E191-5F94-4FC1-B823-BD7CABF7FA06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3581411"/>
            <a:ext cx="36322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90600" y="2286000"/>
            <a:ext cx="36322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39625" y="1828800"/>
            <a:ext cx="422941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55773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47650" y="228600"/>
            <a:ext cx="9420606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29304" y="5353963"/>
            <a:ext cx="9450324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80341" y="338667"/>
            <a:ext cx="413036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74033" y="2785533"/>
            <a:ext cx="4136673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56D55-EFBE-4F9B-8A5F-09D42CA22A9B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08050" y="1371600"/>
            <a:ext cx="386334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28906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FCF5A-EA79-452C-A52C-1A2668C2E7DF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35130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47650" y="228600"/>
            <a:ext cx="9420606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C4C28-BD4B-4892-9A2D-6E19BD753A9A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29304" y="714191"/>
            <a:ext cx="9450324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1447803"/>
            <a:ext cx="222885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1447800"/>
            <a:ext cx="652145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37389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Inser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delta_logo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94" y="333375"/>
            <a:ext cx="1512887" cy="46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04728" y="1988840"/>
            <a:ext cx="7056784" cy="3888432"/>
          </a:xfrm>
        </p:spPr>
        <p:txBody>
          <a:bodyPr>
            <a:normAutofit/>
          </a:bodyPr>
          <a:lstStyle>
            <a:lvl1pPr marL="285750" indent="-285750">
              <a:lnSpc>
                <a:spcPts val="1800"/>
              </a:lnSpc>
              <a:spcBef>
                <a:spcPts val="2200"/>
              </a:spcBef>
              <a:buFont typeface="Arial" pitchFamily="34" charset="0"/>
              <a:buChar char="•"/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>
              <a:buNone/>
              <a:defRPr sz="2800">
                <a:solidFill>
                  <a:schemeClr val="tx1"/>
                </a:solidFill>
              </a:defRPr>
            </a:lvl2pPr>
            <a:lvl3pPr marL="914400" indent="0">
              <a:buNone/>
              <a:defRPr sz="2800">
                <a:solidFill>
                  <a:schemeClr val="tx1"/>
                </a:solidFill>
              </a:defRPr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dirty="0"/>
              <a:t>按一下以編輯母片文字樣式</a:t>
            </a:r>
          </a:p>
        </p:txBody>
      </p:sp>
      <p:sp>
        <p:nvSpPr>
          <p:cNvPr id="10" name="標題 1"/>
          <p:cNvSpPr>
            <a:spLocks noGrp="1"/>
          </p:cNvSpPr>
          <p:nvPr>
            <p:ph type="ctrTitle"/>
          </p:nvPr>
        </p:nvSpPr>
        <p:spPr>
          <a:xfrm>
            <a:off x="2504727" y="404664"/>
            <a:ext cx="6984777" cy="1224136"/>
          </a:xfrm>
        </p:spPr>
        <p:txBody>
          <a:bodyPr>
            <a:noAutofit/>
          </a:bodyPr>
          <a:lstStyle>
            <a:lvl1pPr algn="l">
              <a:defRPr sz="3200" baseline="0">
                <a:solidFill>
                  <a:srgbClr val="0087DC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0"/>
          </p:nvPr>
        </p:nvSpPr>
        <p:spPr>
          <a:xfrm>
            <a:off x="3938588" y="6308737"/>
            <a:ext cx="2311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200">
                <a:solidFill>
                  <a:srgbClr val="898989"/>
                </a:solidFill>
              </a:defRPr>
            </a:lvl1pPr>
          </a:lstStyle>
          <a:p>
            <a:fld id="{27194112-A8C5-48F5-9FC9-BDCA5E662D79}" type="slidenum">
              <a:rPr lang="zh-TW" altLang="en-US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00574986"/>
      </p:ext>
    </p:extLst>
  </p:cSld>
  <p:clrMapOvr>
    <a:masterClrMapping/>
  </p:clrMapOvr>
  <p:transition spd="med">
    <p:fade/>
  </p:transition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版面配置區 1"/>
          <p:cNvSpPr>
            <a:spLocks noGrp="1"/>
          </p:cNvSpPr>
          <p:nvPr>
            <p:ph type="title"/>
          </p:nvPr>
        </p:nvSpPr>
        <p:spPr bwMode="auto">
          <a:xfrm>
            <a:off x="776288" y="404813"/>
            <a:ext cx="8569325" cy="1658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76288" y="2349500"/>
            <a:ext cx="85693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</a:t>
            </a:r>
          </a:p>
        </p:txBody>
      </p:sp>
      <p:pic>
        <p:nvPicPr>
          <p:cNvPr id="2052" name="Picture 4" descr="a4-0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36900"/>
            <a:ext cx="9921875" cy="374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</p:sldLayoutIdLst>
  <p:transition spd="med"/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3600">
          <a:solidFill>
            <a:srgbClr val="0087DC"/>
          </a:solidFill>
          <a:latin typeface="Arial" charset="0"/>
          <a:ea typeface="新細明體" pitchFamily="18" charset="-12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000">
          <a:solidFill>
            <a:srgbClr val="080808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標題版面配置區 1"/>
          <p:cNvSpPr>
            <a:spLocks noGrp="1"/>
          </p:cNvSpPr>
          <p:nvPr>
            <p:ph type="title"/>
          </p:nvPr>
        </p:nvSpPr>
        <p:spPr bwMode="auto">
          <a:xfrm>
            <a:off x="577850" y="549275"/>
            <a:ext cx="5681663" cy="331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按一下以編輯母片標題樣式</a:t>
            </a: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0388" y="5805488"/>
            <a:ext cx="417671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/>
              <a:t>To learn more about Delta, </a:t>
            </a:r>
          </a:p>
          <a:p>
            <a:pPr lvl="0"/>
            <a:r>
              <a:rPr lang="en-US" altLang="zh-TW"/>
              <a:t>please visit www.deltaww.com</a:t>
            </a: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</p:sldLayoutIdLst>
  <p:transition spd="med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0087DC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087DC"/>
          </a:solidFill>
          <a:latin typeface="Arial" charset="0"/>
          <a:ea typeface="微軟正黑體" pitchFamily="34" charset="-12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0087DC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906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906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906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906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2730" y="4372168"/>
            <a:ext cx="7055220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38250" y="732260"/>
            <a:ext cx="69342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6550" y="6172209"/>
            <a:ext cx="2724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8E80666-FB37-4B36-9149-507F3B0178E3}" type="datetimeFigureOut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4/17/2018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95304" y="6172209"/>
            <a:ext cx="36322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27500" y="6172209"/>
            <a:ext cx="1981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7E63A33-8271-4DD0-9C48-789913D7C115}" type="slidenum">
              <a:rPr lang="en-US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107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0" r:id="rId1"/>
    <p:sldLayoutId id="2147483841" r:id="rId2"/>
    <p:sldLayoutId id="2147483842" r:id="rId3"/>
    <p:sldLayoutId id="2147483843" r:id="rId4"/>
    <p:sldLayoutId id="2147483844" r:id="rId5"/>
    <p:sldLayoutId id="2147483845" r:id="rId6"/>
    <p:sldLayoutId id="2147483846" r:id="rId7"/>
    <p:sldLayoutId id="2147483847" r:id="rId8"/>
    <p:sldLayoutId id="2147483848" r:id="rId9"/>
    <p:sldLayoutId id="2147483849" r:id="rId10"/>
    <p:sldLayoutId id="2147483850" r:id="rId11"/>
    <p:sldLayoutId id="2147483851" r:id="rId12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47650" y="228600"/>
            <a:ext cx="9420606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29304" y="1679429"/>
            <a:ext cx="9450324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>
                <a:solidFill>
                  <a:prstClr val="black"/>
                </a:solidFill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338328"/>
            <a:ext cx="89154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593978" y="6250175"/>
            <a:ext cx="41022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D1D110F-3F4E-48D9-B8AA-5D0E825AFDBA}" type="datetime1">
              <a:rPr lang="en-US" smtClean="0">
                <a:solidFill>
                  <a:srgbClr val="073E87"/>
                </a:solidFill>
              </a:rPr>
              <a:pPr/>
              <a:t>4/17/2018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9780" y="6250175"/>
            <a:ext cx="410224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 dirty="0">
              <a:solidFill>
                <a:srgbClr val="073E87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3684" y="6250174"/>
            <a:ext cx="12586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87D7A59-36E2-48B9-B146-C1E59501F63F}" type="slidenum">
              <a:rPr lang="en-US" smtClean="0">
                <a:solidFill>
                  <a:srgbClr val="073E87"/>
                </a:solidFill>
              </a:rPr>
              <a:pPr/>
              <a:t>‹#›</a:t>
            </a:fld>
            <a:endParaRPr lang="en-US">
              <a:solidFill>
                <a:srgbClr val="073E87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4743" y="2675467"/>
            <a:ext cx="8025694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4844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  <p:sldLayoutId id="214748386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rts.ua/rus/catshop/827/CNC/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 txBox="1">
            <a:spLocks/>
          </p:cNvSpPr>
          <p:nvPr/>
        </p:nvSpPr>
        <p:spPr bwMode="auto">
          <a:xfrm>
            <a:off x="715963" y="958850"/>
            <a:ext cx="797877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9551" tIns="49775" rIns="99551" bIns="49775"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r>
              <a:rPr lang="ru-RU" altLang="zh-CN" sz="4800" b="1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ЧПУ </a:t>
            </a:r>
            <a:r>
              <a:rPr lang="en-US" altLang="zh-CN" sz="4800" b="1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Delta Electronics</a:t>
            </a:r>
            <a:endParaRPr lang="zh-TW" altLang="en-US" sz="480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6147" name="Rectangle 2"/>
          <p:cNvSpPr txBox="1">
            <a:spLocks/>
          </p:cNvSpPr>
          <p:nvPr/>
        </p:nvSpPr>
        <p:spPr bwMode="auto">
          <a:xfrm>
            <a:off x="344488" y="2635250"/>
            <a:ext cx="9345612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ru-RU" altLang="zh-TW" sz="2000" b="1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Примеры программ для </a:t>
            </a:r>
            <a:r>
              <a:rPr lang="en-US" altLang="zh-TW" sz="2000" b="1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MLC. </a:t>
            </a:r>
            <a:r>
              <a:rPr lang="ru-RU" altLang="zh-TW" sz="2000" b="1">
                <a:solidFill>
                  <a:srgbClr val="00AEE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Электроавтоматика станка.</a:t>
            </a:r>
            <a:endParaRPr kumimoji="0" lang="zh-TW" altLang="en-US" sz="2000">
              <a:solidFill>
                <a:srgbClr val="00AEEF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61913" y="692697"/>
            <a:ext cx="9844088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 dirty="0">
                <a:solidFill>
                  <a:prstClr val="white"/>
                </a:solidFill>
                <a:latin typeface="Tahoma" panose="020B0604030504040204" pitchFamily="34" charset="0"/>
                <a:ea typeface="標楷體" pitchFamily="65" charset="-120"/>
              </a:rPr>
              <a:t>Содержание</a:t>
            </a:r>
            <a:endParaRPr lang="zh-TW" altLang="en-US" sz="3600" b="1" dirty="0">
              <a:solidFill>
                <a:prstClr val="white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16496" y="2348880"/>
            <a:ext cx="9217024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28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Специальные М маркеры</a:t>
            </a: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28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Реализация специальных функций с помощью MLC: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Управление шпинделем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Управление порталом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Компенсация инструмента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Игнорирование концевых датчиков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Управление подачей СОЖ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Управление мех. коробкой передач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Создание пользовательских аварий</a:t>
            </a:r>
          </a:p>
          <a:p>
            <a:pPr marL="285750" lvl="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r>
              <a:rPr kumimoji="0" lang="ru-RU" altLang="zh-TW" sz="2800" b="1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Управление сменой инструмента</a:t>
            </a:r>
          </a:p>
          <a:p>
            <a:pPr marL="457200" lvl="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Ручная смена инструмента</a:t>
            </a:r>
          </a:p>
          <a:p>
            <a:pPr marL="457200" lvl="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Смена инструмента в линию</a:t>
            </a:r>
          </a:p>
          <a:p>
            <a:pPr marL="457200" lvl="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Смена инструмента карусельного типа (токарный станок)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r>
              <a:rPr kumimoji="0" lang="ru-RU" altLang="zh-TW" sz="2000" dirty="0">
                <a:solidFill>
                  <a:srgbClr val="00AEEF"/>
                </a:solidFill>
                <a:effectLst>
                  <a:innerShdw blurRad="63500" dist="50800" dir="5400000">
                    <a:prstClr val="black">
                      <a:alpha val="50000"/>
                    </a:prstClr>
                  </a:innerShdw>
                </a:effectLst>
                <a:latin typeface="標楷體" pitchFamily="65" charset="-120"/>
                <a:ea typeface="標楷體" pitchFamily="65" charset="-120"/>
                <a:cs typeface="Arial" pitchFamily="34" charset="0"/>
              </a:rPr>
              <a:t>Смена инструмента карусельного типа (фрезерный станок)</a:t>
            </a: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kumimoji="0" lang="ru-RU" altLang="zh-TW" sz="28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anose="05000000000000000000" pitchFamily="2" charset="2"/>
              <a:buChar char="ü"/>
              <a:defRPr/>
            </a:pPr>
            <a:endParaRPr kumimoji="0" lang="ru-RU" altLang="zh-TW" sz="28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kumimoji="0" lang="ru-RU" altLang="zh-TW" sz="28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  <a:p>
            <a:pPr marL="285750" indent="-285750">
              <a:lnSpc>
                <a:spcPct val="80000"/>
              </a:lnSpc>
              <a:buFont typeface="Arial" panose="020B0604020202020204" pitchFamily="34" charset="0"/>
              <a:buChar char="•"/>
              <a:defRPr/>
            </a:pPr>
            <a:endParaRPr kumimoji="0" lang="ru-RU" altLang="zh-TW" sz="2800" b="1" dirty="0">
              <a:solidFill>
                <a:srgbClr val="00AEEF"/>
              </a:solidFill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  <a:latin typeface="標楷體" pitchFamily="65" charset="-120"/>
              <a:ea typeface="標楷體" pitchFamily="65" charset="-12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145198"/>
      </p:ext>
    </p:extLst>
  </p:cSld>
  <p:clrMapOvr>
    <a:masterClrMapping/>
  </p:clrMapOvr>
  <p:transition spd="med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7889" name="Group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606782"/>
              </p:ext>
            </p:extLst>
          </p:nvPr>
        </p:nvGraphicFramePr>
        <p:xfrm>
          <a:off x="272480" y="1340768"/>
          <a:ext cx="9433049" cy="4914458"/>
        </p:xfrm>
        <a:graphic>
          <a:graphicData uri="http://schemas.openxmlformats.org/drawingml/2006/table">
            <a:tbl>
              <a:tblPr/>
              <a:tblGrid>
                <a:gridCol w="28083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046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03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8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Название</a:t>
                      </a:r>
                      <a:endParaRPr kumimoji="0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№ М</a:t>
                      </a:r>
                      <a:endParaRPr kumimoji="0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8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Описание</a:t>
                      </a:r>
                      <a:endParaRPr kumimoji="0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546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Выполнение 1го шага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M1060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 режиме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AUTO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выполняется одна строка программы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546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Автоматическое выполнение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M1061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Включение выполнения программы в автоматическом режиме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46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Пауза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M1062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Включение паузы при выполнении программы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953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Холостой ход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M1065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 режиме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AUTO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, скорость движения F для G01 задается регистром D1062 после получения сигнала.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238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M01</a:t>
                      </a:r>
                      <a:r>
                        <a:rPr kumimoji="0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пауза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M1066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Управление останавливается, когда в программе встречается M01.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953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Удаление одного элемента ‘/’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M1067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Пропуск элемента с символом '/' при включенной функции.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546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Механическая блокировка осей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M1068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Блокировка осей X, Y и Z от перемещения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546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Блокировка оси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Z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M1069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Блокировка ос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b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Z от перемещения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9546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Сброс функции предела обнаружения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M1070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Игнорирование предельных сигналов каждой оси при включенной функции.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544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Блокировка кодов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M, S и T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M1071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Игнорирование в программе кодов M, S и T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54411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Симулятор штурвала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M1080</a:t>
                      </a: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Выполнение программы обработки с помощью штурвала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0953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Флаг выполнения кода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MST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M1152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Сигнал формируется при работе в программе NC кодов M, S и T.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1" marB="4105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9276" name="Rectangle 60"/>
          <p:cNvSpPr>
            <a:spLocks noChangeArrowheads="1"/>
          </p:cNvSpPr>
          <p:nvPr/>
        </p:nvSpPr>
        <p:spPr bwMode="auto">
          <a:xfrm>
            <a:off x="344488" y="908720"/>
            <a:ext cx="7853363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0" lang="ru-RU" altLang="zh-TW" dirty="0">
                <a:ea typeface="微軟正黑體" panose="020B0604030504040204" pitchFamily="34" charset="-120"/>
              </a:rPr>
              <a:t>Специальные М маркеры </a:t>
            </a:r>
            <a:r>
              <a:rPr kumimoji="0" lang="ru-RU" altLang="zh-TW" sz="2000" b="1" dirty="0">
                <a:solidFill>
                  <a:srgbClr val="FF0000"/>
                </a:solidFill>
                <a:ea typeface="微軟正黑體" panose="020B0604030504040204" pitchFamily="34" charset="-120"/>
              </a:rPr>
              <a:t>для записи </a:t>
            </a:r>
            <a:r>
              <a:rPr kumimoji="0" lang="en-US" altLang="zh-TW" dirty="0">
                <a:ea typeface="微軟正黑體" panose="020B0604030504040204" pitchFamily="34" charset="-120"/>
              </a:rPr>
              <a:t>MLC-&gt;NC</a:t>
            </a:r>
            <a:endParaRPr kumimoji="0"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603375" y="260350"/>
            <a:ext cx="8321675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Важные М маркеры для записи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9951" name="Group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0723012"/>
              </p:ext>
            </p:extLst>
          </p:nvPr>
        </p:nvGraphicFramePr>
        <p:xfrm>
          <a:off x="632520" y="1094725"/>
          <a:ext cx="8712968" cy="5718651"/>
        </p:xfrm>
        <a:graphic>
          <a:graphicData uri="http://schemas.openxmlformats.org/drawingml/2006/table">
            <a:tbl>
              <a:tblPr/>
              <a:tblGrid>
                <a:gridCol w="2535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153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61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6667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Название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№ М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Описание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393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Запуск системы и готовность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М2112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Состояние готовности системы 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NC</a:t>
                      </a:r>
                      <a:endParaRPr kumimoji="0" lang="ru-RU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367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Системный останов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М2113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Аномалии работы 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NC</a:t>
                      </a:r>
                      <a:endParaRPr kumimoji="0" lang="ru-RU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443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Аварийный останов</a:t>
                      </a:r>
                      <a:endParaRPr kumimoji="0" lang="en-US" altLang="zh-TW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М2114</a:t>
                      </a:r>
                      <a:endParaRPr kumimoji="0" lang="en-US" altLang="zh-TW" sz="1100" b="1" i="0" u="none" strike="noStrike" cap="none" normalizeH="0" baseline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Система останавливается немедленно после нажатия EMG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4985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Сервопривод запущен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М2145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Состояние готовности сервопривода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86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HSI1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М2142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Состояние входа 1 (вход G31)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0869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HSI</a:t>
                      </a: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2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М2143</a:t>
                      </a:r>
                      <a:endParaRPr kumimoji="0" lang="en-US" altLang="zh-TW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Состояние входа 2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873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AUTO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M2241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 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AUTO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EDIT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M2242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EDIT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MDI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M2243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MDI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MPG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M2244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MPG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JOG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M2245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JOG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RAPID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M2246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RAPID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HOME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M2247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HOME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DNC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M2248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DNC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Single step pause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M2249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Send signal when system pause each step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Loop execution</a:t>
                      </a:r>
                      <a:endParaRPr kumimoji="0" lang="zh-TW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M2250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выполнения цикла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Pause</a:t>
                      </a:r>
                      <a:endParaRPr kumimoji="0" lang="zh-TW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M2251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Активирован режим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</a:t>
                      </a: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пауза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M00</a:t>
                      </a:r>
                      <a:r>
                        <a:rPr kumimoji="0" lang="zh-TW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program stop</a:t>
                      </a:r>
                      <a:endParaRPr kumimoji="0" lang="zh-TW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M2252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Сигнал активен когда запрашивается 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M0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2205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M01</a:t>
                      </a:r>
                      <a:r>
                        <a:rPr kumimoji="0" lang="zh-TW" altLang="en-US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pause</a:t>
                      </a:r>
                      <a:endParaRPr kumimoji="0" lang="zh-TW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M2253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Сигнал активен когда запрашивается 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8461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M02 program end</a:t>
                      </a:r>
                      <a:endParaRPr kumimoji="0" lang="zh-TW" altLang="en-US" sz="11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M2254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Сигнал активен когда запрашивается 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M2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804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M30 program end and return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M2255</a:t>
                      </a: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ru-RU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Сигнал активен когда запрашивается</a:t>
                      </a:r>
                      <a:r>
                        <a:rPr kumimoji="0" lang="en-US" altLang="zh-TW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 M30</a:t>
                      </a:r>
                      <a:endParaRPr kumimoji="0" lang="zh-TW" altLang="en-US" sz="11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59" marB="4105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</a:tbl>
          </a:graphicData>
        </a:graphic>
      </p:graphicFrame>
      <p:sp>
        <p:nvSpPr>
          <p:cNvPr id="10315" name="Rectangle 76"/>
          <p:cNvSpPr>
            <a:spLocks noChangeArrowheads="1"/>
          </p:cNvSpPr>
          <p:nvPr/>
        </p:nvSpPr>
        <p:spPr bwMode="auto">
          <a:xfrm>
            <a:off x="128464" y="764705"/>
            <a:ext cx="6696075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0" lang="ru-RU" altLang="zh-TW" dirty="0">
                <a:ea typeface="微軟正黑體" panose="020B0604030504040204" pitchFamily="34" charset="-120"/>
              </a:rPr>
              <a:t>Специальные М маркеры </a:t>
            </a:r>
            <a:r>
              <a:rPr kumimoji="0" lang="ru-RU" altLang="zh-TW" sz="2000" b="1" dirty="0">
                <a:solidFill>
                  <a:srgbClr val="FF0000"/>
                </a:solidFill>
                <a:ea typeface="微軟正黑體" panose="020B0604030504040204" pitchFamily="34" charset="-120"/>
              </a:rPr>
              <a:t>для чтения </a:t>
            </a:r>
            <a:r>
              <a:rPr kumimoji="0" lang="en-US" altLang="zh-TW" dirty="0">
                <a:ea typeface="微軟正黑體" panose="020B0604030504040204" pitchFamily="34" charset="-120"/>
              </a:rPr>
              <a:t>NC -&gt; MLC</a:t>
            </a:r>
            <a:endParaRPr kumimoji="0"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603375" y="260350"/>
            <a:ext cx="8321675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Важные М маркеры для чтения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276772" y="2420888"/>
            <a:ext cx="7564660" cy="237626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>
              <a:defRPr/>
            </a:pPr>
            <a:r>
              <a:rPr lang="ru-RU" altLang="zh-TW" sz="4800" b="1" kern="0" dirty="0">
                <a:solidFill>
                  <a:srgbClr val="00B0F0"/>
                </a:solidFill>
                <a:latin typeface="微软雅黑" pitchFamily="34" charset="-122"/>
                <a:ea typeface="微軟正黑體" panose="020B0604030504040204" pitchFamily="34" charset="-120"/>
                <a:cs typeface="+mj-cs"/>
              </a:rPr>
              <a:t>Реализация специальных функций с помощью </a:t>
            </a:r>
            <a:r>
              <a:rPr lang="en-US" altLang="zh-TW" sz="4800" b="1" kern="0" dirty="0">
                <a:solidFill>
                  <a:srgbClr val="00B0F0"/>
                </a:solidFill>
                <a:latin typeface="微软雅黑" pitchFamily="34" charset="-122"/>
                <a:ea typeface="微軟正黑體" panose="020B0604030504040204" pitchFamily="34" charset="-120"/>
                <a:cs typeface="+mj-cs"/>
              </a:rPr>
              <a:t>MLC</a:t>
            </a:r>
            <a:endParaRPr lang="zh-TW" altLang="zh-TW" sz="4800" b="1" kern="0" dirty="0">
              <a:solidFill>
                <a:srgbClr val="00B0F0"/>
              </a:solidFill>
              <a:latin typeface="微软雅黑" pitchFamily="34" charset="-122"/>
              <a:ea typeface="微軟正黑體" panose="020B0604030504040204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18948500"/>
      </p:ext>
    </p:extLst>
  </p:cSld>
  <p:clrMapOvr>
    <a:masterClrMapping/>
  </p:clrMapOvr>
  <p:transition spd="med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0" y="333375"/>
            <a:ext cx="99060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3600" b="1">
                <a:latin typeface="標楷體" pitchFamily="65" charset="-120"/>
                <a:ea typeface="標楷體" pitchFamily="65" charset="-120"/>
              </a:rPr>
              <a:t>  Spindle M3 &amp; M5</a:t>
            </a:r>
            <a:endParaRPr lang="en-US" altLang="zh-TW" sz="3600" b="1">
              <a:ea typeface="標楷體" pitchFamily="65" charset="-120"/>
            </a:endParaRPr>
          </a:p>
        </p:txBody>
      </p:sp>
      <p:pic>
        <p:nvPicPr>
          <p:cNvPr id="2457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982663"/>
            <a:ext cx="7569200" cy="277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9663" y="3756025"/>
            <a:ext cx="7588250" cy="276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Rectangle 21"/>
          <p:cNvSpPr>
            <a:spLocks noChangeArrowheads="1"/>
          </p:cNvSpPr>
          <p:nvPr/>
        </p:nvSpPr>
        <p:spPr bwMode="auto">
          <a:xfrm>
            <a:off x="3224213" y="4581525"/>
            <a:ext cx="13684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ea typeface="微軟正黑體" panose="020B0604030504040204" pitchFamily="34" charset="-120"/>
              </a:rPr>
              <a:t>MLC-&gt;NC</a:t>
            </a:r>
            <a:endParaRPr kumimoji="0" lang="zh-TW" altLang="en-US">
              <a:ea typeface="微軟正黑體" panose="020B0604030504040204" pitchFamily="34" charset="-120"/>
            </a:endParaRPr>
          </a:p>
        </p:txBody>
      </p:sp>
      <p:graphicFrame>
        <p:nvGraphicFramePr>
          <p:cNvPr id="114762" name="Group 74"/>
          <p:cNvGraphicFramePr>
            <a:graphicFrameLocks noGrp="1"/>
          </p:cNvGraphicFramePr>
          <p:nvPr/>
        </p:nvGraphicFramePr>
        <p:xfrm>
          <a:off x="3297238" y="4868863"/>
          <a:ext cx="3117850" cy="1249364"/>
        </p:xfrm>
        <a:graphic>
          <a:graphicData uri="http://schemas.openxmlformats.org/drawingml/2006/table">
            <a:tbl>
              <a:tblPr/>
              <a:tblGrid>
                <a:gridCol w="1598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92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1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Function name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Special M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72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 CW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M1120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72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 CCW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M1121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72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 positioning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M1124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79" marB="4567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ransition spd="med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1139825"/>
            <a:ext cx="8729662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3433763"/>
            <a:ext cx="8672512" cy="316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19" descr="P103046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26720">
            <a:off x="1509744" y="-713350"/>
            <a:ext cx="7753348" cy="71422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Rectangle 23"/>
          <p:cNvSpPr>
            <a:spLocks noChangeArrowheads="1"/>
          </p:cNvSpPr>
          <p:nvPr/>
        </p:nvSpPr>
        <p:spPr bwMode="auto">
          <a:xfrm>
            <a:off x="4808538" y="1628775"/>
            <a:ext cx="13684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ea typeface="微軟正黑體" panose="020B0604030504040204" pitchFamily="34" charset="-120"/>
              </a:rPr>
              <a:t>NC-&gt;MLC</a:t>
            </a:r>
            <a:endParaRPr kumimoji="0" lang="zh-TW" altLang="en-US">
              <a:ea typeface="微軟正黑體" panose="020B0604030504040204" pitchFamily="34" charset="-120"/>
            </a:endParaRPr>
          </a:p>
        </p:txBody>
      </p:sp>
      <p:graphicFrame>
        <p:nvGraphicFramePr>
          <p:cNvPr id="116813" name="Group 77"/>
          <p:cNvGraphicFramePr>
            <a:graphicFrameLocks noGrp="1"/>
          </p:cNvGraphicFramePr>
          <p:nvPr/>
        </p:nvGraphicFramePr>
        <p:xfrm>
          <a:off x="4802188" y="1916113"/>
          <a:ext cx="4006850" cy="1676400"/>
        </p:xfrm>
        <a:graphic>
          <a:graphicData uri="http://schemas.openxmlformats.org/drawingml/2006/table">
            <a:tbl>
              <a:tblPr/>
              <a:tblGrid>
                <a:gridCol w="2054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26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26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Function name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Special M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5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Signal that SP speed reaches to target 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M2256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5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Signal that SP speed reaches to 0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M2257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482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 positioning complete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M2258</a:t>
                      </a:r>
                    </a:p>
                  </a:txBody>
                  <a:tcPr marT="45703" marB="4570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623" name="Text Box 2"/>
          <p:cNvSpPr txBox="1">
            <a:spLocks noChangeArrowheads="1"/>
          </p:cNvSpPr>
          <p:nvPr/>
        </p:nvSpPr>
        <p:spPr bwMode="auto">
          <a:xfrm>
            <a:off x="0" y="333375"/>
            <a:ext cx="99060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3600" b="1">
                <a:latin typeface="標楷體" pitchFamily="65" charset="-120"/>
                <a:ea typeface="標楷體" pitchFamily="65" charset="-120"/>
              </a:rPr>
              <a:t>  Spindle M3 &amp; M5</a:t>
            </a:r>
            <a:endParaRPr lang="en-US" altLang="zh-TW" sz="3600" b="1">
              <a:ea typeface="標楷體" pitchFamily="65" charset="-120"/>
            </a:endParaRPr>
          </a:p>
        </p:txBody>
      </p:sp>
    </p:spTree>
  </p:cSld>
  <p:clrMapOvr>
    <a:masterClrMapping/>
  </p:clrMapOvr>
  <p:transition spd="med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9017" name="Group 233"/>
          <p:cNvGraphicFramePr>
            <a:graphicFrameLocks noGrp="1"/>
          </p:cNvGraphicFramePr>
          <p:nvPr/>
        </p:nvGraphicFramePr>
        <p:xfrm>
          <a:off x="1208088" y="1135063"/>
          <a:ext cx="7267575" cy="2011362"/>
        </p:xfrm>
        <a:graphic>
          <a:graphicData uri="http://schemas.openxmlformats.org/drawingml/2006/table">
            <a:tbl>
              <a:tblPr/>
              <a:tblGrid>
                <a:gridCol w="17287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5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3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605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Function name</a:t>
                      </a:r>
                      <a:endParaRPr kumimoji="0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Special M</a:t>
                      </a:r>
                      <a:endParaRPr kumimoji="0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Illustration</a:t>
                      </a:r>
                      <a:endParaRPr kumimoji="0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58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 Code</a:t>
                      </a:r>
                      <a:endParaRPr kumimoji="0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Execution Flag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M2208</a:t>
                      </a: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Program read M code and set M2208 to be ON and stay ON until M1152 is triggered.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M00, M01, M02, M30, M98, M99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or M Code</a:t>
                      </a:r>
                      <a:r>
                        <a:rPr kumimoji="0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 </a:t>
                      </a: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Macro are not included.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49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MST Code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Finishing Flag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M1152</a:t>
                      </a: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M1152 is triggered to inform system M code, S code and T code have been finished.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10" marR="82110" marT="41075" marB="4107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644" name="Rectangle 58"/>
          <p:cNvSpPr>
            <a:spLocks noChangeArrowheads="1"/>
          </p:cNvSpPr>
          <p:nvPr/>
        </p:nvSpPr>
        <p:spPr bwMode="auto">
          <a:xfrm>
            <a:off x="2209800" y="1192213"/>
            <a:ext cx="29718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endParaRPr lang="zh-TW" altLang="en-US"/>
          </a:p>
        </p:txBody>
      </p:sp>
      <p:graphicFrame>
        <p:nvGraphicFramePr>
          <p:cNvPr id="119034" name="Group 250"/>
          <p:cNvGraphicFramePr>
            <a:graphicFrameLocks noGrp="1"/>
          </p:cNvGraphicFramePr>
          <p:nvPr/>
        </p:nvGraphicFramePr>
        <p:xfrm>
          <a:off x="4305300" y="3941763"/>
          <a:ext cx="5486400" cy="2373324"/>
        </p:xfrm>
        <a:graphic>
          <a:graphicData uri="http://schemas.openxmlformats.org/drawingml/2006/table">
            <a:tbl>
              <a:tblPr/>
              <a:tblGrid>
                <a:gridCol w="425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43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17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711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Spindle control flag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Disable SP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/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Enable SP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11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Closed loop control flag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Disable closed loop control 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1: Enable closed loop control (need encoder)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1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2~3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 control output 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DMCNET (Servo spindle)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                            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2: EDAC (Analog output)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0~2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1864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4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Speed type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0-rmp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/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1-PPM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1811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5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Encoder type 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high resolution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  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(x1000) / 1: ordinary resolution</a:t>
                      </a:r>
                      <a:r>
                        <a:rPr kumimoji="1" lang="zh-TW" altLang="en-US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33CC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(x4)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rgbClr val="0033CC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0~1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T="45698" marB="4569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6671" name="Rectangle 251"/>
          <p:cNvSpPr>
            <a:spLocks noChangeArrowheads="1"/>
          </p:cNvSpPr>
          <p:nvPr/>
        </p:nvSpPr>
        <p:spPr bwMode="auto">
          <a:xfrm>
            <a:off x="4232275" y="3284538"/>
            <a:ext cx="3241675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ea typeface="微軟正黑體" panose="020B0604030504040204" pitchFamily="34" charset="-120"/>
              </a:rPr>
              <a:t>399 Servo spindle: set 1101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>
                <a:ea typeface="微軟正黑體" panose="020B0604030504040204" pitchFamily="34" charset="-120"/>
              </a:rPr>
              <a:t>       </a:t>
            </a:r>
            <a:r>
              <a:rPr kumimoji="0" lang="en-US" altLang="zh-TW">
                <a:ea typeface="微軟正黑體" panose="020B0604030504040204" pitchFamily="34" charset="-120"/>
              </a:rPr>
              <a:t>Analog spindle: set 1020</a:t>
            </a:r>
          </a:p>
        </p:txBody>
      </p:sp>
      <p:sp>
        <p:nvSpPr>
          <p:cNvPr id="26672" name="Text Box 2"/>
          <p:cNvSpPr txBox="1">
            <a:spLocks noChangeArrowheads="1"/>
          </p:cNvSpPr>
          <p:nvPr/>
        </p:nvSpPr>
        <p:spPr bwMode="auto">
          <a:xfrm>
            <a:off x="0" y="260350"/>
            <a:ext cx="9906000" cy="64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en-US" altLang="zh-TW" sz="3600" b="1">
                <a:latin typeface="標楷體" pitchFamily="65" charset="-120"/>
                <a:ea typeface="標楷體" pitchFamily="65" charset="-120"/>
              </a:rPr>
              <a:t>  Spindle M3 &amp; M5</a:t>
            </a:r>
            <a:endParaRPr lang="en-US" altLang="zh-TW" sz="3600" b="1">
              <a:ea typeface="標楷體" pitchFamily="65" charset="-120"/>
            </a:endParaRPr>
          </a:p>
        </p:txBody>
      </p:sp>
      <p:sp>
        <p:nvSpPr>
          <p:cNvPr id="26673" name="TextBox 1"/>
          <p:cNvSpPr txBox="1">
            <a:spLocks noChangeArrowheads="1"/>
          </p:cNvSpPr>
          <p:nvPr/>
        </p:nvSpPr>
        <p:spPr bwMode="auto">
          <a:xfrm>
            <a:off x="849313" y="3284538"/>
            <a:ext cx="2774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CN"/>
              <a:t>	</a:t>
            </a:r>
            <a:r>
              <a:rPr lang="en-US" altLang="zh-CN">
                <a:latin typeface="標楷體" pitchFamily="65" charset="-120"/>
                <a:ea typeface="標楷體" pitchFamily="65" charset="-120"/>
              </a:rPr>
              <a:t>PAR Setting</a:t>
            </a:r>
            <a:endParaRPr lang="zh-CN" altLang="en-US"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26674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687763"/>
            <a:ext cx="3879850" cy="276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2"/>
          <p:cNvSpPr txBox="1">
            <a:spLocks noChangeArrowheads="1"/>
          </p:cNvSpPr>
          <p:nvPr/>
        </p:nvSpPr>
        <p:spPr bwMode="auto">
          <a:xfrm>
            <a:off x="0" y="260350"/>
            <a:ext cx="990600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Портальная</a:t>
            </a:r>
            <a:r>
              <a:rPr lang="ru-RU" altLang="zh-TW" sz="36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функция</a:t>
            </a:r>
            <a:endParaRPr lang="zh-TW" altLang="en-US" sz="36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857375" y="260350"/>
            <a:ext cx="8048625" cy="52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Выполнение коррекции инструмента</a:t>
            </a:r>
            <a:r>
              <a:rPr lang="en-US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G31</a:t>
            </a:r>
            <a:endParaRPr lang="zh-TW" altLang="en-US" sz="28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Прямоугольник 1"/>
          <p:cNvSpPr>
            <a:spLocks noChangeArrowheads="1"/>
          </p:cNvSpPr>
          <p:nvPr/>
        </p:nvSpPr>
        <p:spPr bwMode="auto">
          <a:xfrm>
            <a:off x="992188" y="1268414"/>
            <a:ext cx="506645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r>
              <a:rPr kumimoji="0" lang="ru-RU">
                <a:ea typeface="微軟正黑體" panose="020B0604030504040204" pitchFamily="34" charset="-120"/>
              </a:rPr>
              <a:t>Пример Макроса для коррекции инструмента</a:t>
            </a:r>
            <a:endParaRPr lang="ru-RU"/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857375" y="260350"/>
            <a:ext cx="8048625" cy="52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Выполнение коррекции инструмента</a:t>
            </a:r>
            <a:r>
              <a:rPr lang="en-US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G31</a:t>
            </a:r>
            <a:endParaRPr lang="zh-TW" altLang="en-US" sz="28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504028"/>
      </p:ext>
    </p:extLst>
  </p:cSld>
  <p:clrMapOvr>
    <a:masterClrMapping/>
  </p:clrMapOvr>
  <p:transition spd="med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2"/>
          <p:cNvSpPr txBox="1">
            <a:spLocks noChangeArrowheads="1"/>
          </p:cNvSpPr>
          <p:nvPr/>
        </p:nvSpPr>
        <p:spPr bwMode="auto">
          <a:xfrm>
            <a:off x="1856656" y="44624"/>
            <a:ext cx="8033643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Принудительный</a:t>
            </a:r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сдвиг оси при наезде на концевой датчик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1603375" y="260350"/>
            <a:ext cx="8321675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Управление подачей СОЖ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2072680" y="167446"/>
            <a:ext cx="7560839" cy="95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Управление механической коробкой передач на шпинделе</a:t>
            </a:r>
            <a:endParaRPr lang="zh-TW" altLang="en-US" sz="28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2"/>
          <p:cNvSpPr txBox="1">
            <a:spLocks noChangeArrowheads="1"/>
          </p:cNvSpPr>
          <p:nvPr/>
        </p:nvSpPr>
        <p:spPr bwMode="auto">
          <a:xfrm>
            <a:off x="2000672" y="44624"/>
            <a:ext cx="7489825" cy="1080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Создание пользовательских сообщений об аварии</a:t>
            </a:r>
          </a:p>
        </p:txBody>
      </p:sp>
    </p:spTree>
  </p:cSld>
  <p:clrMapOvr>
    <a:masterClrMapping/>
  </p:clrMapOvr>
  <p:transition spd="med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1276772" y="2420888"/>
            <a:ext cx="7564660" cy="237626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95754" tIns="47876" rIns="95754" bIns="47876"/>
          <a:lstStyle/>
          <a:p>
            <a:pPr algn="ctr">
              <a:defRPr/>
            </a:pPr>
            <a:r>
              <a:rPr lang="ru-RU" altLang="zh-TW" sz="4800" b="1" kern="0" dirty="0">
                <a:solidFill>
                  <a:srgbClr val="00B0F0"/>
                </a:solidFill>
                <a:latin typeface="微软雅黑" pitchFamily="34" charset="-122"/>
                <a:ea typeface="微軟正黑體" panose="020B0604030504040204" pitchFamily="34" charset="-120"/>
                <a:cs typeface="+mj-cs"/>
              </a:rPr>
              <a:t>Управление сменой инструмента</a:t>
            </a:r>
            <a:endParaRPr lang="zh-TW" altLang="zh-TW" sz="4800" b="1" kern="0" dirty="0">
              <a:solidFill>
                <a:srgbClr val="00B0F0"/>
              </a:solidFill>
              <a:latin typeface="微软雅黑" pitchFamily="34" charset="-122"/>
              <a:ea typeface="微軟正黑體" panose="020B0604030504040204" pitchFamily="34" charset="-120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564669067"/>
      </p:ext>
    </p:extLst>
  </p:cSld>
  <p:clrMapOvr>
    <a:masterClrMapping/>
  </p:clrMapOvr>
  <p:transition spd="med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7156" name="Group 180"/>
          <p:cNvGraphicFramePr>
            <a:graphicFrameLocks noGrp="1"/>
          </p:cNvGraphicFramePr>
          <p:nvPr/>
        </p:nvGraphicFramePr>
        <p:xfrm>
          <a:off x="1712913" y="1422400"/>
          <a:ext cx="6999287" cy="2438400"/>
        </p:xfrm>
        <a:graphic>
          <a:graphicData uri="http://schemas.openxmlformats.org/drawingml/2006/table">
            <a:tbl>
              <a:tblPr/>
              <a:tblGrid>
                <a:gridCol w="17494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510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988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CW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M1168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ATC1 CW rotate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CCW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ATC1 CCW rotate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Tool 1 Exchange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Tool 1 data exchange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Reset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9933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ATC1 reset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(With the help of M Code)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CW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ATC2 CW rotate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CCW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ATC2 CCW rotate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Tool 2 Exchange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Tool 2 data exchange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74638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Reset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933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Make ATC2 reset </a:t>
                      </a: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9933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(With the help of M Code)</a:t>
                      </a: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7690" name="Rectangle 181"/>
          <p:cNvSpPr>
            <a:spLocks noChangeArrowheads="1"/>
          </p:cNvSpPr>
          <p:nvPr/>
        </p:nvSpPr>
        <p:spPr bwMode="auto">
          <a:xfrm>
            <a:off x="1639888" y="1062038"/>
            <a:ext cx="136842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ea typeface="微軟正黑體" panose="020B0604030504040204" pitchFamily="34" charset="-120"/>
              </a:rPr>
              <a:t>MLC-&gt;NC</a:t>
            </a:r>
            <a:endParaRPr kumimoji="0" lang="zh-TW" altLang="en-US">
              <a:ea typeface="微軟正黑體" panose="020B0604030504040204" pitchFamily="34" charset="-120"/>
            </a:endParaRPr>
          </a:p>
        </p:txBody>
      </p:sp>
      <p:graphicFrame>
        <p:nvGraphicFramePr>
          <p:cNvPr id="127198" name="Group 222"/>
          <p:cNvGraphicFramePr>
            <a:graphicFrameLocks noGrp="1"/>
          </p:cNvGraphicFramePr>
          <p:nvPr/>
        </p:nvGraphicFramePr>
        <p:xfrm>
          <a:off x="1712913" y="4429125"/>
          <a:ext cx="3117850" cy="944564"/>
        </p:xfrm>
        <a:graphic>
          <a:graphicData uri="http://schemas.openxmlformats.org/drawingml/2006/table">
            <a:tbl>
              <a:tblPr/>
              <a:tblGrid>
                <a:gridCol w="1598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92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17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Function name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5" marB="456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Special M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5" marB="456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6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finish reset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5" marB="456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M2212</a:t>
                      </a:r>
                    </a:p>
                  </a:txBody>
                  <a:tcPr marT="45665" marB="456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4697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finish reset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5" marB="456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M2213</a:t>
                      </a:r>
                    </a:p>
                  </a:txBody>
                  <a:tcPr marT="45665" marB="45665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7705" name="Rectangle 223"/>
          <p:cNvSpPr>
            <a:spLocks noChangeArrowheads="1"/>
          </p:cNvSpPr>
          <p:nvPr/>
        </p:nvSpPr>
        <p:spPr bwMode="auto">
          <a:xfrm>
            <a:off x="1639888" y="4076700"/>
            <a:ext cx="1368425" cy="28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ea typeface="微軟正黑體" panose="020B0604030504040204" pitchFamily="34" charset="-120"/>
              </a:rPr>
              <a:t>NC-&gt;MLC</a:t>
            </a:r>
            <a:endParaRPr kumimoji="0" lang="zh-TW" altLang="en-US">
              <a:ea typeface="微軟正黑體" panose="020B0604030504040204" pitchFamily="34" charset="-12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603375" y="260350"/>
            <a:ext cx="8321675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Магазин инструментов (АСИ)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6152000"/>
      </p:ext>
    </p:extLst>
  </p:cSld>
  <p:clrMapOvr>
    <a:masterClrMapping/>
  </p:clrMapOvr>
  <p:transition spd="med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57"/>
          <p:cNvSpPr>
            <a:spLocks noChangeArrowheads="1"/>
          </p:cNvSpPr>
          <p:nvPr/>
        </p:nvSpPr>
        <p:spPr bwMode="auto">
          <a:xfrm>
            <a:off x="1639888" y="4084638"/>
            <a:ext cx="1368425" cy="28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ea typeface="微軟正黑體" panose="020B0604030504040204" pitchFamily="34" charset="-120"/>
              </a:rPr>
              <a:t>NC-&gt;MLC</a:t>
            </a:r>
            <a:endParaRPr kumimoji="0" lang="zh-TW" altLang="en-US">
              <a:ea typeface="微軟正黑體" panose="020B0604030504040204" pitchFamily="34" charset="-120"/>
            </a:endParaRPr>
          </a:p>
        </p:txBody>
      </p:sp>
      <p:graphicFrame>
        <p:nvGraphicFramePr>
          <p:cNvPr id="130484" name="Group 436"/>
          <p:cNvGraphicFramePr>
            <a:graphicFrameLocks noGrp="1"/>
          </p:cNvGraphicFramePr>
          <p:nvPr/>
        </p:nvGraphicFramePr>
        <p:xfrm>
          <a:off x="4305300" y="1052513"/>
          <a:ext cx="4751388" cy="5378450"/>
        </p:xfrm>
        <a:graphic>
          <a:graphicData uri="http://schemas.openxmlformats.org/drawingml/2006/table">
            <a:tbl>
              <a:tblPr/>
              <a:tblGrid>
                <a:gridCol w="609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05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251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115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No.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Name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Illustration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67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304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Tool magazine setting</a:t>
                      </a:r>
                      <a:endParaRPr kumimoji="1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30268" name="Group 220"/>
          <p:cNvGraphicFramePr>
            <a:graphicFrameLocks noGrp="1"/>
          </p:cNvGraphicFramePr>
          <p:nvPr/>
        </p:nvGraphicFramePr>
        <p:xfrm>
          <a:off x="5957888" y="1466850"/>
          <a:ext cx="2955925" cy="4938713"/>
        </p:xfrm>
        <a:graphic>
          <a:graphicData uri="http://schemas.openxmlformats.org/drawingml/2006/table">
            <a:tbl>
              <a:tblPr/>
              <a:tblGrid>
                <a:gridCol w="5048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4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6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Bit</a:t>
                      </a:r>
                      <a:endParaRPr kumimoji="1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Name</a:t>
                      </a:r>
                      <a:endParaRPr kumimoji="1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Range</a:t>
                      </a:r>
                      <a:endParaRPr kumimoji="1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6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 enable flag</a:t>
                      </a:r>
                      <a:endParaRPr kumimoji="1" lang="zh-TW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Disable</a:t>
                      </a:r>
                      <a:endParaRPr kumimoji="1" lang="zh-TW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Enable</a:t>
                      </a:r>
                      <a:endParaRPr kumimoji="1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890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9</a:t>
                      </a: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the tool magazine channel. Only one </a:t>
                      </a:r>
                      <a:r>
                        <a:rPr kumimoji="1" lang="en-US" altLang="zh-TW" sz="12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chanel</a:t>
                      </a: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is available(Channel 0)</a:t>
                      </a:r>
                      <a:endParaRPr kumimoji="1" lang="zh-TW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Channel 0 magazine</a:t>
                      </a:r>
                      <a:endParaRPr kumimoji="1" lang="zh-TW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Channel 1 magazine</a:t>
                      </a:r>
                      <a:endParaRPr kumimoji="1" lang="zh-TW" altLang="en-US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229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Tool change type</a:t>
                      </a:r>
                      <a:endParaRPr kumimoji="1" lang="zh-TW" alt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Exchangeable (tool arm)</a:t>
                      </a:r>
                      <a:endParaRPr kumimoji="1" lang="en-US" altLang="zh-TW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Nonexchangeable (bamboo hat)</a:t>
                      </a:r>
                      <a:endParaRPr kumimoji="1" lang="en-US" altLang="zh-TW" sz="18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00648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12~13</a:t>
                      </a: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the search mode of ATC tool change</a:t>
                      </a:r>
                      <a:endParaRPr kumimoji="1" lang="zh-TW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 Shortest way</a:t>
                      </a:r>
                      <a:endParaRPr kumimoji="1" lang="zh-TW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 CW</a:t>
                      </a:r>
                      <a:endParaRPr kumimoji="1" lang="en-US" altLang="zh-TW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2:  CCW</a:t>
                      </a:r>
                      <a:endParaRPr kumimoji="1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0~2</a:t>
                      </a:r>
                      <a:endParaRPr kumimoji="1" lang="en-US" altLang="zh-TW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51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Tool magazine control type</a:t>
                      </a:r>
                      <a:endParaRPr kumimoji="1" lang="zh-TW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0: MLC </a:t>
                      </a:r>
                      <a:r>
                        <a:rPr kumimoji="1" lang="zh-TW" altLang="en-US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control</a:t>
                      </a:r>
                      <a:endParaRPr kumimoji="1" lang="zh-TW" altLang="en-US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NC control</a:t>
                      </a:r>
                      <a:endParaRPr kumimoji="1" lang="zh-TW" altLang="en-US" sz="18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2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0~1</a:t>
                      </a:r>
                      <a:endParaRPr kumimoji="1" lang="en-US" altLang="zh-TW" sz="10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52" marR="91452" marT="45711" marB="4571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28721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058863"/>
            <a:ext cx="4033837" cy="302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 Box 2"/>
          <p:cNvSpPr txBox="1">
            <a:spLocks noChangeArrowheads="1"/>
          </p:cNvSpPr>
          <p:nvPr/>
        </p:nvSpPr>
        <p:spPr bwMode="auto">
          <a:xfrm>
            <a:off x="1856656" y="260350"/>
            <a:ext cx="8068394" cy="587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Параметры магазина инструментов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891639"/>
      </p:ext>
    </p:extLst>
  </p:cSld>
  <p:clrMapOvr>
    <a:masterClrMapping/>
  </p:clrMapOvr>
  <p:transition spd="med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269" name="Group 173"/>
          <p:cNvGraphicFramePr>
            <a:graphicFrameLocks noGrp="1"/>
          </p:cNvGraphicFramePr>
          <p:nvPr/>
        </p:nvGraphicFramePr>
        <p:xfrm>
          <a:off x="488950" y="1125538"/>
          <a:ext cx="9128125" cy="4054476"/>
        </p:xfrm>
        <a:graphic>
          <a:graphicData uri="http://schemas.openxmlformats.org/drawingml/2006/table">
            <a:tbl>
              <a:tblPr/>
              <a:tblGrid>
                <a:gridCol w="5032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287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386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7788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79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016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1554262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337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Magazine selection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Bit0: Tool magazine database 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     0: Disable</a:t>
                      </a:r>
                      <a:r>
                        <a:rPr kumimoji="1" lang="zh-TW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  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 Enable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Bit1: Tool magazine database 2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     0: Disable</a:t>
                      </a:r>
                      <a:r>
                        <a:rPr kumimoji="1" lang="zh-TW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  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1:</a:t>
                      </a:r>
                      <a:r>
                        <a:rPr kumimoji="1" lang="zh-TW" altLang="en-US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Enable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Bit2~15 : reserved</a:t>
                      </a: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0~3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endParaRPr kumimoji="0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94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338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station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ATC1 tool station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10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2~255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★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)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●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)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531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339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init. number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ATC1 initial tool number After reset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1~100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531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340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start Nr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ATC1 start tool number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1~100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94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341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station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ATC2 tool station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10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2~255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★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)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新細明體" pitchFamily="18" charset="-120"/>
                          <a:ea typeface="新細明體" pitchFamily="18" charset="-120"/>
                          <a:cs typeface="Times New Roman" pitchFamily="18" charset="0"/>
                        </a:rPr>
                        <a:t>●</a:t>
                      </a: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)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531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342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init. number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ATC2 initial tool number After reset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1~100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5316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343</a:t>
                      </a:r>
                      <a:endParaRPr kumimoji="1" lang="en-US" altLang="zh-TW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ATC2 start Nr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Set ATC2 start tool number</a:t>
                      </a:r>
                      <a:endParaRPr kumimoji="1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1~100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1</a:t>
                      </a:r>
                      <a:endParaRPr kumimoji="1" lang="en-US" altLang="zh-TW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730" marB="45730" horzOverflow="overflow">
                    <a:lnL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0" cap="flat" cmpd="sng" algn="ctr">
                      <a:solidFill>
                        <a:srgbClr val="01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1856656" y="260350"/>
            <a:ext cx="8068394" cy="587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Параметры магазина инструментов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1238"/>
      </p:ext>
    </p:extLst>
  </p:cSld>
  <p:clrMapOvr>
    <a:masterClrMapping/>
  </p:clrMapOvr>
  <p:transition spd="med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2"/>
          <p:cNvSpPr txBox="1">
            <a:spLocks noChangeArrowheads="1"/>
          </p:cNvSpPr>
          <p:nvPr/>
        </p:nvSpPr>
        <p:spPr bwMode="auto">
          <a:xfrm>
            <a:off x="1603375" y="260350"/>
            <a:ext cx="8321675" cy="588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2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Ручная смена инструмента</a:t>
            </a:r>
            <a:endParaRPr lang="zh-TW" altLang="en-US" sz="32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000672" y="260350"/>
            <a:ext cx="7776864" cy="52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Смена инструмента в линию</a:t>
            </a:r>
            <a:endParaRPr lang="zh-TW" altLang="en-US" sz="28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2000672" y="44624"/>
            <a:ext cx="7776864" cy="95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Смена инструмента карусельного типа</a:t>
            </a:r>
          </a:p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(токарный станок)</a:t>
            </a:r>
            <a:endParaRPr lang="zh-TW" altLang="en-US" sz="28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039794"/>
      </p:ext>
    </p:extLst>
  </p:cSld>
  <p:clrMapOvr>
    <a:masterClrMapping/>
  </p:clrMapOvr>
  <p:transition spd="med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704856" y="1052513"/>
            <a:ext cx="8005763" cy="906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>
                <a:ea typeface="微軟正黑體" panose="020B0604030504040204" pitchFamily="34" charset="-120"/>
              </a:rPr>
              <a:t>Пример программы для ручного управления магазином инструментов</a:t>
            </a:r>
            <a:endParaRPr kumimoji="0" lang="zh-TW" altLang="en-US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>
                <a:ea typeface="微軟正黑體" panose="020B0604030504040204" pitchFamily="34" charset="-120"/>
              </a:rPr>
              <a:t>	</a:t>
            </a:r>
          </a:p>
        </p:txBody>
      </p:sp>
      <p:graphicFrame>
        <p:nvGraphicFramePr>
          <p:cNvPr id="102455" name="Group 55"/>
          <p:cNvGraphicFramePr>
            <a:graphicFrameLocks noGrp="1"/>
          </p:cNvGraphicFramePr>
          <p:nvPr/>
        </p:nvGraphicFramePr>
        <p:xfrm>
          <a:off x="704850" y="5589588"/>
          <a:ext cx="7862888" cy="914400"/>
        </p:xfrm>
        <a:graphic>
          <a:graphicData uri="http://schemas.openxmlformats.org/drawingml/2006/table">
            <a:tbl>
              <a:tblPr/>
              <a:tblGrid>
                <a:gridCol w="22321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001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3055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71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Выбор следующего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M1168</a:t>
                      </a: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Вращение инструмента по часовой стрелке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2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Выбор предыдущего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M1169</a:t>
                      </a: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Вращение инструмента против часовой стрелки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2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Смена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M1170</a:t>
                      </a: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ru-RU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Данные смены инструмента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L="91436" marR="91436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9478" name="Picture 24" descr="C:\Users\willie.huang\AppData\Roaming\feiq\RichOle\120317055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1113" y="1412876"/>
            <a:ext cx="7213600" cy="4098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2000672" y="44624"/>
            <a:ext cx="7776864" cy="957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Смена инструмента карусельного типа</a:t>
            </a:r>
          </a:p>
          <a:p>
            <a:pPr algn="ctr" eaLnBrk="1" hangingPunct="1"/>
            <a:r>
              <a:rPr lang="ru-RU" altLang="zh-TW" sz="2800" b="1" dirty="0">
                <a:solidFill>
                  <a:srgbClr val="00AEEF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(фрезерный станок)</a:t>
            </a:r>
            <a:endParaRPr lang="zh-TW" altLang="en-US" sz="28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0030920"/>
      </p:ext>
    </p:extLst>
  </p:cSld>
  <p:clrMapOvr>
    <a:masterClrMapping/>
  </p:clrMapOvr>
  <p:transition spd="med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1857375" y="381005"/>
            <a:ext cx="8048625" cy="52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Автоматическая смена инструменте (АСИ)</a:t>
            </a:r>
            <a:endParaRPr lang="zh-TW" altLang="en-US" sz="28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776288" y="981087"/>
            <a:ext cx="6953250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>
                <a:ea typeface="微軟正黑體" panose="020B0604030504040204" pitchFamily="34" charset="-120"/>
              </a:rPr>
              <a:t>Автоматическая смена инструмента по часовой стрелки</a:t>
            </a:r>
            <a:endParaRPr kumimoji="0" lang="zh-TW" altLang="en-US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>
                <a:ea typeface="微軟正黑體" panose="020B0604030504040204" pitchFamily="34" charset="-120"/>
              </a:rPr>
              <a:t>	</a:t>
            </a:r>
          </a:p>
        </p:txBody>
      </p:sp>
      <p:graphicFrame>
        <p:nvGraphicFramePr>
          <p:cNvPr id="114775" name="Group 87"/>
          <p:cNvGraphicFramePr>
            <a:graphicFrameLocks noGrp="1"/>
          </p:cNvGraphicFramePr>
          <p:nvPr/>
        </p:nvGraphicFramePr>
        <p:xfrm>
          <a:off x="920756" y="5445125"/>
          <a:ext cx="8424863" cy="1303338"/>
        </p:xfrm>
        <a:graphic>
          <a:graphicData uri="http://schemas.openxmlformats.org/drawingml/2006/table">
            <a:tbl>
              <a:tblPr/>
              <a:tblGrid>
                <a:gridCol w="27098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06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085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785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D1371</a:t>
                      </a: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system record the current ready T code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1805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</a:t>
                      </a: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code (incremental moving station) ATC1</a:t>
                      </a: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D1372</a:t>
                      </a: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system judge difference between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target tool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and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current tool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in CW and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CCW to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select the </a:t>
                      </a: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right tool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.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429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Tool 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case</a:t>
                      </a:r>
                      <a:r>
                        <a:rPr kumimoji="1" lang="zh-TW" alt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 </a:t>
                      </a: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(ready) ATC1</a:t>
                      </a: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Times New Roman" pitchFamily="18" charset="0"/>
                        </a:rPr>
                        <a:t>D1373</a:t>
                      </a: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新細明體" pitchFamily="18" charset="-120"/>
                          <a:cs typeface="Times New Roman" pitchFamily="18" charset="0"/>
                        </a:rPr>
                        <a:t>ATC1 system record the current ready tool case number</a:t>
                      </a:r>
                      <a:endParaRPr kumimoji="1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Times New Roman" pitchFamily="18" charset="0"/>
                      </a:endParaRPr>
                    </a:p>
                  </a:txBody>
                  <a:tcPr marT="45667" marB="45667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0502" name="Picture 25" descr="C:\Users\willie.huang\AppData\Roaming\feiq\RichOle\243328512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1274775"/>
            <a:ext cx="6407150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3" name="Picture 24" descr="C:\Users\willie.huang\AppData\Roaming\feiq\RichOle\1203170552.bm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313" y="2006604"/>
            <a:ext cx="5903912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6552351"/>
      </p:ext>
    </p:extLst>
  </p:cSld>
  <p:clrMapOvr>
    <a:masterClrMapping/>
  </p:clrMapOvr>
  <p:transition spd="med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 Box 2"/>
          <p:cNvSpPr txBox="1">
            <a:spLocks noChangeArrowheads="1"/>
          </p:cNvSpPr>
          <p:nvPr/>
        </p:nvSpPr>
        <p:spPr bwMode="auto">
          <a:xfrm>
            <a:off x="920756" y="211150"/>
            <a:ext cx="8985250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36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Отчет о выполнении </a:t>
            </a:r>
            <a:r>
              <a:rPr lang="en-US" altLang="zh-TW" sz="36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T-</a:t>
            </a:r>
            <a:r>
              <a:rPr lang="ru-RU" altLang="zh-TW" sz="36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кода</a:t>
            </a:r>
            <a:endParaRPr lang="zh-TW" altLang="en-US" sz="36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1712913" y="1009662"/>
            <a:ext cx="6953250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>
                <a:ea typeface="微軟正黑體" panose="020B0604030504040204" pitchFamily="34" charset="-120"/>
              </a:rPr>
              <a:t>	</a:t>
            </a:r>
          </a:p>
        </p:txBody>
      </p:sp>
      <p:graphicFrame>
        <p:nvGraphicFramePr>
          <p:cNvPr id="118827" name="Group 43"/>
          <p:cNvGraphicFramePr>
            <a:graphicFrameLocks noGrp="1"/>
          </p:cNvGraphicFramePr>
          <p:nvPr/>
        </p:nvGraphicFramePr>
        <p:xfrm>
          <a:off x="1455741" y="4437063"/>
          <a:ext cx="6665912" cy="2041526"/>
        </p:xfrm>
        <a:graphic>
          <a:graphicData uri="http://schemas.openxmlformats.org/drawingml/2006/table">
            <a:tbl>
              <a:tblPr/>
              <a:tblGrid>
                <a:gridCol w="12652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74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13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99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Function name</a:t>
                      </a:r>
                      <a:endParaRPr kumimoji="0" lang="zh-TW" alt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Special M name</a:t>
                      </a:r>
                      <a:endParaRPr kumimoji="0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Illustration</a:t>
                      </a:r>
                      <a:endParaRPr kumimoji="0" lang="zh-TW" altLang="en-US" sz="1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23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T  Code</a:t>
                      </a:r>
                      <a:endParaRPr kumimoji="0" lang="en-US" altLang="zh-TW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 Narrow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Execution Flag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M2210</a:t>
                      </a: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Program read T code and set </a:t>
                      </a: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M2210 to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  <a:cs typeface="Times New Roman" pitchFamily="18" charset="0"/>
                        </a:rPr>
                        <a:t>be ON and stay ON until M1152 is triggered.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  <a:cs typeface="Times New Roman" pitchFamily="18" charset="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9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MST Code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Finish Flag</a:t>
                      </a:r>
                      <a:endParaRPr kumimoji="0" lang="zh-TW" altLang="en-US" sz="1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M1152</a:t>
                      </a: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buFont typeface="Arial" pitchFamily="34" charset="0"/>
                        <a:defRPr sz="1200">
                          <a:solidFill>
                            <a:srgbClr val="0087DC"/>
                          </a:solidFill>
                          <a:latin typeface="Arial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buFont typeface="Arial" pitchFamily="34" charset="0"/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buFont typeface="Arial" pitchFamily="34" charset="0"/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M1152 is </a:t>
                      </a:r>
                      <a:r>
                        <a:rPr kumimoji="0" lang="en-US" altLang="zh-TW" sz="1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triggered to </a:t>
                      </a:r>
                      <a:r>
                        <a:rPr kumimoji="0" lang="en-US" altLang="zh-TW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微軟正黑體" pitchFamily="34" charset="-120"/>
                        </a:rPr>
                        <a:t>inform system M code, S code and T code have been finished.</a:t>
                      </a:r>
                      <a:endParaRPr kumimoji="0" lang="zh-TW" altLang="en-US" sz="1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微軟正黑體" pitchFamily="34" charset="-120"/>
                      </a:endParaRPr>
                    </a:p>
                  </a:txBody>
                  <a:tcPr marL="82104" marR="82104" marT="41061" marB="41061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21526" name="Picture 24" descr="C:\Users\willie.huang\AppData\Roaming\feiq\RichOle\3428788628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1462100"/>
            <a:ext cx="8134350" cy="295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5438667"/>
      </p:ext>
    </p:extLst>
  </p:cSld>
  <p:clrMapOvr>
    <a:masterClrMapping/>
  </p:clrMapOvr>
  <p:transition spd="med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ext Box 2"/>
          <p:cNvSpPr txBox="1">
            <a:spLocks noChangeArrowheads="1"/>
          </p:cNvSpPr>
          <p:nvPr/>
        </p:nvSpPr>
        <p:spPr bwMode="auto">
          <a:xfrm>
            <a:off x="376238" y="369888"/>
            <a:ext cx="9906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Пример программы</a:t>
            </a:r>
            <a:endParaRPr lang="zh-TW" altLang="en-US" sz="28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608015" y="1082675"/>
            <a:ext cx="8824912" cy="290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A:</a:t>
            </a:r>
            <a:r>
              <a:rPr kumimoji="0" lang="zh-TW" altLang="en-US" sz="2000" dirty="0">
                <a:ea typeface="微軟正黑體" panose="020B0604030504040204" pitchFamily="34" charset="-120"/>
              </a:rPr>
              <a:t> </a:t>
            </a:r>
            <a:r>
              <a:rPr kumimoji="0" lang="en-US" altLang="zh-TW" sz="2000" dirty="0">
                <a:ea typeface="微軟正黑體" panose="020B0604030504040204" pitchFamily="34" charset="-120"/>
              </a:rPr>
              <a:t>A simple and small program to show how tool changes.</a:t>
            </a:r>
            <a:endParaRPr kumimoji="0" lang="zh-TW" altLang="en-US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dirty="0">
                <a:ea typeface="微軟正黑體" panose="020B0604030504040204" pitchFamily="34" charset="-120"/>
              </a:rPr>
              <a:t>    </a:t>
            </a:r>
            <a:r>
              <a:rPr kumimoji="0" lang="ru-RU" altLang="zh-TW" dirty="0">
                <a:ea typeface="微軟正黑體" panose="020B0604030504040204" pitchFamily="34" charset="-120"/>
              </a:rPr>
              <a:t> </a:t>
            </a: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O9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G0G90G54X0Y0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Z10.F2000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Z0F500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M6T9                    </a:t>
            </a:r>
            <a:r>
              <a:rPr kumimoji="0" lang="zh-TW" altLang="en-US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	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zh-TW" altLang="en-US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</a:t>
            </a: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X100.Y100.            </a:t>
            </a:r>
            <a:endParaRPr kumimoji="0" lang="zh-TW" alt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dirty="0">
              <a:ea typeface="微軟正黑體" panose="020B0604030504040204" pitchFamily="34" charset="-120"/>
            </a:endParaRPr>
          </a:p>
        </p:txBody>
      </p:sp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1" y="3614750"/>
            <a:ext cx="4010026" cy="277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25" y="3613162"/>
            <a:ext cx="4013200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2"/>
          <p:cNvSpPr txBox="1">
            <a:spLocks noChangeArrowheads="1"/>
          </p:cNvSpPr>
          <p:nvPr/>
        </p:nvSpPr>
        <p:spPr bwMode="auto">
          <a:xfrm>
            <a:off x="2698750" y="2381262"/>
            <a:ext cx="6734176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(When system reads M6, subprogram O9020 is called and T value is assigned to local variable #20)</a:t>
            </a:r>
            <a:endParaRPr lang="zh-CN" altLang="en-US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343900"/>
      </p:ext>
    </p:extLst>
  </p:cSld>
  <p:clrMapOvr>
    <a:masterClrMapping/>
  </p:clrMapOvr>
  <p:transition spd="med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ChangeArrowheads="1"/>
          </p:cNvSpPr>
          <p:nvPr/>
        </p:nvSpPr>
        <p:spPr bwMode="auto">
          <a:xfrm>
            <a:off x="739780" y="1082687"/>
            <a:ext cx="8759825" cy="4259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sz="2000" dirty="0">
                <a:ea typeface="微軟正黑體" panose="020B0604030504040204" pitchFamily="34" charset="-120"/>
              </a:rPr>
              <a:t>B: M Code Marco program O9020.</a:t>
            </a:r>
            <a:endParaRPr kumimoji="0" lang="zh-TW" altLang="en-US" sz="2000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 dirty="0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O9020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#10=#2001                            (Recode  Code G0,G1,G2,G3)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#11=#2003                            (Recode  Code G90,G91)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#12=#2020                            (Recode F data)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#110=#2100                          (Recode X machine)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#111=#2101                          (Recode Y machine)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#112=#2102                          (Recode Z machine)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#13=#20                                (Recode Command Tool)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#113=-700.7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IF[#20&gt;16]GOTO200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IF[#20==#2303]GOTO200   (Command Tool =SP Tool)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 dirty="0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M5                                         (Spindle stops)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 dirty="0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 dirty="0">
              <a:ea typeface="微軟正黑體" panose="020B0604030504040204" pitchFamily="34" charset="-120"/>
            </a:endParaRPr>
          </a:p>
        </p:txBody>
      </p:sp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376238" y="369888"/>
            <a:ext cx="9906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Пример программы</a:t>
            </a:r>
            <a:endParaRPr lang="zh-TW" altLang="en-US" sz="28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057893119"/>
      </p:ext>
    </p:extLst>
  </p:cSld>
  <p:clrMapOvr>
    <a:masterClrMapping/>
  </p:clrMapOvr>
  <p:transition spd="med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ChangeArrowheads="1"/>
          </p:cNvSpPr>
          <p:nvPr/>
        </p:nvSpPr>
        <p:spPr bwMode="auto">
          <a:xfrm>
            <a:off x="673106" y="971562"/>
            <a:ext cx="9232900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>
                <a:ea typeface="微軟正黑體" panose="020B0604030504040204" pitchFamily="34" charset="-120"/>
              </a:rPr>
              <a:t>продолжение...</a:t>
            </a:r>
            <a:r>
              <a:rPr kumimoji="0" lang="zh-TW" altLang="en-US">
                <a:ea typeface="微軟正黑體" panose="020B0604030504040204" pitchFamily="34" charset="-120"/>
              </a:rPr>
              <a:t>				      </a:t>
            </a:r>
            <a:endParaRPr kumimoji="0" lang="en-US" altLang="zh-TW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                                     </a:t>
            </a:r>
            <a:r>
              <a:rPr kumimoji="0" lang="en-US" altLang="zh-TW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Return tool to magazine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#114=#113+50                          (Tool change point X-50)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G0G53Z-13.557                        (Z back to tool change position)                                                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M81                                           (Tool magazine starts)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T#2303                                      (SP Tool number)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IF[#1801==1]GOTO200           (If current tool case is occupied, #1801=1, program ends)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G0G53 X#114                           (Move X to tool change stand-by position)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G91G1X-50.F500                     (Move X back to insert tool in tool-case, finishing returning tool)                                                    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G4X0.5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M83                                           (Relax Tool)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G4X0.5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>
              <a:ea typeface="微軟正黑體" panose="020B0604030504040204" pitchFamily="34" charset="-120"/>
            </a:endParaRP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6" y="2664897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eaLnBrk="1" hangingPunct="1"/>
            <a:endParaRPr lang="zh-CN" altLang="en-US"/>
          </a:p>
        </p:txBody>
      </p:sp>
      <p:pic>
        <p:nvPicPr>
          <p:cNvPr id="24580" name="Picture 7" descr="C:\Users\willie.huang\AppData\Roaming\feiq\RichOle\3876625700.bmp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850" y="4470412"/>
            <a:ext cx="8124825" cy="183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Text Box 2"/>
          <p:cNvSpPr txBox="1">
            <a:spLocks noChangeArrowheads="1"/>
          </p:cNvSpPr>
          <p:nvPr/>
        </p:nvSpPr>
        <p:spPr bwMode="auto">
          <a:xfrm>
            <a:off x="376238" y="369888"/>
            <a:ext cx="9906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Пример программы</a:t>
            </a:r>
            <a:endParaRPr lang="zh-TW" altLang="en-US" sz="28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8432441"/>
      </p:ext>
    </p:extLst>
  </p:cSld>
  <p:clrMapOvr>
    <a:masterClrMapping/>
  </p:clrMapOvr>
  <p:transition spd="med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>
            <a:spLocks noChangeArrowheads="1"/>
          </p:cNvSpPr>
          <p:nvPr/>
        </p:nvSpPr>
        <p:spPr bwMode="auto">
          <a:xfrm>
            <a:off x="941388" y="1082675"/>
            <a:ext cx="8691562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>
                <a:ea typeface="微軟正黑體" panose="020B0604030504040204" pitchFamily="34" charset="-120"/>
              </a:rPr>
              <a:t>продолжение...</a:t>
            </a:r>
            <a:endParaRPr kumimoji="0" lang="zh-TW" altLang="en-US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G90G0G53 Z30.                 (Z back to First origin)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#1864=1                              (Update Tool table bit MLC to M2080, setting M1170 On)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N100 G4X0.3                      (Wait 0.3 sec 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IF(#2303!=0)GOTO100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#1864=0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                                            </a:t>
            </a:r>
            <a:r>
              <a:rPr kumimoji="0" lang="en-US" altLang="zh-TW">
                <a:solidFill>
                  <a:srgbClr val="FF0000"/>
                </a:solidFill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Change Tool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N101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T#20                                   (Rotate tool magazine to command tool)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G4X1.                                 (Wait 1 sec )   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G53 Z-13.557                     (Z goes down to insert the tool)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>
              <a:ea typeface="微軟正黑體" panose="020B0604030504040204" pitchFamily="34" charset="-120"/>
            </a:endParaRPr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376238" y="369888"/>
            <a:ext cx="9906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Пример программы</a:t>
            </a:r>
            <a:endParaRPr lang="zh-TW" altLang="en-US" sz="28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358862"/>
      </p:ext>
    </p:extLst>
  </p:cSld>
  <p:clrMapOvr>
    <a:masterClrMapping/>
  </p:clrMapOvr>
  <p:transition spd="med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ChangeArrowheads="1"/>
          </p:cNvSpPr>
          <p:nvPr/>
        </p:nvSpPr>
        <p:spPr bwMode="auto">
          <a:xfrm>
            <a:off x="341313" y="898525"/>
            <a:ext cx="9359900" cy="528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104" tIns="41052" rIns="82104" bIns="41052"/>
          <a:lstStyle>
            <a:lvl1pPr marL="342900" indent="-3429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ru-RU" altLang="zh-TW">
                <a:ea typeface="微軟正黑體" panose="020B0604030504040204" pitchFamily="34" charset="-120"/>
              </a:rPr>
              <a:t>продолжение...</a:t>
            </a:r>
            <a:endParaRPr kumimoji="0" lang="en-US" altLang="zh-TW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zh-TW" altLang="en-US">
              <a:ea typeface="微軟正黑體" panose="020B0604030504040204" pitchFamily="34" charset="-12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M85                                   (Clamp the tool)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G91G1X50.F500               (Pull out the tool to safe position) </a:t>
            </a:r>
          </a:p>
          <a:p>
            <a:pPr>
              <a:lnSpc>
                <a:spcPct val="80000"/>
              </a:lnSpc>
              <a:spcBef>
                <a:spcPct val="20000"/>
              </a:spcBef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#1864=1                             (Update Tool table bit MLC to M2080, setting M1170 On)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N102 G4X0.3                     (Wait 0.3 sec 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IF(#2303!=0)GOTO102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#1864=0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G90G0G53 X#110             (Move X to mechanical position)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M82        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G53 Y#111 Z#112              (Move Y and Z to mechanical position)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G#11G#10F#12                  (Recover G90, G00 and F data )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endParaRPr kumimoji="0" lang="en-US" altLang="zh-TW">
              <a:latin typeface="Times New Roman" panose="02020603050405020304" pitchFamily="18" charset="0"/>
              <a:ea typeface="微軟正黑體" panose="020B0604030504040204" pitchFamily="34" charset="-120"/>
              <a:cs typeface="Times New Roman" panose="02020603050405020304" pitchFamily="18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N200</a:t>
            </a:r>
          </a:p>
          <a:p>
            <a:pPr>
              <a:lnSpc>
                <a:spcPct val="8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kumimoji="0" lang="en-US" altLang="zh-TW">
                <a:latin typeface="Times New Roman" panose="02020603050405020304" pitchFamily="18" charset="0"/>
                <a:ea typeface="微軟正黑體" panose="020B0604030504040204" pitchFamily="34" charset="-120"/>
                <a:cs typeface="Times New Roman" panose="02020603050405020304" pitchFamily="18" charset="0"/>
              </a:rPr>
              <a:t>M99</a:t>
            </a:r>
          </a:p>
        </p:txBody>
      </p:sp>
      <p:sp>
        <p:nvSpPr>
          <p:cNvPr id="26627" name="Text Box 2"/>
          <p:cNvSpPr txBox="1">
            <a:spLocks noChangeArrowheads="1"/>
          </p:cNvSpPr>
          <p:nvPr/>
        </p:nvSpPr>
        <p:spPr bwMode="auto">
          <a:xfrm>
            <a:off x="376238" y="369888"/>
            <a:ext cx="9906000" cy="52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2800" b="1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Пример программы</a:t>
            </a:r>
            <a:endParaRPr lang="zh-TW" altLang="en-US" sz="2800" b="1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418025960"/>
      </p:ext>
    </p:extLst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ext Box 2"/>
          <p:cNvSpPr txBox="1">
            <a:spLocks noChangeArrowheads="1"/>
          </p:cNvSpPr>
          <p:nvPr/>
        </p:nvSpPr>
        <p:spPr bwMode="auto">
          <a:xfrm>
            <a:off x="1352600" y="1988840"/>
            <a:ext cx="6161087" cy="132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600" tIns="47300" rIns="94600" bIns="47300">
            <a:spAutoFit/>
          </a:bodyPr>
          <a:lstStyle>
            <a:lvl1pPr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1pPr>
            <a:lvl2pPr marL="742950" indent="-28575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2pPr>
            <a:lvl3pPr marL="11430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3pPr>
            <a:lvl4pPr marL="16002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4pPr>
            <a:lvl5pPr marL="2057400" indent="-228600" defTabSz="9461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5pPr>
            <a:lvl6pPr marL="25146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6pPr>
            <a:lvl7pPr marL="29718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7pPr>
            <a:lvl8pPr marL="34290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8pPr>
            <a:lvl9pPr marL="3886200" indent="-228600" defTabSz="94615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itchFamily="18" charset="-120"/>
              </a:defRPr>
            </a:lvl9pPr>
          </a:lstStyle>
          <a:p>
            <a:pPr algn="ctr" eaLnBrk="1" hangingPunct="1"/>
            <a:r>
              <a:rPr lang="ru-RU" altLang="zh-TW" sz="4000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СПАСИБО</a:t>
            </a:r>
          </a:p>
          <a:p>
            <a:pPr algn="ctr" eaLnBrk="1" hangingPunct="1"/>
            <a:r>
              <a:rPr lang="ru-RU" altLang="zh-TW" sz="4000" b="1" dirty="0">
                <a:solidFill>
                  <a:srgbClr val="00AEEF"/>
                </a:solidFill>
                <a:latin typeface="Tahoma" panose="020B0604030504040204" pitchFamily="34" charset="0"/>
                <a:ea typeface="標楷體" pitchFamily="65" charset="-120"/>
              </a:rPr>
              <a:t>ЗА ВНИМАНИЕ!</a:t>
            </a:r>
            <a:endParaRPr lang="zh-TW" altLang="en-US" sz="4000" b="1" dirty="0">
              <a:solidFill>
                <a:srgbClr val="00AEEF"/>
              </a:solidFill>
              <a:latin typeface="Tahoma" panose="020B0604030504040204" pitchFamily="34" charset="0"/>
              <a:ea typeface="標楷體" pitchFamily="65" charset="-120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BB36C889-C76F-42FE-BD7E-5A8FB4F9322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704528" y="5733256"/>
            <a:ext cx="3456843" cy="1301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>
            <a:lvl1pPr marL="316531" indent="-31653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292" kern="1200">
                <a:solidFill>
                  <a:srgbClr val="0087DC"/>
                </a:solidFill>
                <a:latin typeface="Arial" pitchFamily="34" charset="0"/>
                <a:ea typeface="+mn-ea"/>
                <a:cs typeface="+mn-cs"/>
              </a:defRPr>
            </a:lvl1pPr>
            <a:lvl2pPr marL="685817" indent="-26377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58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1055103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215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477145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99186" indent="-211021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846"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321227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69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165310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587351" indent="-211021" algn="l" defTabSz="84408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ru-RU" altLang="zh-TW" b="1" dirty="0">
                <a:solidFill>
                  <a:srgbClr val="00B0F0"/>
                </a:solidFill>
                <a:ea typeface="新細明體" pitchFamily="18" charset="-120"/>
                <a:cs typeface="Arial" panose="020B0604020202020204" pitchFamily="34" charset="0"/>
              </a:rPr>
              <a:t>Больше информации на сайте </a:t>
            </a:r>
            <a:r>
              <a:rPr lang="en-US" altLang="zh-TW" sz="1015" b="1" dirty="0">
                <a:solidFill>
                  <a:srgbClr val="FF0000"/>
                </a:solidFill>
                <a:ea typeface="新細明體" pitchFamily="18" charset="-120"/>
                <a:cs typeface="Arial" panose="020B0604020202020204" pitchFamily="34" charset="0"/>
                <a:hlinkClick r:id="rId2"/>
              </a:rPr>
              <a:t>http://www.rts.ua/rus/catshop/827/CNC/</a:t>
            </a:r>
            <a:endParaRPr lang="ru-RU" altLang="zh-TW" sz="1015" b="1" dirty="0">
              <a:solidFill>
                <a:srgbClr val="FF0000"/>
              </a:solidFill>
              <a:ea typeface="新細明體" pitchFamily="18" charset="-12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altLang="zh-TW" sz="1015" dirty="0">
              <a:solidFill>
                <a:srgbClr val="00B0F0"/>
              </a:solidFill>
              <a:ea typeface="新細明體" pitchFamily="18" charset="-12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960382"/>
      </p:ext>
    </p:extLst>
  </p:cSld>
  <p:clrMapOvr>
    <a:masterClrMapping/>
  </p:clrMapOvr>
  <p:transition spd="med">
    <p:fade/>
  </p:transition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5_Office 佈景主題">
  <a:themeElements>
    <a:clrScheme name="5_Office 佈景主題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5_Office 佈景主題">
      <a:majorFont>
        <a:latin typeface="Arial"/>
        <a:ea typeface="新細明體"/>
        <a:cs typeface="Arial"/>
      </a:majorFont>
      <a:minorFont>
        <a:latin typeface="Arial"/>
        <a:ea typeface="新細明體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Office 佈景主題">
      <a:majorFont>
        <a:latin typeface=""/>
        <a:ea typeface="微軟正黑體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2289</TotalTime>
  <Words>1496</Words>
  <Application>Microsoft Office PowerPoint</Application>
  <PresentationFormat>Лист A4 (210x297 мм)</PresentationFormat>
  <Paragraphs>421</Paragraphs>
  <Slides>31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15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31</vt:i4>
      </vt:variant>
    </vt:vector>
  </HeadingPairs>
  <TitlesOfParts>
    <vt:vector size="50" baseType="lpstr">
      <vt:lpstr>微軟正黑體</vt:lpstr>
      <vt:lpstr>Microsoft YaHei</vt:lpstr>
      <vt:lpstr>Microsoft YaHei</vt:lpstr>
      <vt:lpstr>新細明體</vt:lpstr>
      <vt:lpstr>Arial</vt:lpstr>
      <vt:lpstr>Arial Narrow</vt:lpstr>
      <vt:lpstr>Calibri</vt:lpstr>
      <vt:lpstr>Candara</vt:lpstr>
      <vt:lpstr>標楷體</vt:lpstr>
      <vt:lpstr>Georgia</vt:lpstr>
      <vt:lpstr>Symbol</vt:lpstr>
      <vt:lpstr>Tahoma</vt:lpstr>
      <vt:lpstr>Times New Roman</vt:lpstr>
      <vt:lpstr>Trebuchet MS</vt:lpstr>
      <vt:lpstr>Wingdings</vt:lpstr>
      <vt:lpstr>5_Office 佈景主題</vt:lpstr>
      <vt:lpstr>6_Office 佈景主題</vt:lpstr>
      <vt:lpstr>1_Воздушный поток</vt:lpstr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Brand Management Office</dc:creator>
  <cp:lastModifiedBy>Igor</cp:lastModifiedBy>
  <cp:revision>295</cp:revision>
  <dcterms:created xsi:type="dcterms:W3CDTF">2011-06-29T02:03:24Z</dcterms:created>
  <dcterms:modified xsi:type="dcterms:W3CDTF">2018-04-17T19:00:43Z</dcterms:modified>
</cp:coreProperties>
</file>