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4.xml" ContentType="application/vnd.openxmlformats-officedocument.theme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71" r:id="rId2"/>
    <p:sldMasterId id="2147483855" r:id="rId3"/>
    <p:sldMasterId id="2147483881" r:id="rId4"/>
    <p:sldMasterId id="2147483894" r:id="rId5"/>
  </p:sldMasterIdLst>
  <p:notesMasterIdLst>
    <p:notesMasterId r:id="rId44"/>
  </p:notesMasterIdLst>
  <p:handoutMasterIdLst>
    <p:handoutMasterId r:id="rId45"/>
  </p:handoutMasterIdLst>
  <p:sldIdLst>
    <p:sldId id="269" r:id="rId6"/>
    <p:sldId id="344" r:id="rId7"/>
    <p:sldId id="331" r:id="rId8"/>
    <p:sldId id="345" r:id="rId9"/>
    <p:sldId id="302" r:id="rId10"/>
    <p:sldId id="305" r:id="rId11"/>
    <p:sldId id="306" r:id="rId12"/>
    <p:sldId id="307" r:id="rId13"/>
    <p:sldId id="346" r:id="rId14"/>
    <p:sldId id="333" r:id="rId15"/>
    <p:sldId id="335" r:id="rId16"/>
    <p:sldId id="351" r:id="rId17"/>
    <p:sldId id="337" r:id="rId18"/>
    <p:sldId id="349" r:id="rId19"/>
    <p:sldId id="338" r:id="rId20"/>
    <p:sldId id="350" r:id="rId21"/>
    <p:sldId id="313" r:id="rId22"/>
    <p:sldId id="314" r:id="rId23"/>
    <p:sldId id="336" r:id="rId24"/>
    <p:sldId id="348" r:id="rId25"/>
    <p:sldId id="339" r:id="rId26"/>
    <p:sldId id="317" r:id="rId27"/>
    <p:sldId id="340" r:id="rId28"/>
    <p:sldId id="342" r:id="rId29"/>
    <p:sldId id="322" r:id="rId30"/>
    <p:sldId id="323" r:id="rId31"/>
    <p:sldId id="332" r:id="rId32"/>
    <p:sldId id="347" r:id="rId33"/>
    <p:sldId id="352" r:id="rId34"/>
    <p:sldId id="353" r:id="rId35"/>
    <p:sldId id="354" r:id="rId36"/>
    <p:sldId id="355" r:id="rId37"/>
    <p:sldId id="356" r:id="rId38"/>
    <p:sldId id="343" r:id="rId39"/>
    <p:sldId id="326" r:id="rId40"/>
    <p:sldId id="327" r:id="rId41"/>
    <p:sldId id="328" r:id="rId42"/>
    <p:sldId id="267" r:id="rId43"/>
  </p:sldIdLst>
  <p:sldSz cx="9906000" cy="6858000" type="A4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DC"/>
    <a:srgbClr val="00AEEF"/>
    <a:srgbClr val="080808"/>
    <a:srgbClr val="5F5F5F"/>
    <a:srgbClr val="28AAE1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34" autoAdjust="0"/>
    <p:restoredTop sz="98849" autoAdjust="0"/>
  </p:normalViewPr>
  <p:slideViewPr>
    <p:cSldViewPr>
      <p:cViewPr varScale="1">
        <p:scale>
          <a:sx n="103" d="100"/>
          <a:sy n="103" d="100"/>
        </p:scale>
        <p:origin x="120" y="19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0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9.xml"/><Relationship Id="rId13" Type="http://schemas.openxmlformats.org/officeDocument/2006/relationships/slide" Target="slides/slide28.xml"/><Relationship Id="rId3" Type="http://schemas.openxmlformats.org/officeDocument/2006/relationships/slide" Target="slides/slide11.xml"/><Relationship Id="rId7" Type="http://schemas.openxmlformats.org/officeDocument/2006/relationships/slide" Target="slides/slide16.xml"/><Relationship Id="rId12" Type="http://schemas.openxmlformats.org/officeDocument/2006/relationships/slide" Target="slides/slide27.xml"/><Relationship Id="rId2" Type="http://schemas.openxmlformats.org/officeDocument/2006/relationships/slide" Target="slides/slide10.xml"/><Relationship Id="rId1" Type="http://schemas.openxmlformats.org/officeDocument/2006/relationships/slide" Target="slides/slide2.xml"/><Relationship Id="rId6" Type="http://schemas.openxmlformats.org/officeDocument/2006/relationships/slide" Target="slides/slide15.xml"/><Relationship Id="rId11" Type="http://schemas.openxmlformats.org/officeDocument/2006/relationships/slide" Target="slides/slide24.xml"/><Relationship Id="rId5" Type="http://schemas.openxmlformats.org/officeDocument/2006/relationships/slide" Target="slides/slide14.xml"/><Relationship Id="rId10" Type="http://schemas.openxmlformats.org/officeDocument/2006/relationships/slide" Target="slides/slide23.xml"/><Relationship Id="rId4" Type="http://schemas.openxmlformats.org/officeDocument/2006/relationships/slide" Target="slides/slide13.xml"/><Relationship Id="rId9" Type="http://schemas.openxmlformats.org/officeDocument/2006/relationships/slide" Target="slides/slide21.xml"/><Relationship Id="rId14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fld id="{86AC07AA-2665-4FC4-A967-B521A9337B23}" type="datetimeFigureOut">
              <a:rPr lang="zh-TW" altLang="en-US"/>
              <a:pPr>
                <a:defRPr/>
              </a:pPr>
              <a:t>2018/4/17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62FBABA4-161C-44C3-9462-C7D289E7D8B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4485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fld id="{747768C0-EBA2-4619-96EC-D023E2B6DA4C}" type="datetimeFigureOut">
              <a:rPr lang="zh-TW" altLang="en-US"/>
              <a:pPr>
                <a:defRPr/>
              </a:pPr>
              <a:t>2018/4/17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8B8D98A2-A06E-4ECC-9A4C-FB5E85C2B41D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2359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05843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344737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83052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6882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93538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90593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49968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6295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84937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715121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43058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7198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68822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0559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42950" y="2130437"/>
            <a:ext cx="84201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090113024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029663757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12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966937712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76288" y="2349500"/>
            <a:ext cx="4208462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37156" y="2349500"/>
            <a:ext cx="4208463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543883489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82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82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988254458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508198019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2509859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6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499" y="273062"/>
            <a:ext cx="553720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6" y="1435103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95945955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291343222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93906091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04076" y="404825"/>
            <a:ext cx="2141538" cy="25923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76295" y="404825"/>
            <a:ext cx="6275387" cy="25923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34002614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845323"/>
      </p:ext>
    </p:extLst>
  </p:cSld>
  <p:clrMapOvr>
    <a:masterClrMapping/>
  </p:clrMapOvr>
  <p:transition spd="med">
    <p:fade/>
  </p:transition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7" y="0"/>
            <a:ext cx="4767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742952" y="764704"/>
            <a:ext cx="4990137" cy="4032448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448891071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95381" y="6245225"/>
            <a:ext cx="2311771" cy="476250"/>
          </a:xfrm>
          <a:prstGeom prst="rect">
            <a:avLst/>
          </a:prstGeom>
        </p:spPr>
        <p:txBody>
          <a:bodyPr lIns="83978" tIns="41989" rIns="83978" bIns="41989"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383506" y="6245225"/>
            <a:ext cx="3138990" cy="476250"/>
          </a:xfrm>
          <a:prstGeom prst="rect">
            <a:avLst/>
          </a:prstGeom>
        </p:spPr>
        <p:txBody>
          <a:bodyPr lIns="83978" tIns="41989" rIns="83978" bIns="41989"/>
          <a:lstStyle>
            <a:lvl1pPr>
              <a:defRPr>
                <a:latin typeface="Arial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3939219" y="6308738"/>
            <a:ext cx="2310182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10513-C9EE-4BC9-902F-AF92DDBD372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57911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7" y="0"/>
            <a:ext cx="4767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742952" y="764704"/>
            <a:ext cx="4990137" cy="4032448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1448891071"/>
      </p:ext>
    </p:extLst>
  </p:cSld>
  <p:clrMapOvr>
    <a:masterClrMapping/>
  </p:clrMapOvr>
  <p:transition spd="med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9219" y="6308726"/>
            <a:ext cx="2310182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42F17F-316B-40C7-A73A-CD5B5B462866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965782040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58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20" y="3132290"/>
            <a:ext cx="7773297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80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13"/>
            <a:ext cx="393909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5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30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7" y="731532"/>
            <a:ext cx="5231728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845323"/>
      </p:ext>
    </p:extLst>
  </p:cSld>
  <p:clrMapOvr>
    <a:masterClrMapping/>
  </p:clrMapOvr>
  <p:transition spd="med">
    <p:fade/>
  </p:transition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50845" y="6569087"/>
            <a:ext cx="1793875" cy="244475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1000">
                <a:solidFill>
                  <a:srgbClr val="4D4D4D"/>
                </a:solidFill>
              </a:rPr>
              <a:t>Delta Confidential</a:t>
            </a:r>
            <a:endParaRPr kumimoji="0" lang="zh-TW" altLang="en-US" sz="1000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845323"/>
      </p:ext>
    </p:extLst>
  </p:cSld>
  <p:clrMapOvr>
    <a:masterClrMapping/>
  </p:clrMapOvr>
  <p:transition spd="med">
    <p:fade/>
  </p:transition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600200"/>
            <a:ext cx="84201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556001"/>
            <a:ext cx="69342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551397" y="4203592"/>
            <a:ext cx="3116131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837597" y="4075290"/>
            <a:ext cx="6006558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064455" y="4087562"/>
            <a:ext cx="5923645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6076946" y="4074185"/>
            <a:ext cx="3583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9304" y="4058555"/>
            <a:ext cx="9450324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35" y="2463560"/>
            <a:ext cx="84201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1312" y="1437449"/>
            <a:ext cx="695254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33043" y="2679192"/>
            <a:ext cx="4140708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2679192"/>
            <a:ext cx="4140708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044" y="2678114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782" y="3429011"/>
            <a:ext cx="4138393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5550" y="2678113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3429011"/>
            <a:ext cx="4140708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3581411"/>
            <a:ext cx="36322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90600" y="2286000"/>
            <a:ext cx="36322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25" y="1828800"/>
            <a:ext cx="422941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0341" y="338667"/>
            <a:ext cx="413036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4033" y="2785533"/>
            <a:ext cx="4136673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08050" y="1371600"/>
            <a:ext cx="386334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1447803"/>
            <a:ext cx="222885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447800"/>
            <a:ext cx="652145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50845" y="6569087"/>
            <a:ext cx="1793875" cy="244475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1000">
                <a:solidFill>
                  <a:srgbClr val="4D4D4D"/>
                </a:solidFill>
              </a:rPr>
              <a:t>Delta Confidential</a:t>
            </a:r>
            <a:endParaRPr kumimoji="0" lang="zh-TW" altLang="en-US" sz="1000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845323"/>
      </p:ext>
    </p:extLst>
  </p:cSld>
  <p:clrMapOvr>
    <a:masterClrMapping/>
  </p:clrMapOvr>
  <p:transition spd="med">
    <p:fade/>
  </p:transition>
  <p:hf hdr="0" ftr="0" dt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54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8" y="3132290"/>
            <a:ext cx="7773297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9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09"/>
            <a:ext cx="393909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3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26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7" y="731528"/>
            <a:ext cx="5231728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845323"/>
      </p:ext>
    </p:extLst>
  </p:cSld>
  <p:clrMapOvr>
    <a:masterClrMapping/>
  </p:clrMapOvr>
  <p:transition spd="med">
    <p:fad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9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9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8.xml"/><Relationship Id="rId12" Type="http://schemas.openxmlformats.org/officeDocument/2006/relationships/slideLayout" Target="../slideLayouts/slideLayout53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slideLayout" Target="../slideLayouts/slideLayout47.xml"/><Relationship Id="rId11" Type="http://schemas.openxmlformats.org/officeDocument/2006/relationships/slideLayout" Target="../slideLayouts/slideLayout52.xml"/><Relationship Id="rId5" Type="http://schemas.openxmlformats.org/officeDocument/2006/relationships/slideLayout" Target="../slideLayouts/slideLayout46.xml"/><Relationship Id="rId10" Type="http://schemas.openxmlformats.org/officeDocument/2006/relationships/slideLayout" Target="../slideLayouts/slideLayout51.xml"/><Relationship Id="rId4" Type="http://schemas.openxmlformats.org/officeDocument/2006/relationships/slideLayout" Target="../slideLayouts/slideLayout45.xml"/><Relationship Id="rId9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776288" y="404825"/>
            <a:ext cx="8569325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2349500"/>
            <a:ext cx="856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</p:txBody>
      </p:sp>
      <p:pic>
        <p:nvPicPr>
          <p:cNvPr id="2052" name="Picture 4" descr="a4-0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6900"/>
            <a:ext cx="9921875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pitchFamily="34" charset="0"/>
          <a:ea typeface="新細明體" pitchFamily="18" charset="-12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0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77850" y="549287"/>
            <a:ext cx="568166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0388" y="5805500"/>
            <a:ext cx="41767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919" r:id="rId4"/>
    <p:sldLayoutId id="2147483920" r:id="rId5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0087DC"/>
          </a:solidFill>
          <a:latin typeface="Arial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0087DC"/>
          </a:solidFill>
          <a:latin typeface="Arial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13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4/17/2018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6" y="6172213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13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  <p:sldLayoutId id="2147483867" r:id="rId12"/>
    <p:sldLayoutId id="2147483880" r:id="rId13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9304" y="1679429"/>
            <a:ext cx="9450324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3978" y="6250175"/>
            <a:ext cx="410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/>
              <a:pPr/>
              <a:t>4/17/2018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780" y="6250175"/>
            <a:ext cx="41022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3684" y="6250174"/>
            <a:ext cx="12586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43" y="2675467"/>
            <a:ext cx="8025694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9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/>
              <a:pPr/>
              <a:t>4/17/2018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4" y="6172209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9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/>
          </p:cNvSpPr>
          <p:nvPr/>
        </p:nvSpPr>
        <p:spPr bwMode="auto">
          <a:xfrm>
            <a:off x="715969" y="958862"/>
            <a:ext cx="79787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551" tIns="49775" rIns="99551" bIns="49775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5pPr>
            <a:lvl6pPr marL="497754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6pPr>
            <a:lvl7pPr marL="995507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7pPr>
            <a:lvl8pPr marL="1493261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8pPr>
            <a:lvl9pPr marL="1991015" algn="l" rtl="0" fontAlgn="base">
              <a:spcBef>
                <a:spcPct val="0"/>
              </a:spcBef>
              <a:spcAft>
                <a:spcPct val="0"/>
              </a:spcAft>
              <a:defRPr kumimoji="1" sz="3900">
                <a:solidFill>
                  <a:srgbClr val="0087DC"/>
                </a:solidFill>
                <a:latin typeface="Arial" charset="0"/>
                <a:ea typeface="微軟正黑體" pitchFamily="34" charset="-120"/>
                <a:cs typeface="Arial" charset="0"/>
              </a:defRPr>
            </a:lvl9pPr>
          </a:lstStyle>
          <a:p>
            <a:pPr>
              <a:defRPr/>
            </a:pPr>
            <a:r>
              <a:rPr lang="ru-RU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ЧПУ </a:t>
            </a:r>
            <a:r>
              <a:rPr lang="en-US" altLang="zh-CN" sz="4800" b="1" kern="0" dirty="0">
                <a:solidFill>
                  <a:srgbClr val="00AEEF"/>
                </a:solidFill>
                <a:latin typeface="微软雅黑" pitchFamily="34" charset="-122"/>
                <a:ea typeface="微软雅黑" pitchFamily="34" charset="-122"/>
              </a:rPr>
              <a:t>Delta Electronics</a:t>
            </a:r>
            <a:endParaRPr lang="zh-TW" altLang="en-US" sz="4800" kern="0" dirty="0">
              <a:solidFill>
                <a:srgbClr val="00AEE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147" name="Rectangle 2"/>
          <p:cNvSpPr txBox="1">
            <a:spLocks/>
          </p:cNvSpPr>
          <p:nvPr/>
        </p:nvSpPr>
        <p:spPr bwMode="auto">
          <a:xfrm>
            <a:off x="755656" y="2635262"/>
            <a:ext cx="893445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ru-RU" altLang="zh-TW" sz="2000" b="1" dirty="0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М-команды. Макросы и переменные. </a:t>
            </a:r>
            <a:endParaRPr kumimoji="0" lang="zh-TW" altLang="en-US" sz="2000" dirty="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1913" y="692697"/>
            <a:ext cx="984408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chemeClr val="bg1"/>
                </a:solidFill>
                <a:latin typeface="Tahoma" panose="020B0604030504040204" pitchFamily="34" charset="0"/>
                <a:ea typeface="標楷體" pitchFamily="65" charset="-120"/>
              </a:rPr>
              <a:t>Содержание</a:t>
            </a:r>
            <a:endParaRPr lang="zh-TW" altLang="en-US" sz="3600" b="1" dirty="0">
              <a:solidFill>
                <a:schemeClr val="bg1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45221" y="1988840"/>
            <a:ext cx="8114998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М-Команды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Макропеременные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Буквы и локальные переменные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Системные переменные</a:t>
            </a:r>
            <a:endParaRPr kumimoji="0" lang="zh-TW" altLang="en-US" sz="32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Пользовательские переменные</a:t>
            </a:r>
            <a:endParaRPr kumimoji="0" lang="zh-TW" altLang="en-US" sz="32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Макросы входы/выходы</a:t>
            </a:r>
            <a:endParaRPr kumimoji="0" lang="en-US" altLang="zh-TW" sz="32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Вызов макроса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Синтаксис переменных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32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Математические команды</a:t>
            </a:r>
            <a:endParaRPr kumimoji="0" lang="zh-TW" altLang="en-US" sz="32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365119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80592" y="3068960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4800" b="1" kern="0" dirty="0">
                <a:solidFill>
                  <a:srgbClr val="00B0F0"/>
                </a:solidFill>
                <a:latin typeface="微软雅黑" pitchFamily="34" charset="-122"/>
                <a:ea typeface="+mj-ea"/>
                <a:cs typeface="+mj-cs"/>
              </a:rPr>
              <a:t>M</a:t>
            </a:r>
            <a:r>
              <a:rPr lang="ru-RU" altLang="zh-TW" sz="4800" b="1" kern="0" dirty="0">
                <a:solidFill>
                  <a:srgbClr val="00B0F0"/>
                </a:solidFill>
                <a:latin typeface="微软雅黑" pitchFamily="34" charset="-122"/>
                <a:ea typeface="+mj-ea"/>
                <a:cs typeface="+mj-cs"/>
              </a:rPr>
              <a:t>-команды</a:t>
            </a:r>
            <a:endParaRPr lang="zh-TW" altLang="zh-TW" sz="4800" b="1" kern="0" dirty="0">
              <a:solidFill>
                <a:srgbClr val="00B0F0"/>
              </a:solidFill>
              <a:latin typeface="微软雅黑" pitchFamily="34" charset="-122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84935247"/>
      </p:ext>
    </p:extLst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矩形 5"/>
          <p:cNvSpPr>
            <a:spLocks noChangeArrowheads="1"/>
          </p:cNvSpPr>
          <p:nvPr/>
        </p:nvSpPr>
        <p:spPr bwMode="auto">
          <a:xfrm>
            <a:off x="489094" y="3136256"/>
            <a:ext cx="8269288" cy="3162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b="1" dirty="0"/>
              <a:t>M00</a:t>
            </a:r>
            <a:r>
              <a:rPr lang="ru-RU" altLang="zh-TW" sz="2000" b="1" dirty="0"/>
              <a:t> -</a:t>
            </a:r>
            <a:r>
              <a:rPr lang="en-US" altLang="zh-TW" sz="2000" b="1" dirty="0"/>
              <a:t> </a:t>
            </a:r>
            <a:r>
              <a:rPr lang="ru-RU" altLang="zh-TW" sz="2000" b="1" dirty="0"/>
              <a:t>технологический останов</a:t>
            </a:r>
            <a:endParaRPr lang="zh-TW" altLang="zh-TW" sz="2000" b="1" dirty="0"/>
          </a:p>
          <a:p>
            <a:endParaRPr lang="en-US" altLang="zh-TW" sz="2000" dirty="0"/>
          </a:p>
          <a:p>
            <a:r>
              <a:rPr lang="ru-RU" sz="2000" dirty="0"/>
              <a:t>М00 – технологический останов. Когда ЧПУ исполняет команду М00, то происходит так называемый технологический останов. Все осевые перемещения останавливаются и возобновляются лишь после того, как оператор станка нажмет клавишу Старт цикла на панели ЧПУ. При этом шпиндель продолжает вращаться (у большинства станков) и другие функции остаются активными. Если оператор станка нажимает клавишу Старт цикла, то выполнение программы будет продолжено с кадра, следующего за М00.</a:t>
            </a:r>
            <a:endParaRPr lang="zh-TW" altLang="zh-TW" sz="2000" dirty="0">
              <a:solidFill>
                <a:srgbClr val="0087DC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074293" y="260648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M </a:t>
            </a:r>
            <a:r>
              <a:rPr lang="ru-RU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команды</a:t>
            </a:r>
            <a:endParaRPr lang="zh-TW" altLang="zh-TW" sz="3200" b="1" kern="0" dirty="0">
              <a:solidFill>
                <a:srgbClr val="0087DC"/>
              </a:solidFill>
              <a:latin typeface="微软雅黑" pitchFamily="34" charset="-122"/>
              <a:ea typeface="+mj-ea"/>
              <a:cs typeface="+mj-cs"/>
            </a:endParaRPr>
          </a:p>
          <a:p>
            <a:pPr algn="ctr" eaLnBrk="0" hangingPunct="0">
              <a:defRPr/>
            </a:pPr>
            <a:br>
              <a:rPr lang="zh-CN" altLang="en-US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4529" y="1129968"/>
            <a:ext cx="84144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22222"/>
                </a:solidFill>
              </a:rPr>
              <a:t>Вспомогательные команды начинаются с буквы М. Они могут выполнять такие действия, как: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222222"/>
                </a:solidFill>
              </a:rPr>
              <a:t>Сменить инструмент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222222"/>
                </a:solidFill>
              </a:rPr>
              <a:t>Включить/выключить шпиндель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222222"/>
                </a:solidFill>
              </a:rPr>
              <a:t>Включить/выключить охлаждение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2000" dirty="0">
                <a:solidFill>
                  <a:srgbClr val="222222"/>
                </a:solidFill>
              </a:rPr>
              <a:t>Вызвать/закончить подпрограмму</a:t>
            </a:r>
          </a:p>
        </p:txBody>
      </p:sp>
    </p:spTree>
    <p:extLst>
      <p:ext uri="{BB962C8B-B14F-4D97-AF65-F5344CB8AC3E}">
        <p14:creationId xmlns:p14="http://schemas.microsoft.com/office/powerpoint/2010/main" val="902052840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矩形 5"/>
          <p:cNvSpPr>
            <a:spLocks noChangeArrowheads="1"/>
          </p:cNvSpPr>
          <p:nvPr/>
        </p:nvSpPr>
        <p:spPr bwMode="auto">
          <a:xfrm>
            <a:off x="488504" y="988958"/>
            <a:ext cx="8270875" cy="285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b="1" dirty="0"/>
              <a:t>M01 </a:t>
            </a:r>
            <a:r>
              <a:rPr lang="ru-RU" altLang="zh-TW" sz="2000" b="1" dirty="0"/>
              <a:t>останов по выбору. </a:t>
            </a:r>
            <a:endParaRPr lang="zh-TW" altLang="zh-TW" sz="2000" b="1" dirty="0"/>
          </a:p>
          <a:p>
            <a:r>
              <a:rPr lang="ru-RU" sz="2000" dirty="0"/>
              <a:t>Код М01 предназначен для останова по выбору. Действует он аналогично коду М00, однако предоставляет выбор оператору – нужно или не нужно прерывать выполнение управляющей программы. На панели УЧПУ практически любого станка имеется клавиша (или переключатель) М01. Если эта клавиша нажата, то при чтении кадра с М01 происходит останов. Если же клавиша не нажата, то кадр М01 пропускается и выполнение УП не прерывается.</a:t>
            </a:r>
            <a:endParaRPr lang="zh-TW" altLang="zh-TW" sz="20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144688" y="260648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M </a:t>
            </a:r>
            <a:r>
              <a:rPr lang="ru-RU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команды</a:t>
            </a:r>
            <a:endParaRPr lang="zh-TW" altLang="zh-TW" sz="3200" b="1" kern="0" dirty="0">
              <a:solidFill>
                <a:srgbClr val="0087DC"/>
              </a:solidFill>
              <a:latin typeface="微软雅黑" pitchFamily="34" charset="-122"/>
              <a:ea typeface="+mj-ea"/>
              <a:cs typeface="+mj-cs"/>
            </a:endParaRPr>
          </a:p>
          <a:p>
            <a:pPr algn="ctr" eaLnBrk="0" hangingPunct="0">
              <a:defRPr/>
            </a:pPr>
            <a:br>
              <a:rPr lang="zh-CN" altLang="en-US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422502" y="4161807"/>
            <a:ext cx="8270875" cy="1008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b="1" dirty="0">
                <a:latin typeface="+mn-lt"/>
              </a:rPr>
              <a:t>M02  - </a:t>
            </a:r>
            <a:r>
              <a:rPr lang="ru-RU" altLang="zh-TW" sz="2000" b="1" dirty="0">
                <a:latin typeface="+mn-lt"/>
              </a:rPr>
              <a:t>конец программы</a:t>
            </a:r>
            <a:endParaRPr lang="en-US" altLang="zh-TW" sz="2000" dirty="0"/>
          </a:p>
          <a:p>
            <a:r>
              <a:rPr lang="ru-RU" sz="2000" dirty="0"/>
              <a:t>М02 – конец программы. Код М02 информирует ЧПУ о завершении программы.</a:t>
            </a:r>
            <a:endParaRPr lang="zh-TW" altLang="zh-TW" sz="2000" dirty="0"/>
          </a:p>
        </p:txBody>
      </p:sp>
      <p:sp>
        <p:nvSpPr>
          <p:cNvPr id="7" name="矩形 5"/>
          <p:cNvSpPr>
            <a:spLocks noChangeArrowheads="1"/>
          </p:cNvSpPr>
          <p:nvPr/>
        </p:nvSpPr>
        <p:spPr bwMode="auto">
          <a:xfrm>
            <a:off x="416496" y="5418167"/>
            <a:ext cx="8270875" cy="1008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b="1" dirty="0"/>
              <a:t>M30</a:t>
            </a:r>
            <a:r>
              <a:rPr lang="ru-RU" altLang="zh-TW" sz="2000" b="1" dirty="0"/>
              <a:t> -</a:t>
            </a:r>
            <a:r>
              <a:rPr lang="en-US" altLang="zh-TW" sz="2000" b="1" dirty="0"/>
              <a:t> </a:t>
            </a:r>
            <a:r>
              <a:rPr lang="ru-RU" sz="2000" b="1" dirty="0"/>
              <a:t>конец программы и возврат в начало.</a:t>
            </a:r>
            <a:endParaRPr lang="en-US" altLang="zh-TW" sz="2000" b="1" dirty="0"/>
          </a:p>
          <a:p>
            <a:r>
              <a:rPr lang="ru-RU" sz="2000" dirty="0"/>
              <a:t>Отличается от М02 тем, что возвращает курсор в начало программы.</a:t>
            </a:r>
            <a:endParaRPr lang="zh-TW" altLang="zh-TW" sz="2000" dirty="0"/>
          </a:p>
        </p:txBody>
      </p:sp>
    </p:spTree>
    <p:extLst>
      <p:ext uri="{BB962C8B-B14F-4D97-AF65-F5344CB8AC3E}">
        <p14:creationId xmlns:p14="http://schemas.microsoft.com/office/powerpoint/2010/main" val="4114602387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矩形 5"/>
          <p:cNvSpPr>
            <a:spLocks noChangeArrowheads="1"/>
          </p:cNvSpPr>
          <p:nvPr/>
        </p:nvSpPr>
        <p:spPr bwMode="auto">
          <a:xfrm>
            <a:off x="379232" y="968762"/>
            <a:ext cx="9262718" cy="1623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83978" tIns="41989" rIns="83978" bIns="41989">
            <a:spAutoFit/>
          </a:bodyPr>
          <a:lstStyle/>
          <a:p>
            <a:r>
              <a:rPr lang="en-US" altLang="zh-TW" sz="2000" b="1" dirty="0"/>
              <a:t>M98 </a:t>
            </a:r>
            <a:r>
              <a:rPr lang="ru-RU" sz="2000" dirty="0"/>
              <a:t>вызов подпрограммы. Команда М98 предназначена для вызова подпрограммы. Вместе с этой командой программируется Р-слово данных, которое обозначает номер вызываемой подпрограммы.</a:t>
            </a:r>
          </a:p>
          <a:p>
            <a:endParaRPr lang="ru-RU" altLang="zh-TW" sz="2000" b="1" dirty="0"/>
          </a:p>
          <a:p>
            <a:r>
              <a:rPr lang="ru-RU" altLang="zh-TW" sz="2000" b="1" dirty="0"/>
              <a:t>Формат команды</a:t>
            </a:r>
            <a:r>
              <a:rPr lang="en-US" altLang="zh-TW" sz="2000" b="1" dirty="0"/>
              <a:t>: M98 P</a:t>
            </a:r>
            <a:r>
              <a:rPr lang="zh-TW" altLang="zh-TW" sz="2000" b="1" dirty="0"/>
              <a:t>ˍ</a:t>
            </a:r>
            <a:r>
              <a:rPr lang="en-US" altLang="zh-TW" sz="2000" b="1" dirty="0"/>
              <a:t> L</a:t>
            </a:r>
            <a:r>
              <a:rPr lang="zh-TW" altLang="zh-TW" sz="2000" b="1" dirty="0"/>
              <a:t>ˍ</a:t>
            </a:r>
            <a:r>
              <a:rPr lang="en-US" altLang="zh-TW" sz="2000" b="1" dirty="0"/>
              <a:t>;</a:t>
            </a:r>
          </a:p>
        </p:txBody>
      </p:sp>
      <p:sp>
        <p:nvSpPr>
          <p:cNvPr id="54276" name="矩形 5"/>
          <p:cNvSpPr>
            <a:spLocks noChangeArrowheads="1"/>
          </p:cNvSpPr>
          <p:nvPr/>
        </p:nvSpPr>
        <p:spPr bwMode="auto">
          <a:xfrm>
            <a:off x="632526" y="2924956"/>
            <a:ext cx="8270875" cy="377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dirty="0"/>
              <a:t> </a:t>
            </a:r>
            <a:endParaRPr lang="zh-TW" altLang="zh-TW" sz="2000" dirty="0"/>
          </a:p>
          <a:p>
            <a:r>
              <a:rPr lang="ru-RU" altLang="zh-TW" sz="2000" dirty="0"/>
              <a:t>Основная программа</a:t>
            </a:r>
            <a:r>
              <a:rPr lang="en-US" altLang="zh-TW" sz="2000" dirty="0"/>
              <a:t>                                    </a:t>
            </a:r>
            <a:r>
              <a:rPr lang="ru-RU" altLang="zh-TW" sz="2000" dirty="0"/>
              <a:t>Подпрограмма</a:t>
            </a:r>
            <a:r>
              <a:rPr lang="en-US" altLang="zh-TW" sz="2000" dirty="0"/>
              <a:t> </a:t>
            </a:r>
            <a:endParaRPr lang="zh-TW" altLang="zh-TW" sz="2000" dirty="0"/>
          </a:p>
          <a:p>
            <a:r>
              <a:rPr lang="en-US" altLang="zh-TW" sz="2000" dirty="0"/>
              <a:t>N0010;	                                                           O1010;</a:t>
            </a:r>
            <a:endParaRPr lang="zh-TW" altLang="zh-TW" sz="2000" dirty="0"/>
          </a:p>
          <a:p>
            <a:r>
              <a:rPr lang="en-US" altLang="zh-TW" sz="2000" dirty="0"/>
              <a:t>N0020 M98 P1010;	                                 N1020;</a:t>
            </a:r>
            <a:endParaRPr lang="zh-TW" altLang="zh-TW" sz="2000" dirty="0"/>
          </a:p>
          <a:p>
            <a:r>
              <a:rPr lang="en-US" altLang="zh-TW" sz="2000" dirty="0"/>
              <a:t>N0030;	                                                           N1030;</a:t>
            </a:r>
            <a:endParaRPr lang="zh-TW" altLang="zh-TW" sz="2000" dirty="0"/>
          </a:p>
          <a:p>
            <a:r>
              <a:rPr lang="en-US" altLang="zh-TW" sz="2000" dirty="0"/>
              <a:t>N0040;	                                                           N1040;</a:t>
            </a:r>
            <a:endParaRPr lang="zh-TW" altLang="zh-TW" sz="2000" dirty="0"/>
          </a:p>
          <a:p>
            <a:r>
              <a:rPr lang="en-US" altLang="zh-TW" sz="2000" dirty="0"/>
              <a:t>N0050;	                                                           N1050;</a:t>
            </a:r>
            <a:endParaRPr lang="zh-TW" altLang="zh-TW" sz="2000" dirty="0"/>
          </a:p>
          <a:p>
            <a:r>
              <a:rPr lang="en-US" altLang="zh-TW" sz="2000" dirty="0"/>
              <a:t>N0060;	                                                           N1060;</a:t>
            </a:r>
            <a:endParaRPr lang="zh-TW" altLang="zh-TW" sz="2000" dirty="0"/>
          </a:p>
          <a:p>
            <a:r>
              <a:rPr lang="en-US" altLang="zh-TW" sz="2000" dirty="0"/>
              <a:t>N0070;	                                                           N1070;</a:t>
            </a:r>
            <a:endParaRPr lang="zh-TW" altLang="zh-TW" sz="2000" dirty="0"/>
          </a:p>
          <a:p>
            <a:r>
              <a:rPr lang="en-US" altLang="zh-TW" sz="2000" dirty="0"/>
              <a:t>N0080;	                                                           N1080;</a:t>
            </a:r>
            <a:endParaRPr lang="zh-TW" altLang="zh-TW" sz="2000" dirty="0"/>
          </a:p>
          <a:p>
            <a:r>
              <a:rPr lang="en-US" altLang="zh-TW" sz="2000" dirty="0"/>
              <a:t>N0090;	                                                           N1090;</a:t>
            </a:r>
            <a:endParaRPr lang="zh-TW" altLang="zh-TW" sz="2000" dirty="0"/>
          </a:p>
          <a:p>
            <a:r>
              <a:rPr lang="en-US" altLang="zh-TW" sz="2000" dirty="0"/>
              <a:t>N0100;		                                              N1100 M99;</a:t>
            </a:r>
            <a:endParaRPr lang="zh-TW" altLang="zh-TW" sz="2000" dirty="0"/>
          </a:p>
        </p:txBody>
      </p:sp>
      <p:sp>
        <p:nvSpPr>
          <p:cNvPr id="54277" name="Line 6"/>
          <p:cNvSpPr>
            <a:spLocks noChangeShapeType="1"/>
          </p:cNvSpPr>
          <p:nvPr/>
        </p:nvSpPr>
        <p:spPr bwMode="auto">
          <a:xfrm flipV="1">
            <a:off x="2936776" y="3717032"/>
            <a:ext cx="2736302" cy="32839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4278" name="Line 7"/>
          <p:cNvSpPr>
            <a:spLocks noChangeShapeType="1"/>
          </p:cNvSpPr>
          <p:nvPr/>
        </p:nvSpPr>
        <p:spPr bwMode="auto">
          <a:xfrm flipH="1" flipV="1">
            <a:off x="1496617" y="4293096"/>
            <a:ext cx="4176462" cy="216024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文字方塊 6"/>
          <p:cNvSpPr txBox="1"/>
          <p:nvPr/>
        </p:nvSpPr>
        <p:spPr>
          <a:xfrm>
            <a:off x="4114800" y="2055474"/>
            <a:ext cx="556180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Pˍ: </a:t>
            </a:r>
            <a:r>
              <a:rPr lang="ru-RU" altLang="zh-TW" dirty="0"/>
              <a:t>номер вызываемой подпрограммы</a:t>
            </a:r>
            <a:r>
              <a:rPr lang="en-US" altLang="zh-TW" dirty="0"/>
              <a:t>; </a:t>
            </a:r>
          </a:p>
          <a:p>
            <a:r>
              <a:rPr lang="en-US" altLang="zh-TW" dirty="0"/>
              <a:t>Lˍ: </a:t>
            </a:r>
            <a:r>
              <a:rPr lang="ru-RU" altLang="zh-TW" dirty="0"/>
              <a:t>Указывает количество выполнений подпрограммы</a:t>
            </a:r>
            <a:r>
              <a:rPr lang="en-US" altLang="zh-TW" dirty="0"/>
              <a:t>.</a:t>
            </a:r>
            <a:endParaRPr lang="zh-TW" altLang="en-US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475291" y="244860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M </a:t>
            </a:r>
            <a:r>
              <a:rPr lang="ru-RU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команды</a:t>
            </a: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85126256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矩形 5"/>
          <p:cNvSpPr>
            <a:spLocks noChangeArrowheads="1"/>
          </p:cNvSpPr>
          <p:nvPr/>
        </p:nvSpPr>
        <p:spPr bwMode="auto">
          <a:xfrm>
            <a:off x="456408" y="990600"/>
            <a:ext cx="8270875" cy="1315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b="1" dirty="0"/>
              <a:t>M99 </a:t>
            </a:r>
            <a:r>
              <a:rPr lang="ru-RU" sz="2000" dirty="0"/>
              <a:t>конец подпрограммы. При помощи команды М99 по окончании подпрограммы осуществляется возврат к главной программе, из которой была вызвана подпрограмма.</a:t>
            </a:r>
            <a:endParaRPr lang="en-US" altLang="zh-TW" sz="2000" b="1" dirty="0"/>
          </a:p>
          <a:p>
            <a:endParaRPr lang="en-US" altLang="zh-TW" sz="2000" dirty="0"/>
          </a:p>
        </p:txBody>
      </p:sp>
      <p:sp>
        <p:nvSpPr>
          <p:cNvPr id="55300" name="矩形 5"/>
          <p:cNvSpPr>
            <a:spLocks noChangeArrowheads="1"/>
          </p:cNvSpPr>
          <p:nvPr/>
        </p:nvSpPr>
        <p:spPr bwMode="auto">
          <a:xfrm>
            <a:off x="685801" y="2348892"/>
            <a:ext cx="8270875" cy="37781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en-US" altLang="zh-TW" sz="2000" dirty="0"/>
              <a:t> </a:t>
            </a:r>
            <a:endParaRPr lang="zh-TW" altLang="zh-TW" sz="2000" dirty="0"/>
          </a:p>
          <a:p>
            <a:r>
              <a:rPr lang="ru-RU" altLang="zh-TW" sz="2000" dirty="0"/>
              <a:t>Основная программа</a:t>
            </a:r>
            <a:r>
              <a:rPr lang="en-US" altLang="zh-TW" sz="2000" dirty="0"/>
              <a:t>                                    </a:t>
            </a:r>
            <a:r>
              <a:rPr lang="ru-RU" altLang="zh-TW" sz="2000" dirty="0"/>
              <a:t>Подпрограмма</a:t>
            </a:r>
            <a:r>
              <a:rPr lang="en-US" altLang="zh-TW" sz="2000" dirty="0"/>
              <a:t> </a:t>
            </a:r>
            <a:endParaRPr lang="zh-TW" altLang="zh-TW" sz="2000" dirty="0"/>
          </a:p>
          <a:p>
            <a:r>
              <a:rPr lang="en-US" altLang="zh-TW" sz="2000" dirty="0"/>
              <a:t>N0010;	                                                           O1010;</a:t>
            </a:r>
            <a:endParaRPr lang="zh-TW" altLang="zh-TW" sz="2000" dirty="0"/>
          </a:p>
          <a:p>
            <a:r>
              <a:rPr lang="en-US" altLang="zh-TW" sz="2000" dirty="0"/>
              <a:t>N0020 M98 P1010;	                                 N1020;</a:t>
            </a:r>
            <a:endParaRPr lang="zh-TW" altLang="zh-TW" sz="2000" dirty="0"/>
          </a:p>
          <a:p>
            <a:r>
              <a:rPr lang="en-US" altLang="zh-TW" sz="2000" dirty="0"/>
              <a:t>N0030;	                                                           N1030;</a:t>
            </a:r>
            <a:endParaRPr lang="zh-TW" altLang="zh-TW" sz="2000" dirty="0"/>
          </a:p>
          <a:p>
            <a:r>
              <a:rPr lang="en-US" altLang="zh-TW" sz="2000" dirty="0"/>
              <a:t>N0040;	                                                           N1040;</a:t>
            </a:r>
            <a:endParaRPr lang="zh-TW" altLang="zh-TW" sz="2000" dirty="0"/>
          </a:p>
          <a:p>
            <a:r>
              <a:rPr lang="en-US" altLang="zh-TW" sz="2000" dirty="0"/>
              <a:t>N0050;	                                                           N1050;</a:t>
            </a:r>
            <a:endParaRPr lang="zh-TW" altLang="zh-TW" sz="2000" dirty="0"/>
          </a:p>
          <a:p>
            <a:r>
              <a:rPr lang="en-US" altLang="zh-TW" sz="2000" dirty="0"/>
              <a:t>N0060;	                                                           N1060;</a:t>
            </a:r>
            <a:endParaRPr lang="zh-TW" altLang="zh-TW" sz="2000" dirty="0"/>
          </a:p>
          <a:p>
            <a:r>
              <a:rPr lang="en-US" altLang="zh-TW" sz="2000" dirty="0"/>
              <a:t>N0070;	                                                           N1070;</a:t>
            </a:r>
            <a:endParaRPr lang="zh-TW" altLang="zh-TW" sz="2000" dirty="0"/>
          </a:p>
          <a:p>
            <a:r>
              <a:rPr lang="en-US" altLang="zh-TW" sz="2000" dirty="0"/>
              <a:t>N0080;	                                                           N1080;</a:t>
            </a:r>
            <a:endParaRPr lang="zh-TW" altLang="zh-TW" sz="2000" dirty="0"/>
          </a:p>
          <a:p>
            <a:r>
              <a:rPr lang="en-US" altLang="zh-TW" sz="2000" dirty="0"/>
              <a:t>N0090;	                                                           N1090;</a:t>
            </a:r>
            <a:endParaRPr lang="zh-TW" altLang="zh-TW" sz="2000" dirty="0"/>
          </a:p>
          <a:p>
            <a:r>
              <a:rPr lang="en-US" altLang="zh-TW" sz="2000" dirty="0"/>
              <a:t>N0100;		                                              N1100 </a:t>
            </a:r>
            <a:r>
              <a:rPr lang="en-US" altLang="zh-TW" sz="2000" b="1" dirty="0">
                <a:solidFill>
                  <a:srgbClr val="FF0000"/>
                </a:solidFill>
              </a:rPr>
              <a:t>M99 P0060</a:t>
            </a:r>
            <a:r>
              <a:rPr lang="en-US" altLang="zh-TW" sz="2000" dirty="0"/>
              <a:t>;</a:t>
            </a:r>
            <a:endParaRPr lang="zh-TW" altLang="zh-TW" sz="2000" dirty="0"/>
          </a:p>
        </p:txBody>
      </p:sp>
      <p:sp>
        <p:nvSpPr>
          <p:cNvPr id="55301" name="Line 6"/>
          <p:cNvSpPr>
            <a:spLocks noChangeShapeType="1"/>
          </p:cNvSpPr>
          <p:nvPr/>
        </p:nvSpPr>
        <p:spPr bwMode="auto">
          <a:xfrm flipV="1">
            <a:off x="3224811" y="3140980"/>
            <a:ext cx="2450232" cy="30950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55302" name="Line 7"/>
          <p:cNvSpPr>
            <a:spLocks noChangeShapeType="1"/>
          </p:cNvSpPr>
          <p:nvPr/>
        </p:nvSpPr>
        <p:spPr bwMode="auto">
          <a:xfrm flipH="1" flipV="1">
            <a:off x="1640633" y="4653136"/>
            <a:ext cx="4034408" cy="117217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TW" altLang="en-US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905007" y="481013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M </a:t>
            </a:r>
            <a:r>
              <a:rPr lang="ru-RU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команды</a:t>
            </a:r>
            <a:endParaRPr lang="zh-TW" altLang="zh-TW" sz="3200" b="1" kern="0" dirty="0">
              <a:solidFill>
                <a:srgbClr val="0087DC"/>
              </a:solidFill>
              <a:latin typeface="微软雅黑" pitchFamily="34" charset="-122"/>
              <a:ea typeface="+mj-ea"/>
              <a:cs typeface="+mj-cs"/>
            </a:endParaRPr>
          </a:p>
          <a:p>
            <a:pPr algn="ctr" eaLnBrk="0" hangingPunct="0">
              <a:defRPr/>
            </a:pPr>
            <a:br>
              <a:rPr lang="zh-CN" altLang="en-US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067911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矩形 3"/>
          <p:cNvSpPr>
            <a:spLocks noChangeArrowheads="1"/>
          </p:cNvSpPr>
          <p:nvPr/>
        </p:nvSpPr>
        <p:spPr bwMode="auto">
          <a:xfrm>
            <a:off x="456407" y="764710"/>
            <a:ext cx="8801100" cy="1192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ru-RU" altLang="zh-TW" b="1" dirty="0"/>
              <a:t>Таблица основных М-команд</a:t>
            </a:r>
            <a:endParaRPr lang="en-US" altLang="zh-TW" b="1" dirty="0"/>
          </a:p>
          <a:p>
            <a:r>
              <a:rPr lang="ru-RU" altLang="zh-TW" dirty="0"/>
              <a:t>Наиболее часто используемые М-команд приведены в таблице ниже. Функции M-команд определяются в MLC, кроме тех, которые определены системой. Фактические функции M-кодов различаются для разных станков.</a:t>
            </a:r>
            <a:endParaRPr lang="zh-TW" altLang="zh-TW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16696" y="188640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kern="0" dirty="0">
                <a:solidFill>
                  <a:srgbClr val="0087DC"/>
                </a:solidFill>
                <a:latin typeface="微软雅黑" pitchFamily="34" charset="-122"/>
                <a:ea typeface="+mj-ea"/>
                <a:cs typeface="+mj-cs"/>
              </a:rPr>
              <a:t>Таблица основных М-команд</a:t>
            </a:r>
            <a:endParaRPr lang="zh-TW" altLang="zh-TW" sz="3200" b="1" kern="0" dirty="0">
              <a:solidFill>
                <a:srgbClr val="0087DC"/>
              </a:solidFill>
              <a:latin typeface="微软雅黑" pitchFamily="34" charset="-122"/>
              <a:ea typeface="+mj-ea"/>
              <a:cs typeface="+mj-cs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638989"/>
              </p:ext>
            </p:extLst>
          </p:nvPr>
        </p:nvGraphicFramePr>
        <p:xfrm>
          <a:off x="776542" y="1988840"/>
          <a:ext cx="8136903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64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123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М-команда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Функция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Примечание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Технологический</a:t>
                      </a:r>
                      <a:r>
                        <a:rPr lang="ru-RU" sz="1200" baseline="0" dirty="0"/>
                        <a:t> останов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Останов</a:t>
                      </a:r>
                      <a:r>
                        <a:rPr lang="ru-RU" sz="1200" baseline="0" dirty="0"/>
                        <a:t> по выборы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Конец программы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Запуск</a:t>
                      </a:r>
                      <a:r>
                        <a:rPr lang="ru-RU" sz="1200" baseline="0" dirty="0"/>
                        <a:t> шпинделя в прямом направлении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Запуск</a:t>
                      </a:r>
                      <a:r>
                        <a:rPr lang="ru-RU" sz="1200" baseline="0" dirty="0"/>
                        <a:t> шпинделя в обратном направлении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Останов шпинделя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Автоматическое переключение</a:t>
                      </a:r>
                      <a:r>
                        <a:rPr lang="ru-RU" sz="1200" baseline="0" dirty="0"/>
                        <a:t> инструмента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Включение</a:t>
                      </a:r>
                      <a:r>
                        <a:rPr lang="ru-RU" sz="1200" baseline="0" dirty="0"/>
                        <a:t> подачи СОЖ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Выключение</a:t>
                      </a:r>
                      <a:r>
                        <a:rPr lang="ru-RU" sz="1200" baseline="0" dirty="0"/>
                        <a:t> подачи СОЖ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Позиционирование</a:t>
                      </a:r>
                      <a:r>
                        <a:rPr lang="ru-RU" sz="1200" baseline="0" dirty="0"/>
                        <a:t> шпинделя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Отмена позиционирования шпинделя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Отмена жесткого</a:t>
                      </a:r>
                      <a:r>
                        <a:rPr lang="ru-RU" sz="1200" baseline="0" dirty="0"/>
                        <a:t> нарезания резьбы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Жесткое нарезание резьбы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М30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Конец программы и возврат в начало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Вызов</a:t>
                      </a:r>
                      <a:r>
                        <a:rPr lang="ru-RU" sz="1200" baseline="0" dirty="0"/>
                        <a:t> подпрограммы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61087">
                <a:tc>
                  <a:txBody>
                    <a:bodyPr/>
                    <a:lstStyle/>
                    <a:p>
                      <a:r>
                        <a:rPr lang="ru-RU" sz="1200" dirty="0"/>
                        <a:t>М99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Возврат из подпрограммы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/>
                        <a:t>Определен</a:t>
                      </a:r>
                      <a:r>
                        <a:rPr lang="ru-RU" sz="1200" baseline="0" dirty="0"/>
                        <a:t> системой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4646058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80592" y="3068960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en-US" altLang="zh-TW" sz="4800" b="1" kern="0" dirty="0">
                <a:solidFill>
                  <a:srgbClr val="00B0F0"/>
                </a:solidFill>
                <a:latin typeface="微软雅黑" pitchFamily="34" charset="-122"/>
                <a:ea typeface="+mj-ea"/>
                <a:cs typeface="+mj-cs"/>
              </a:rPr>
              <a:t>M</a:t>
            </a:r>
            <a:r>
              <a:rPr lang="ru-RU" altLang="zh-TW" sz="4800" b="1" kern="0" dirty="0" err="1">
                <a:solidFill>
                  <a:srgbClr val="00B0F0"/>
                </a:solidFill>
                <a:latin typeface="微软雅黑" pitchFamily="34" charset="-122"/>
                <a:ea typeface="+mj-ea"/>
                <a:cs typeface="+mj-cs"/>
              </a:rPr>
              <a:t>акропеременные</a:t>
            </a:r>
            <a:endParaRPr lang="zh-TW" altLang="zh-TW" sz="4800" b="1" kern="0" dirty="0">
              <a:solidFill>
                <a:srgbClr val="00B0F0"/>
              </a:solidFill>
              <a:latin typeface="微软雅黑" pitchFamily="34" charset="-122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29035740"/>
      </p:ext>
    </p:extLst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88" name="Group 64"/>
          <p:cNvGraphicFramePr>
            <a:graphicFrameLocks noGrp="1"/>
          </p:cNvGraphicFramePr>
          <p:nvPr/>
        </p:nvGraphicFramePr>
        <p:xfrm>
          <a:off x="431807" y="1916113"/>
          <a:ext cx="9193213" cy="4692650"/>
        </p:xfrm>
        <a:graphic>
          <a:graphicData uri="http://schemas.openxmlformats.org/drawingml/2006/table">
            <a:tbl>
              <a:tblPr/>
              <a:tblGrid>
                <a:gridCol w="1519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18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837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77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6990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Тип переменных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№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3366FF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Функция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Чтение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Запись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34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Локальные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#1~#50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Хранение или расчет данных в определенных макро или подпрограммах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.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Всего 8 подуровней макропрограмм.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96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Глобальные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#51~#250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Хранение или расчет данных для всей области программы.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Их можно вызвать во всей программе.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234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Энергонезависимые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#1601~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        #1800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文鼎中黑"/>
                          <a:cs typeface="文鼎中黑"/>
                        </a:rPr>
                        <a:t>Системные переменные используются для чтения и записи внутренних данных системы. Они могут быть сохранены при отключении питания.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文鼎中黑"/>
                        <a:cs typeface="文鼎中黑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96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бит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выходы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#1801~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        #1832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ЧПУ читает статус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используя переменные с номером: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#1801~#1832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биты соответствующие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M1024~M1055; #1833~#1848</a:t>
                      </a: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слова соответствующие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D1024~D1039.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1103313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96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слова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выходы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#1833~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        #1848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1103313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6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бит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входы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#1864~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        #1895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ЧПУ отправляет данные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,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используя переменные с номером: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#1864~#1895</a:t>
                      </a: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биты, соответствующие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M2080~M2111;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#1896~#1911</a:t>
                      </a: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соответствующие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D1336~D1351.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1103313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52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слова входы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#1896~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        #1911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>
                      <a:lvl1pPr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defTabSz="1103313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defTabSz="1103313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1103313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★</a:t>
                      </a:r>
                    </a:p>
                  </a:txBody>
                  <a:tcPr marL="82106" marR="82106" marT="41057" marB="4105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9275" name="TextBox 1"/>
          <p:cNvSpPr txBox="1">
            <a:spLocks noChangeArrowheads="1"/>
          </p:cNvSpPr>
          <p:nvPr/>
        </p:nvSpPr>
        <p:spPr bwMode="auto">
          <a:xfrm>
            <a:off x="415925" y="906475"/>
            <a:ext cx="9433619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ru-RU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 программе ЧПУ могут быть установлены значения переменных</a:t>
            </a: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kumimoji="0" lang="ru-RU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Для модификации программы существует много разных переменных</a:t>
            </a: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endParaRPr kumimoji="0" lang="zh-TW" alt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ru-RU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Можно производить математические операции с переменными</a:t>
            </a: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endParaRPr kumimoji="0" lang="zh-TW" alt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 eaLnBrk="1" hangingPunct="1"/>
            <a:endParaRPr lang="zh-CN" altLang="en-US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Макропеременные</a:t>
            </a:r>
            <a:br>
              <a:rPr lang="zh-CN" altLang="en-US" sz="3200" b="1" kern="0" dirty="0">
                <a:solidFill>
                  <a:srgbClr val="0087DC"/>
                </a:solidFill>
                <a:latin typeface="微软雅黑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2847999"/>
      </p:ext>
    </p:extLst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368431" y="333375"/>
            <a:ext cx="7616825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Системные переменные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625475" y="1146177"/>
            <a:ext cx="7853363" cy="530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marL="0" indent="533400"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b="1" dirty="0">
                <a:solidFill>
                  <a:srgbClr val="000000"/>
                </a:solidFill>
                <a:ea typeface="文鼎中黑"/>
                <a:cs typeface="文鼎中黑"/>
              </a:rPr>
              <a:t>Системные переменные используются для чтения и записи внутренних данных системы.</a:t>
            </a:r>
            <a:endParaRPr kumimoji="0" lang="en-US" altLang="zh-TW" b="1" dirty="0">
              <a:solidFill>
                <a:srgbClr val="000000"/>
              </a:solidFill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 sz="1600" dirty="0">
              <a:solidFill>
                <a:srgbClr val="000000"/>
              </a:solidFill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1700" dirty="0">
                <a:ea typeface="微軟正黑體" panose="020B0604030504040204" pitchFamily="34" charset="-120"/>
              </a:rPr>
              <a:t>Информация о типах 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 кодов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№переменных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 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Функции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	             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Чтение</a:t>
            </a:r>
            <a:endParaRPr kumimoji="0" lang="zh-TW" altLang="en-US" sz="17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#2000~2019	  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Для 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G-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кодов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	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	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★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#2020 	  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Для 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F-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кодов скорость обработки 	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 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★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#2021	   H-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коды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компенсация длины инструмента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★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#2022	   D-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коды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компенсация радиуса инстр.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★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#2023	   T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-коды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номер инструмента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	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 ★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#2024	   S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-коды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скорость вращения шпинделя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	 ★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sz="17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1700" dirty="0">
                <a:ea typeface="微軟正黑體" panose="020B0604030504040204" pitchFamily="34" charset="-120"/>
              </a:rPr>
              <a:t>Информация о режиме 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: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 №переменных	 Функции</a:t>
            </a:r>
            <a:endParaRPr kumimoji="0" lang="zh-TW" altLang="en-US" sz="17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1700" dirty="0">
                <a:ea typeface="微軟正黑體" panose="020B0604030504040204" pitchFamily="34" charset="-120"/>
              </a:rPr>
              <a:t>	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#2000	  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Интерполяция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：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G04,G09,G10,G11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#2001	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   Интерполяция 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：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G00,01,02,03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#2002	  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Выбор плоскости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：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G17,G18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#2003	  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Абсолютная/относительная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：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G90,G91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1700" dirty="0">
                <a:ea typeface="微軟正黑體" panose="020B0604030504040204" pitchFamily="34" charset="-120"/>
              </a:rPr>
              <a:t>	#2005	  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 </a:t>
            </a:r>
            <a:r>
              <a:rPr kumimoji="0" lang="ru-RU" altLang="zh-TW" sz="1700" dirty="0">
                <a:ea typeface="微軟正黑體" panose="020B0604030504040204" pitchFamily="34" charset="-120"/>
              </a:rPr>
              <a:t>Настройки скорости подачи</a:t>
            </a:r>
            <a:r>
              <a:rPr kumimoji="0" lang="zh-TW" altLang="en-US" sz="1700" dirty="0">
                <a:ea typeface="微軟正黑體" panose="020B0604030504040204" pitchFamily="34" charset="-120"/>
              </a:rPr>
              <a:t>：</a:t>
            </a:r>
            <a:r>
              <a:rPr kumimoji="0" lang="en-US" altLang="zh-TW" sz="1700" dirty="0">
                <a:ea typeface="微軟正黑體" panose="020B0604030504040204" pitchFamily="34" charset="-120"/>
              </a:rPr>
              <a:t>G94</a:t>
            </a:r>
          </a:p>
        </p:txBody>
      </p:sp>
      <p:sp>
        <p:nvSpPr>
          <p:cNvPr id="10244" name="Rectangle 5"/>
          <p:cNvSpPr>
            <a:spLocks noChangeArrowheads="1"/>
          </p:cNvSpPr>
          <p:nvPr/>
        </p:nvSpPr>
        <p:spPr bwMode="auto">
          <a:xfrm>
            <a:off x="6" y="26521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7518869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矩形 6"/>
          <p:cNvSpPr>
            <a:spLocks noChangeArrowheads="1"/>
          </p:cNvSpPr>
          <p:nvPr/>
        </p:nvSpPr>
        <p:spPr bwMode="auto">
          <a:xfrm>
            <a:off x="532607" y="836724"/>
            <a:ext cx="8991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b="1" dirty="0"/>
              <a:t>Различные переменные, которые можно читать </a:t>
            </a:r>
            <a:r>
              <a:rPr lang="en-US" altLang="zh-TW" sz="2000" b="1" dirty="0"/>
              <a:t>(</a:t>
            </a:r>
            <a:r>
              <a:rPr lang="ru-RU" altLang="zh-TW" sz="2000" b="1" dirty="0">
                <a:solidFill>
                  <a:srgbClr val="FF0000"/>
                </a:solidFill>
              </a:rPr>
              <a:t>только для чтения</a:t>
            </a:r>
            <a:r>
              <a:rPr lang="en-US" altLang="zh-TW" sz="2000" b="1" dirty="0"/>
              <a:t>)</a:t>
            </a:r>
            <a:r>
              <a:rPr lang="ru-RU" altLang="zh-TW" sz="2000" b="1" dirty="0"/>
              <a:t> в процессе выполнения программы. Данные переменные показывают соответствующий номер </a:t>
            </a:r>
            <a:r>
              <a:rPr lang="en-US" altLang="zh-TW" sz="2000" b="1" dirty="0"/>
              <a:t>G-</a:t>
            </a:r>
            <a:r>
              <a:rPr lang="ru-RU" altLang="zh-TW" sz="2000" b="1" dirty="0"/>
              <a:t>кода:</a:t>
            </a:r>
            <a:endParaRPr lang="zh-TW" altLang="zh-TW" sz="1600" b="1" dirty="0">
              <a:solidFill>
                <a:srgbClr val="0000FF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12256" y="116632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Системные переменные</a:t>
            </a: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6" name="Group 431"/>
          <p:cNvGraphicFramePr>
            <a:graphicFrameLocks noGrp="1"/>
          </p:cNvGraphicFramePr>
          <p:nvPr>
            <p:extLst/>
          </p:nvPr>
        </p:nvGraphicFramePr>
        <p:xfrm>
          <a:off x="857004" y="1916838"/>
          <a:ext cx="8272464" cy="4528955"/>
        </p:xfrm>
        <a:graphic>
          <a:graphicData uri="http://schemas.openxmlformats.org/drawingml/2006/table">
            <a:tbl>
              <a:tblPr/>
              <a:tblGrid>
                <a:gridCol w="23409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314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66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№ Переменной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Функция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00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0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G04, G09, G10, G11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001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Вид интерполяции: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G00, G01, G02, G03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2002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Рабочая плоскость: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G17, G18, G19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2003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Абсолютная/Инкрементальная система: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G90,G91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0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04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Контроль предельных перемещений: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G22, G23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2005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скорость подачи в дюймах/миллиметрах в минуту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G94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2006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Дюймы/Миллиметры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G21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2007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Компенсация диаметра инструмента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G40, G41, G42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2021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2008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Компенсация длины инструмента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G43, G44, G49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2009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Фиксированный цикл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G73,74,76,80,81,82,83,84.85,86,87,88,89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2010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Исходная позиция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G98,G99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2011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Масштабирование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G50, G51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60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2012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Рабочие координаты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G54, G55, G56, G57, G58, G59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6376906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992560" y="260660"/>
            <a:ext cx="9217024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Переменные 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MLC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 (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M 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выходы)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8504" y="946175"/>
            <a:ext cx="9093200" cy="205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sz="1600" dirty="0"/>
              <a:t>Можно использовать #1801~#1832 в программе обработки для чтения сигнала выходов M1024~M1055 MLC. Переменная #1801, парная с выходом M1024 и #1802 с M1025 и так далее до пары #1832 с M1055. Например, для задания статуса ВКЛ выходу M1024 в программе MLC, значение переменного номера #1801 будет 1 и соответственно 0 для задания статуса ВЫКЛ выходу M1024. </a:t>
            </a:r>
            <a:endParaRPr kumimoji="0" lang="zh-TW" altLang="en-US" sz="1700" dirty="0">
              <a:ea typeface="微軟正黑體" panose="020B0604030504040204" pitchFamily="34" charset="-120"/>
            </a:endParaRPr>
          </a:p>
        </p:txBody>
      </p:sp>
      <p:graphicFrame>
        <p:nvGraphicFramePr>
          <p:cNvPr id="88163" name="Group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583084"/>
              </p:ext>
            </p:extLst>
          </p:nvPr>
        </p:nvGraphicFramePr>
        <p:xfrm>
          <a:off x="1034231" y="3206278"/>
          <a:ext cx="8023225" cy="2166938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6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0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3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95288"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Выходы (Биты)</a:t>
                      </a:r>
                      <a:r>
                        <a:rPr kumimoji="0" lang="zh-TW" alt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(MLC-&gt;NC)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8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Чтение статуса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М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Чтение статуса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М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8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#1801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M1024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#1817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M1040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65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#1802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M1025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#1818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M1041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8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#1803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M1026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#1819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M1042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87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#1804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M1027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#1820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M1043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3512451"/>
      </p:ext>
    </p:extLst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992560" y="260660"/>
            <a:ext cx="9217024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Переменные 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MLC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 (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D 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выходы)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2291" name="Rectangle 3"/>
          <p:cNvSpPr>
            <a:spLocks noChangeArrowheads="1"/>
          </p:cNvSpPr>
          <p:nvPr/>
        </p:nvSpPr>
        <p:spPr bwMode="auto">
          <a:xfrm>
            <a:off x="488504" y="946175"/>
            <a:ext cx="9093200" cy="2050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sz="1600" dirty="0"/>
              <a:t>Можно использовать #1833~#1848 32 в программе обработки для чтения сигнала выходных регистров D1024~D1039 MLC. Переменный #1833, парный с выходом D1024 и #1834 с D1025 и так далее до пары #1848 с D1039. Например, для задания значения 100 выходу D1024 в программе MLC значение номера #1833 должно быть 100. Т.е. #1833 зависит от регистра D1024. </a:t>
            </a:r>
            <a:endParaRPr kumimoji="0" lang="zh-TW" altLang="en-US" sz="1700" dirty="0">
              <a:ea typeface="微軟正黑體" panose="020B0604030504040204" pitchFamily="34" charset="-120"/>
            </a:endParaRPr>
          </a:p>
        </p:txBody>
      </p:sp>
      <p:graphicFrame>
        <p:nvGraphicFramePr>
          <p:cNvPr id="88164" name="Group 10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844067"/>
              </p:ext>
            </p:extLst>
          </p:nvPr>
        </p:nvGraphicFramePr>
        <p:xfrm>
          <a:off x="1074738" y="3212976"/>
          <a:ext cx="8023225" cy="2130426"/>
        </p:xfrm>
        <a:graphic>
          <a:graphicData uri="http://schemas.openxmlformats.org/drawingml/2006/table">
            <a:tbl>
              <a:tblPr/>
              <a:tblGrid>
                <a:gridCol w="20970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26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6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970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55600"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Вывод информации (Слова) </a:t>
                      </a: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(MLC-&gt;NC)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0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Чтение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(запись)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Чтение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(запись)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5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#1833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D1024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#1841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D1032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5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#1834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D1025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#1842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D1033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0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#1835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D1026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#1843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D1034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56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#1836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D1027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#1844</a:t>
                      </a:r>
                    </a:p>
                  </a:txBody>
                  <a:tcPr marL="82104" marR="82104" marT="41052" marB="41052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D1035</a:t>
                      </a:r>
                    </a:p>
                  </a:txBody>
                  <a:tcPr marL="82104" marR="82104" marT="41052" marB="4105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403397"/>
      </p:ext>
    </p:extLst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608018" y="1052736"/>
            <a:ext cx="9093200" cy="1512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marL="0" indent="177800">
              <a:lnSpc>
                <a:spcPct val="15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ru-RU" sz="1600" dirty="0"/>
              <a:t>Можно использовать #1864~#1895 в программе обработки для чтения сигнала входов M2080~M2111. Переменная #1864, парная с входом M2080 и #1865 с M2081 и так далее до пары #1895 с M2111. Например, для задания статуса ВКЛ выходу M2080 в программе MLC, значение переменного номера #1864 будет 1 и соответственно 0 для задания статуса ВЫКЛ выходу M2028. </a:t>
            </a:r>
            <a:endParaRPr kumimoji="0" lang="zh-TW" altLang="en-US" sz="1700" dirty="0">
              <a:ea typeface="微軟正黑體" panose="020B0604030504040204" pitchFamily="34" charset="-120"/>
            </a:endParaRPr>
          </a:p>
        </p:txBody>
      </p:sp>
      <p:graphicFrame>
        <p:nvGraphicFramePr>
          <p:cNvPr id="90215" name="Group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4646234"/>
              </p:ext>
            </p:extLst>
          </p:nvPr>
        </p:nvGraphicFramePr>
        <p:xfrm>
          <a:off x="849316" y="3501008"/>
          <a:ext cx="8289924" cy="189071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16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894"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входы (Биты) </a:t>
                      </a: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(NC-&gt;MLC)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64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Запись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статуса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М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Запись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статуса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8" marB="4102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М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23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#1864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33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M2080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#1880</a:t>
                      </a:r>
                    </a:p>
                  </a:txBody>
                  <a:tcPr marL="82104" marR="82104" marT="41028" marB="4102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M2096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64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#1865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M2081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#1881</a:t>
                      </a:r>
                    </a:p>
                  </a:txBody>
                  <a:tcPr marL="82104" marR="82104" marT="41028" marB="4102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M2097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264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#1866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M2082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#1882</a:t>
                      </a:r>
                    </a:p>
                  </a:txBody>
                  <a:tcPr marL="82104" marR="82104" marT="41028" marB="4102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M2098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264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#1867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M2083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#1883</a:t>
                      </a:r>
                    </a:p>
                  </a:txBody>
                  <a:tcPr marL="82104" marR="82104" marT="41028" marB="41028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M2099</a:t>
                      </a:r>
                    </a:p>
                  </a:txBody>
                  <a:tcPr marL="82104" marR="82104" marT="41028" marB="4102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03584" y="260660"/>
            <a:ext cx="99060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Переменные 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MLC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 (входы)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586109082"/>
      </p:ext>
    </p:extLst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608018" y="1052736"/>
            <a:ext cx="9093200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marL="0" indent="355600">
              <a:lnSpc>
                <a:spcPct val="150000"/>
              </a:lnSpc>
            </a:pPr>
            <a:r>
              <a:rPr lang="ru-RU" sz="1600" b="1" dirty="0"/>
              <a:t>Общая система – Описание специальных входных регистров D </a:t>
            </a:r>
            <a:endParaRPr lang="ru-RU" sz="1600" dirty="0"/>
          </a:p>
          <a:p>
            <a:pPr marL="0" indent="355600">
              <a:lnSpc>
                <a:spcPct val="150000"/>
              </a:lnSpc>
            </a:pPr>
            <a:r>
              <a:rPr lang="ru-RU" sz="1600" dirty="0"/>
              <a:t>Можно использовать #1896~#1911 в программе обработки для чтения сигнала выходных регистров D1336~D1351 MLC. Переменный #1896, парный с выходом D1336 и #1897 с D1337 и так далее до пары #1911 с D135. Например, для задания значения 101 выходу D1336 в программе MLC значение номера #1896 должно быть 101. Т.е., #1896 зависит от регистра D1336. </a:t>
            </a:r>
            <a:endParaRPr kumimoji="0" lang="zh-TW" altLang="en-US" sz="1700" dirty="0">
              <a:ea typeface="微軟正黑體" panose="020B0604030504040204" pitchFamily="34" charset="-120"/>
            </a:endParaRPr>
          </a:p>
        </p:txBody>
      </p:sp>
      <p:graphicFrame>
        <p:nvGraphicFramePr>
          <p:cNvPr id="90216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0561324"/>
              </p:ext>
            </p:extLst>
          </p:nvPr>
        </p:nvGraphicFramePr>
        <p:xfrm>
          <a:off x="849316" y="3594063"/>
          <a:ext cx="8289924" cy="2190753"/>
        </p:xfrm>
        <a:graphic>
          <a:graphicData uri="http://schemas.openxmlformats.org/drawingml/2006/table">
            <a:tbl>
              <a:tblPr/>
              <a:tblGrid>
                <a:gridCol w="20732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16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16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882">
                <a:tc gridSpan="4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 </a:t>
                      </a: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ввод (Слова)</a:t>
                      </a:r>
                      <a:r>
                        <a:rPr kumimoji="0" lang="en-US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(NC-&gt;MLC)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40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Запись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Запись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MLC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Спец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2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#1896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D1336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#1904</a:t>
                      </a: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D1344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26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#1897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D1337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#1905</a:t>
                      </a: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D1345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42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#1898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D1338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#1906</a:t>
                      </a: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D1346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42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#1899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D1339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#1907</a:t>
                      </a: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D1347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42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#1900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D1340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#1908</a:t>
                      </a:r>
                    </a:p>
                  </a:txBody>
                  <a:tcPr marL="82104" marR="82104" marT="41021" marB="41021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D1348</a:t>
                      </a:r>
                    </a:p>
                  </a:txBody>
                  <a:tcPr marL="82104" marR="82104" marT="41021" marB="4102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03584" y="260660"/>
            <a:ext cx="99060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Переменные </a:t>
            </a:r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MLC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 (входы)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61679941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矩形 6"/>
          <p:cNvSpPr>
            <a:spLocks noChangeArrowheads="1"/>
          </p:cNvSpPr>
          <p:nvPr/>
        </p:nvSpPr>
        <p:spPr bwMode="auto">
          <a:xfrm>
            <a:off x="456407" y="990601"/>
            <a:ext cx="89916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b="1" dirty="0"/>
              <a:t>Переменные #2100 ~ #2214 содержат значения координат, указанных в таблице ниже (</a:t>
            </a:r>
            <a:r>
              <a:rPr lang="ru-RU" altLang="zh-TW" sz="2000" b="1" dirty="0">
                <a:solidFill>
                  <a:srgbClr val="FF0000"/>
                </a:solidFill>
              </a:rPr>
              <a:t>только для чтения</a:t>
            </a:r>
            <a:r>
              <a:rPr lang="ru-RU" altLang="zh-TW" sz="2000" b="1" dirty="0"/>
              <a:t>).</a:t>
            </a:r>
            <a:endParaRPr lang="zh-TW" altLang="zh-TW" sz="2000" dirty="0">
              <a:solidFill>
                <a:srgbClr val="0000FF"/>
              </a:solidFill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CN" sz="3200" b="1" dirty="0">
                <a:solidFill>
                  <a:srgbClr val="0087DC"/>
                </a:solidFill>
                <a:latin typeface="微软雅黑" pitchFamily="34" charset="-122"/>
              </a:rPr>
              <a:t>Переменные координат</a:t>
            </a:r>
            <a:br>
              <a:rPr lang="zh-CN" altLang="en-US" sz="3200" b="1" kern="0" dirty="0">
                <a:solidFill>
                  <a:srgbClr val="0087DC"/>
                </a:solidFill>
                <a:latin typeface="微软雅黑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4512272"/>
              </p:ext>
            </p:extLst>
          </p:nvPr>
        </p:nvGraphicFramePr>
        <p:xfrm>
          <a:off x="395486" y="1988840"/>
          <a:ext cx="9230325" cy="360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Лист" r:id="rId3" imgW="7667730" imgH="2990940" progId="Excel.Sheet.12">
                  <p:embed/>
                </p:oleObj>
              </mc:Choice>
              <mc:Fallback>
                <p:oleObj name="Лист" r:id="rId3" imgW="7667730" imgH="29909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486" y="1988840"/>
                        <a:ext cx="9230325" cy="3600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57173916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矩形 6"/>
          <p:cNvSpPr>
            <a:spLocks noChangeArrowheads="1"/>
          </p:cNvSpPr>
          <p:nvPr/>
        </p:nvSpPr>
        <p:spPr bwMode="auto">
          <a:xfrm>
            <a:off x="456407" y="990613"/>
            <a:ext cx="89916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b="1" dirty="0"/>
              <a:t>Координаты рабочей области</a:t>
            </a:r>
            <a:r>
              <a:rPr lang="en-US" altLang="zh-TW" sz="2000" b="1" dirty="0"/>
              <a:t>:</a:t>
            </a:r>
            <a:endParaRPr lang="zh-TW" altLang="zh-TW" sz="2000" b="1" dirty="0"/>
          </a:p>
          <a:p>
            <a:r>
              <a:rPr lang="ru-RU" altLang="zh-TW" sz="2000" dirty="0"/>
              <a:t>Переменные</a:t>
            </a:r>
            <a:r>
              <a:rPr lang="en-US" altLang="zh-TW" sz="2000" dirty="0"/>
              <a:t> #3000~#3262 </a:t>
            </a:r>
            <a:r>
              <a:rPr lang="ru-RU" altLang="zh-TW" sz="2000" dirty="0"/>
              <a:t>содержат значение смещения и координаты рабочей области </a:t>
            </a:r>
            <a:r>
              <a:rPr lang="en-US" altLang="zh-TW" sz="2000" dirty="0"/>
              <a:t>(</a:t>
            </a:r>
            <a:r>
              <a:rPr lang="ru-RU" altLang="zh-TW" sz="2000" dirty="0">
                <a:solidFill>
                  <a:srgbClr val="FF0000"/>
                </a:solidFill>
              </a:rPr>
              <a:t>только для чтения</a:t>
            </a:r>
            <a:r>
              <a:rPr lang="en-US" altLang="zh-TW" sz="2000" dirty="0"/>
              <a:t>).</a:t>
            </a:r>
            <a:endParaRPr lang="zh-TW" altLang="zh-TW" sz="2000" b="1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Координаты рабочей области</a:t>
            </a:r>
            <a:br>
              <a:rPr lang="zh-CN" altLang="en-US" sz="3200" b="1" kern="0" dirty="0">
                <a:solidFill>
                  <a:srgbClr val="0087DC"/>
                </a:solidFill>
                <a:latin typeface="微软雅黑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4576453"/>
              </p:ext>
            </p:extLst>
          </p:nvPr>
        </p:nvGraphicFramePr>
        <p:xfrm>
          <a:off x="456407" y="2204864"/>
          <a:ext cx="9045719" cy="3528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name="Лист" r:id="rId3" imgW="7667730" imgH="2990940" progId="Excel.Sheet.12">
                  <p:embed/>
                </p:oleObj>
              </mc:Choice>
              <mc:Fallback>
                <p:oleObj name="Лист" r:id="rId3" imgW="7667730" imgH="299094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6407" y="2204864"/>
                        <a:ext cx="9045719" cy="352839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49004543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280592" y="260660"/>
            <a:ext cx="80645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Специальные переменные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1267" name="Rectangle 4"/>
          <p:cNvSpPr>
            <a:spLocks noChangeArrowheads="1"/>
          </p:cNvSpPr>
          <p:nvPr/>
        </p:nvSpPr>
        <p:spPr bwMode="auto">
          <a:xfrm>
            <a:off x="6" y="26521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/>
          </a:p>
        </p:txBody>
      </p:sp>
      <p:graphicFrame>
        <p:nvGraphicFramePr>
          <p:cNvPr id="86447" name="Group 4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9812155"/>
              </p:ext>
            </p:extLst>
          </p:nvPr>
        </p:nvGraphicFramePr>
        <p:xfrm>
          <a:off x="560512" y="1052739"/>
          <a:ext cx="8928992" cy="5121271"/>
        </p:xfrm>
        <a:graphic>
          <a:graphicData uri="http://schemas.openxmlformats.org/drawingml/2006/table">
            <a:tbl>
              <a:tblPr/>
              <a:tblGrid>
                <a:gridCol w="19415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99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3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32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№ переменной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Функция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Чтение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Запись</a:t>
                      </a:r>
                      <a:endParaRPr kumimoji="1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#2300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“I” 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– радиус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X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для круговых команд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#2301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“J” 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– радиус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Y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для круговых команд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#2302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“K” 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– радиус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Z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для круговых команд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#2303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Номер инструмента на шпинделе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#2304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Время с момента включения системы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#5000~#5013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Последние используемые М-коды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(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14 последних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)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#5014~#5015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Последние используемые Т-коды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 (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2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)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#5016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Последний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S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 код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1821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#6000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Диапазон аварий от 1 до 1000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. </a:t>
                      </a: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Содержимое аварий можно создавать </a:t>
                      </a:r>
                      <a:r>
                        <a:rPr kumimoji="1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в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ScreenEditor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#6001~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Длина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#6501~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Радиус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#7001~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Износ длины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#7501~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Износ длины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#8001~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Срок службы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048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#8600~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Время скана программы (мс)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</a:endParaRP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</a:rPr>
                        <a:t>★</a:t>
                      </a:r>
                    </a:p>
                  </a:txBody>
                  <a:tcPr marL="91441" marR="91441"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2843985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76772" y="2420888"/>
            <a:ext cx="7415213" cy="237626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>
              <a:defRPr/>
            </a:pPr>
            <a:r>
              <a:rPr lang="ru-RU" altLang="zh-TW" sz="4800" b="1" kern="0" dirty="0">
                <a:solidFill>
                  <a:srgbClr val="00B0F0"/>
                </a:solidFill>
                <a:latin typeface="微软雅黑" pitchFamily="34" charset="-122"/>
                <a:ea typeface="+mj-ea"/>
                <a:cs typeface="+mj-cs"/>
              </a:rPr>
              <a:t>Синтаксис и операции с переменными</a:t>
            </a:r>
            <a:endParaRPr lang="zh-TW" altLang="zh-TW" sz="4800" b="1" kern="0" dirty="0">
              <a:solidFill>
                <a:srgbClr val="00B0F0"/>
              </a:solidFill>
              <a:latin typeface="微软雅黑" pitchFamily="34" charset="-122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74165443"/>
      </p:ext>
    </p:extLst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856656" y="260648"/>
            <a:ext cx="8049344" cy="587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Синтаксис переменных</a:t>
            </a:r>
            <a:endParaRPr lang="zh-TW" altLang="en-US" sz="32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560515" y="980730"/>
            <a:ext cx="8667750" cy="40858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3978" tIns="41989" rIns="83978" bIns="41989">
            <a:spAutoFit/>
          </a:bodyPr>
          <a:lstStyle/>
          <a:p>
            <a:r>
              <a:rPr lang="ru-RU" altLang="zh-TW" b="1" dirty="0"/>
              <a:t>Переменные</a:t>
            </a:r>
            <a:endParaRPr lang="en-US" altLang="zh-TW" b="1" dirty="0"/>
          </a:p>
          <a:p>
            <a:r>
              <a:rPr lang="ru-RU" altLang="zh-TW" dirty="0"/>
              <a:t>Вы можете присвоить значения переменных, содержащихся в программе ЧПУ.</a:t>
            </a:r>
          </a:p>
          <a:p>
            <a:endParaRPr lang="en-US" altLang="zh-TW" dirty="0"/>
          </a:p>
          <a:p>
            <a:r>
              <a:rPr lang="ru-RU" altLang="zh-TW" dirty="0"/>
              <a:t>Можно рассчитать и изменить несколько значений переменных заранее, чтобы подготовить различные условия.</a:t>
            </a:r>
          </a:p>
          <a:p>
            <a:endParaRPr lang="ru-RU" altLang="zh-TW" dirty="0"/>
          </a:p>
          <a:p>
            <a:r>
              <a:rPr lang="ru-RU" altLang="zh-TW" dirty="0"/>
              <a:t>Переменная записывается с символом «#» и переменным номером – например </a:t>
            </a:r>
            <a:r>
              <a:rPr lang="en-US" altLang="zh-TW" dirty="0"/>
              <a:t>#20</a:t>
            </a:r>
            <a:r>
              <a:rPr lang="ru-RU" altLang="zh-TW" dirty="0"/>
              <a:t>.</a:t>
            </a:r>
          </a:p>
          <a:p>
            <a:endParaRPr lang="ru-RU" altLang="zh-TW" dirty="0"/>
          </a:p>
          <a:p>
            <a:r>
              <a:rPr kumimoji="0" lang="ru-RU" altLang="zh-TW" dirty="0">
                <a:ea typeface="微軟正黑體" panose="020B0604030504040204" pitchFamily="34" charset="-120"/>
              </a:rPr>
              <a:t>Числовые значения, требуемые программой, могут быть назначены с использованием переменных. Это позволяет программе повысить гибкость и универсальность, поскольку вы можете использовать переменные для математических операций.</a:t>
            </a:r>
            <a:endParaRPr kumimoji="0" lang="zh-TW" altLang="en-US" dirty="0">
              <a:ea typeface="微軟正黑體" panose="020B0604030504040204" pitchFamily="34" charset="-120"/>
            </a:endParaRP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20079691"/>
      </p:ext>
    </p:extLst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矩形 6"/>
          <p:cNvSpPr>
            <a:spLocks noChangeArrowheads="1"/>
          </p:cNvSpPr>
          <p:nvPr/>
        </p:nvSpPr>
        <p:spPr bwMode="auto">
          <a:xfrm>
            <a:off x="456407" y="971550"/>
            <a:ext cx="8687595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zh-TW" b="1" dirty="0"/>
              <a:t>Синтаксис переменных </a:t>
            </a:r>
            <a:r>
              <a:rPr lang="en-US" altLang="zh-TW" b="1" dirty="0"/>
              <a:t>	</a:t>
            </a:r>
            <a:endParaRPr lang="zh-TW" altLang="zh-TW" dirty="0"/>
          </a:p>
          <a:p>
            <a:r>
              <a:rPr lang="ru-RU" altLang="zh-TW" dirty="0"/>
              <a:t>(1) Вы можете указать область локальных переменных:</a:t>
            </a:r>
          </a:p>
          <a:p>
            <a:r>
              <a:rPr lang="ru-RU" altLang="zh-TW" dirty="0"/>
              <a:t># i: i-я переменная (для 1 &lt;= i &lt;= 50)</a:t>
            </a:r>
          </a:p>
          <a:p>
            <a:r>
              <a:rPr lang="en-US" altLang="zh-TW" dirty="0"/>
              <a:t> </a:t>
            </a:r>
            <a:r>
              <a:rPr lang="ru-RU" altLang="zh-TW" dirty="0"/>
              <a:t>(2) Вы можете определить номер переменной с помощью выражений:</a:t>
            </a:r>
          </a:p>
          <a:p>
            <a:r>
              <a:rPr lang="ru-RU" altLang="zh-TW" dirty="0"/>
              <a:t>Для переменной # [A] значение A должно находиться в диапазоне между A и верхним пределом номера переменной, то есть 1 &lt;= A &lt;= верхний предел номера переменной.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dirty="0">
                <a:ea typeface="微軟正黑體" panose="020B0604030504040204" pitchFamily="34" charset="-120"/>
              </a:rPr>
              <a:t>	</a:t>
            </a:r>
            <a:r>
              <a:rPr kumimoji="0" lang="en-US" altLang="zh-TW" dirty="0">
                <a:ea typeface="微軟正黑體" panose="020B0604030504040204" pitchFamily="34" charset="-120"/>
              </a:rPr>
              <a:t># [#20]		</a:t>
            </a:r>
            <a:r>
              <a:rPr kumimoji="0" lang="ru-RU" altLang="zh-TW" dirty="0">
                <a:ea typeface="微軟正黑體" panose="020B0604030504040204" pitchFamily="34" charset="-120"/>
              </a:rPr>
              <a:t>	</a:t>
            </a:r>
            <a:r>
              <a:rPr kumimoji="0" lang="en-US" altLang="zh-TW" dirty="0">
                <a:ea typeface="微軟正黑體" panose="020B0604030504040204" pitchFamily="34" charset="-120"/>
              </a:rPr>
              <a:t>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ea typeface="微軟正黑體" panose="020B0604030504040204" pitchFamily="34" charset="-120"/>
              </a:rPr>
              <a:t>	# [#20Δ3]  		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 </a:t>
            </a:r>
            <a:r>
              <a:rPr kumimoji="0" lang="ru-RU" altLang="zh-TW" dirty="0">
                <a:ea typeface="微軟正黑體" panose="020B0604030504040204" pitchFamily="34" charset="-120"/>
              </a:rPr>
              <a:t>когда</a:t>
            </a:r>
            <a:r>
              <a:rPr kumimoji="0" lang="en-US" altLang="zh-TW" dirty="0">
                <a:ea typeface="微軟正黑體" panose="020B0604030504040204" pitchFamily="34" charset="-120"/>
              </a:rPr>
              <a:t> Δ= ‘+’, ’-‘, ’*’ ,’/’)</a:t>
            </a:r>
            <a:endParaRPr kumimoji="0" lang="zh-TW" altLang="en-US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dirty="0">
                <a:ea typeface="微軟正黑體" panose="020B0604030504040204" pitchFamily="34" charset="-120"/>
              </a:rPr>
              <a:t>	</a:t>
            </a:r>
            <a:r>
              <a:rPr kumimoji="0" lang="en-US" altLang="zh-TW" dirty="0">
                <a:ea typeface="微軟正黑體" panose="020B0604030504040204" pitchFamily="34" charset="-120"/>
              </a:rPr>
              <a:t># [#20] = …		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ea typeface="微軟正黑體" panose="020B0604030504040204" pitchFamily="34" charset="-120"/>
              </a:rPr>
              <a:t>	# 20   =  …		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ea typeface="微軟正黑體" panose="020B0604030504040204" pitchFamily="34" charset="-120"/>
              </a:rPr>
              <a:t>	# [#20 - #10] = …	</a:t>
            </a:r>
            <a:r>
              <a:rPr kumimoji="0" lang="ru-RU" altLang="zh-TW" dirty="0">
                <a:ea typeface="微軟正黑體" panose="020B0604030504040204" pitchFamily="34" charset="-120"/>
              </a:rPr>
              <a:t>	</a:t>
            </a:r>
            <a:r>
              <a:rPr kumimoji="0" lang="en-US" altLang="zh-TW" dirty="0">
                <a:ea typeface="微軟正黑體" panose="020B0604030504040204" pitchFamily="34" charset="-120"/>
              </a:rPr>
              <a:t>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) </a:t>
            </a:r>
            <a:r>
              <a:rPr kumimoji="0" lang="zh-TW" altLang="en-US" dirty="0">
                <a:ea typeface="微軟正黑體" panose="020B0604030504040204" pitchFamily="34" charset="-120"/>
              </a:rPr>
              <a:t>	</a:t>
            </a:r>
            <a:endParaRPr kumimoji="0" lang="en-US" altLang="zh-TW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ea typeface="微軟正黑體" panose="020B0604030504040204" pitchFamily="34" charset="-120"/>
              </a:rPr>
              <a:t>	# [- #20]= …  		(</a:t>
            </a:r>
            <a:r>
              <a:rPr kumimoji="0" lang="ru-RU" altLang="zh-TW" dirty="0">
                <a:ea typeface="微軟正黑體" panose="020B0604030504040204" pitchFamily="34" charset="-120"/>
              </a:rPr>
              <a:t>Верно</a:t>
            </a:r>
            <a:r>
              <a:rPr kumimoji="0" lang="en-US" altLang="zh-TW" dirty="0">
                <a:ea typeface="微軟正黑體" panose="020B0604030504040204" pitchFamily="34" charset="-120"/>
              </a:rPr>
              <a:t>) </a:t>
            </a:r>
            <a:endParaRPr kumimoji="0" lang="ru-RU" altLang="zh-TW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TW" dirty="0"/>
              <a:t> </a:t>
            </a:r>
            <a:r>
              <a:rPr lang="ru-RU" altLang="zh-TW" dirty="0"/>
              <a:t>(3) Символ перед переменной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dirty="0"/>
              <a:t>Z-#20 </a:t>
            </a:r>
            <a:r>
              <a:rPr lang="ru-RU" dirty="0"/>
              <a:t>это тоже самое что и </a:t>
            </a:r>
            <a:r>
              <a:rPr lang="en-US" dirty="0"/>
              <a:t>Z-10.1 </a:t>
            </a:r>
            <a:r>
              <a:rPr lang="ru-RU" dirty="0"/>
              <a:t>если переменная </a:t>
            </a:r>
            <a:r>
              <a:rPr lang="en-US" dirty="0"/>
              <a:t>#20=10.1</a:t>
            </a:r>
            <a:endParaRPr kumimoji="0" lang="en-US" altLang="zh-TW" dirty="0">
              <a:ea typeface="微軟正黑體" panose="020B0604030504040204" pitchFamily="34" charset="-120"/>
            </a:endParaRPr>
          </a:p>
          <a:p>
            <a:r>
              <a:rPr lang="en-US" sz="2000" dirty="0"/>
              <a:t>#20 </a:t>
            </a:r>
            <a:r>
              <a:rPr lang="ru-RU" sz="2000" dirty="0"/>
              <a:t>это тоже самое что и </a:t>
            </a:r>
            <a:r>
              <a:rPr lang="en-US" sz="2000" dirty="0"/>
              <a:t>G1 #20=1 (</a:t>
            </a:r>
            <a:r>
              <a:rPr lang="ru-RU" sz="2000" dirty="0"/>
              <a:t>Когда используется</a:t>
            </a:r>
            <a:r>
              <a:rPr lang="en-US" sz="2000" dirty="0"/>
              <a:t> G#20, </a:t>
            </a:r>
            <a:r>
              <a:rPr lang="ru-RU" sz="2000" dirty="0"/>
              <a:t>и когда 1 записана через переменную</a:t>
            </a:r>
            <a:r>
              <a:rPr lang="en-US" sz="2000" dirty="0"/>
              <a:t>)</a:t>
            </a:r>
            <a:endParaRPr lang="zh-TW" altLang="zh-TW" sz="20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1" hangingPunct="1"/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Синтаксис переменных</a:t>
            </a:r>
            <a:endParaRPr lang="zh-TW" altLang="en-US" sz="32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59531918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43174" y="260350"/>
            <a:ext cx="9450388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 </a:t>
            </a:r>
            <a:r>
              <a:rPr lang="ru-RU" altLang="zh-TW" sz="36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Математические операции</a:t>
            </a:r>
            <a:endParaRPr lang="zh-TW" altLang="en-US" sz="36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00031" y="908050"/>
            <a:ext cx="9432925" cy="5291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kumimoji="0" lang="ru-RU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С переменными можно выполнять различные математические переменные</a:t>
            </a: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kumimoji="0" lang="ru-RU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Результаты вычислений можно записывать в другие переменные</a:t>
            </a: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 </a:t>
            </a:r>
            <a:r>
              <a:rPr kumimoji="0" lang="ru-RU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Кроме</a:t>
            </a: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, #i, #j </a:t>
            </a:r>
            <a:r>
              <a:rPr kumimoji="0" lang="ru-RU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и</a:t>
            </a: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#k </a:t>
            </a:r>
            <a:r>
              <a:rPr kumimoji="0" lang="ru-RU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– обычно заменяются константой</a:t>
            </a:r>
            <a:endParaRPr kumimoji="0" lang="zh-TW" altLang="en-US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94346" name="Group 138"/>
          <p:cNvGraphicFramePr>
            <a:graphicFrameLocks noGrp="1"/>
          </p:cNvGraphicFramePr>
          <p:nvPr/>
        </p:nvGraphicFramePr>
        <p:xfrm>
          <a:off x="200026" y="2268538"/>
          <a:ext cx="4321176" cy="2830514"/>
        </p:xfrm>
        <a:graphic>
          <a:graphicData uri="http://schemas.openxmlformats.org/drawingml/2006/table">
            <a:tbl>
              <a:tblPr/>
              <a:tblGrid>
                <a:gridCol w="10082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9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028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31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31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Команда</a:t>
                      </a:r>
                      <a:endParaRPr kumimoji="0" lang="zh-TW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Символ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Пример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Описание</a:t>
                      </a:r>
                      <a:endParaRPr kumimoji="0" lang="zh-TW" altLang="en-US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42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#i = #j + #k       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Сложение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42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－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</a:t>
                      </a:r>
                      <a:r>
                        <a:rPr kumimoji="0" lang="en-US" altLang="zh-TW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i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= #j - #k       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Вычитание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408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Математические операции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＊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</a:t>
                      </a:r>
                      <a:r>
                        <a:rPr kumimoji="0" lang="en-US" altLang="zh-TW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i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= #j * #k       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Умножение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42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/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#i = #j / #k       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Деление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42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＝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#i = #j           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Присвоение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40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[  ]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#</a:t>
                      </a:r>
                      <a:r>
                        <a:rPr kumimoji="0" lang="en-US" altLang="zh-TW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i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= #j * [ #p + #q ]       </a:t>
                      </a: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Скобки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6" marR="82106" marT="41033" marB="4103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94349" name="Group 141"/>
          <p:cNvGraphicFramePr>
            <a:graphicFrameLocks noGrp="1"/>
          </p:cNvGraphicFramePr>
          <p:nvPr/>
        </p:nvGraphicFramePr>
        <p:xfrm>
          <a:off x="4592644" y="1423988"/>
          <a:ext cx="5086349" cy="5318128"/>
        </p:xfrm>
        <a:graphic>
          <a:graphicData uri="http://schemas.openxmlformats.org/drawingml/2006/table">
            <a:tbl>
              <a:tblPr/>
              <a:tblGrid>
                <a:gridCol w="59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87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4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61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599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Ком</a:t>
                      </a:r>
                      <a:endParaRPr kumimoji="0" lang="zh-TW" altLang="en-US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Символ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Пример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1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微軟正黑體" pitchFamily="34" charset="-120"/>
                          <a:cs typeface="Times New Roman" panose="02020603050405020304" pitchFamily="18" charset="0"/>
                        </a:rPr>
                        <a:t>Описание</a:t>
                      </a:r>
                      <a:endParaRPr kumimoji="0" lang="zh-TW" altLang="en-US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微軟正黑體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SIN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SIN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Синус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ASIN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ASIN [#k]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Арксинус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COS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COS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Косинус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ACOS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ACOS [#k]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Арккосинус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TAN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TAN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Тангенс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ATAN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ATAN [#k]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Арктангенс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2222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Function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ATAN2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ATAN2 [#m, #n]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Арктангенс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(#m: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1-ая сторона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; #n: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смежная сторона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)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ABS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ABS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Абсолютное значение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FIX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FIX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Десятичные значения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FUP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</a:t>
                      </a:r>
                      <a:r>
                        <a:rPr kumimoji="0" lang="en-US" altLang="zh-TW" sz="14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i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 = FUP [#k] 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Перенос разряда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ROUND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ROUND[#k]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Округление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550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SQRT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SQRT [#k] 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Квадрат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50965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POW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POW [#m, #n]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The #n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степень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 #m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50965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TW" altLang="en-US" sz="9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微軟正黑體" pitchFamily="34" charset="-120"/>
                        </a:rPr>
                        <a:t>　</a:t>
                      </a:r>
                      <a:endParaRPr kumimoji="0" lang="zh-TW" altLang="en-US" sz="9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2" marR="82102" marT="41059" marB="41059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BIT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#i = BIT [#m, #n]          </a:t>
                      </a: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Номер бита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#n </a:t>
                      </a:r>
                      <a:endParaRPr kumimoji="0" lang="ru-RU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t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значения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微軟正黑體" pitchFamily="34" charset="-120"/>
                          <a:cs typeface="Times New Roman" pitchFamily="18" charset="0"/>
                        </a:rPr>
                        <a:t> #m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2" marR="82102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8621915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369900"/>
            <a:ext cx="99060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Примеры</a:t>
            </a:r>
            <a:endParaRPr lang="zh-TW" altLang="en-US" sz="36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1556792"/>
            <a:ext cx="9726613" cy="428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#100 = 1.234;            	            (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Присваиваем значение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1.234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переменной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 = #101;             	            (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Присваиваем значение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#101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 = [[#101+#102]/2.0];          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(Запись мат. операции в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 = #102+2.;          	           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(Запись мат. операции в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X-#100                 	            (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Значение координаты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X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это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G1X#100Y#101;       	            (G1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команда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X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=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 Y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=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#101)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G1X[#100];             	            (G1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команда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X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=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G1X[#100+#101];        	            (G1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команда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X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=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#100+#101)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G2X[#100*SIN[#102]];                (G2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команда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X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=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“#100*SIN#102”)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G1Z#100F#102S#103;                  (G1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команда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Z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=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#100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со скоростью подачи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#102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				скоростью шпинделя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#103)</a:t>
            </a:r>
          </a:p>
        </p:txBody>
      </p:sp>
    </p:spTree>
    <p:extLst>
      <p:ext uri="{BB962C8B-B14F-4D97-AF65-F5344CB8AC3E}">
        <p14:creationId xmlns:p14="http://schemas.microsoft.com/office/powerpoint/2010/main" val="1067152094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矩形 6"/>
          <p:cNvSpPr>
            <a:spLocks noChangeArrowheads="1"/>
          </p:cNvSpPr>
          <p:nvPr/>
        </p:nvSpPr>
        <p:spPr bwMode="auto">
          <a:xfrm>
            <a:off x="457204" y="1219213"/>
            <a:ext cx="9067800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2000" dirty="0">
                <a:ea typeface="微軟正黑體" panose="020B0604030504040204" pitchFamily="34" charset="-120"/>
              </a:rPr>
              <a:t>Можно использовать условные операторы </a:t>
            </a:r>
            <a:r>
              <a:rPr kumimoji="0" lang="en-US" altLang="zh-TW" sz="2000" dirty="0">
                <a:ea typeface="微軟正黑體" panose="020B0604030504040204" pitchFamily="34" charset="-120"/>
              </a:rPr>
              <a:t>“WHILE~ENDW”</a:t>
            </a:r>
          </a:p>
          <a:p>
            <a:endParaRPr lang="zh-TW" altLang="zh-TW" sz="2000" b="1" dirty="0"/>
          </a:p>
          <a:p>
            <a:r>
              <a:rPr lang="en-US" altLang="zh-TW" sz="2000" b="1" dirty="0">
                <a:solidFill>
                  <a:srgbClr val="7030A0"/>
                </a:solidFill>
              </a:rPr>
              <a:t>WHILE</a:t>
            </a:r>
            <a:r>
              <a:rPr lang="en-US" altLang="zh-TW" sz="2000" dirty="0"/>
              <a:t> [#80&lt;=360.]   (</a:t>
            </a:r>
            <a:r>
              <a:rPr lang="ru-RU" altLang="zh-TW" sz="2000" dirty="0"/>
              <a:t>Начало цикла с условием пока переменная </a:t>
            </a:r>
            <a:r>
              <a:rPr lang="en-US" altLang="zh-TW" sz="2000" dirty="0"/>
              <a:t>#</a:t>
            </a:r>
            <a:r>
              <a:rPr lang="ru-RU" altLang="zh-TW" sz="2000" dirty="0"/>
              <a:t>80 меньше или равна 360</a:t>
            </a:r>
            <a:r>
              <a:rPr lang="en-US" altLang="zh-TW" sz="2000" dirty="0"/>
              <a:t>)</a:t>
            </a:r>
            <a:endParaRPr lang="zh-TW" altLang="zh-TW" sz="2000" dirty="0"/>
          </a:p>
          <a:p>
            <a:r>
              <a:rPr lang="en-US" altLang="zh-TW" sz="2000" dirty="0"/>
              <a:t>          </a:t>
            </a:r>
            <a:endParaRPr lang="zh-TW" altLang="zh-TW" sz="2000" dirty="0"/>
          </a:p>
          <a:p>
            <a:r>
              <a:rPr lang="en-US" altLang="zh-TW" sz="2000" dirty="0"/>
              <a:t>      </a:t>
            </a:r>
            <a:r>
              <a:rPr lang="en-US" altLang="zh-TW" sz="2000" dirty="0">
                <a:solidFill>
                  <a:srgbClr val="0087DC"/>
                </a:solidFill>
              </a:rPr>
              <a:t>WHILE</a:t>
            </a:r>
            <a:r>
              <a:rPr lang="en-US" altLang="zh-TW" sz="2000" dirty="0"/>
              <a:t> [#60&gt;=20.]  (</a:t>
            </a:r>
            <a:r>
              <a:rPr lang="ru-RU" altLang="zh-TW" sz="2000" dirty="0"/>
              <a:t>Начало цикла с условия пока переменная </a:t>
            </a:r>
            <a:r>
              <a:rPr lang="en-US" altLang="zh-TW" sz="2000" dirty="0"/>
              <a:t>#60</a:t>
            </a:r>
            <a:r>
              <a:rPr lang="ru-RU" altLang="zh-TW" sz="2000" dirty="0"/>
              <a:t> больше или равна 20</a:t>
            </a:r>
            <a:r>
              <a:rPr lang="en-US" altLang="zh-TW" sz="2000" dirty="0"/>
              <a:t>)</a:t>
            </a:r>
            <a:endParaRPr lang="zh-TW" altLang="zh-TW" sz="2000" dirty="0"/>
          </a:p>
          <a:p>
            <a:r>
              <a:rPr lang="en-US" altLang="zh-TW" sz="2000" dirty="0"/>
              <a:t>           	#60=#60-2.</a:t>
            </a:r>
            <a:endParaRPr lang="zh-TW" altLang="zh-TW" sz="2000" dirty="0"/>
          </a:p>
          <a:p>
            <a:r>
              <a:rPr lang="en-US" altLang="zh-TW" sz="2000" dirty="0"/>
              <a:t>      </a:t>
            </a:r>
            <a:r>
              <a:rPr lang="en-US" altLang="zh-TW" sz="2000" dirty="0">
                <a:solidFill>
                  <a:srgbClr val="0087DC"/>
                </a:solidFill>
              </a:rPr>
              <a:t>ENDW</a:t>
            </a:r>
            <a:r>
              <a:rPr lang="en-US" altLang="zh-TW" sz="2000" dirty="0"/>
              <a:t>            (</a:t>
            </a:r>
            <a:r>
              <a:rPr lang="ru-RU" altLang="zh-TW" sz="2000" dirty="0"/>
              <a:t>Конец внутреннего (второго) цикла</a:t>
            </a:r>
            <a:r>
              <a:rPr lang="en-US" altLang="zh-TW" sz="2000" dirty="0"/>
              <a:t>.)</a:t>
            </a:r>
          </a:p>
          <a:p>
            <a:endParaRPr lang="en-US" altLang="zh-TW" sz="2000" dirty="0"/>
          </a:p>
          <a:p>
            <a:r>
              <a:rPr lang="en-US" altLang="zh-TW" sz="2000" dirty="0"/>
              <a:t>	#80=#80+15.</a:t>
            </a:r>
            <a:endParaRPr lang="zh-TW" altLang="zh-TW" sz="2000" dirty="0"/>
          </a:p>
          <a:p>
            <a:r>
              <a:rPr lang="en-US" altLang="zh-TW" sz="2000" dirty="0"/>
              <a:t>	#50=#50-0.05</a:t>
            </a:r>
            <a:endParaRPr lang="zh-TW" altLang="zh-TW" sz="2000" dirty="0"/>
          </a:p>
          <a:p>
            <a:r>
              <a:rPr lang="en-US" altLang="zh-TW" sz="2000" b="1" dirty="0">
                <a:solidFill>
                  <a:srgbClr val="7030A0"/>
                </a:solidFill>
              </a:rPr>
              <a:t>ENDW</a:t>
            </a:r>
            <a:r>
              <a:rPr lang="en-US" altLang="zh-TW" sz="2000" b="1" dirty="0"/>
              <a:t>              (</a:t>
            </a:r>
            <a:r>
              <a:rPr lang="ru-RU" altLang="zh-TW" sz="2000" b="1" dirty="0"/>
              <a:t>Конец главного цикла</a:t>
            </a:r>
            <a:r>
              <a:rPr lang="en-US" altLang="zh-TW" sz="2000" b="1" dirty="0"/>
              <a:t>)</a:t>
            </a:r>
            <a:endParaRPr lang="zh-TW" altLang="zh-TW" sz="2000" b="1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Оператор цикла</a:t>
            </a:r>
            <a:br>
              <a:rPr lang="zh-CN" altLang="en-US" sz="3200" b="1" kern="0" dirty="0">
                <a:solidFill>
                  <a:srgbClr val="0087DC"/>
                </a:solidFill>
                <a:latin typeface="微软雅黑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14966149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矩形 6"/>
          <p:cNvSpPr>
            <a:spLocks noChangeArrowheads="1"/>
          </p:cNvSpPr>
          <p:nvPr/>
        </p:nvSpPr>
        <p:spPr bwMode="auto">
          <a:xfrm>
            <a:off x="304013" y="892181"/>
            <a:ext cx="899239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zh-TW" sz="2000" b="1" dirty="0"/>
              <a:t>Оператор условного перехода </a:t>
            </a:r>
            <a:r>
              <a:rPr lang="en-US" altLang="zh-TW" sz="2000" b="1" dirty="0"/>
              <a:t>GOTO</a:t>
            </a:r>
          </a:p>
          <a:p>
            <a:r>
              <a:rPr lang="en-US" altLang="zh-TW" sz="2000" b="1" dirty="0">
                <a:solidFill>
                  <a:srgbClr val="FF0000"/>
                </a:solidFill>
              </a:rPr>
              <a:t>IF</a:t>
            </a:r>
            <a:r>
              <a:rPr lang="en-US" altLang="zh-TW" sz="2000" dirty="0">
                <a:solidFill>
                  <a:srgbClr val="FF0000"/>
                </a:solidFill>
              </a:rPr>
              <a:t> </a:t>
            </a:r>
            <a:r>
              <a:rPr lang="en-US" altLang="zh-TW" sz="2000" i="1" dirty="0"/>
              <a:t>[</a:t>
            </a:r>
            <a:r>
              <a:rPr lang="ru-RU" altLang="zh-TW" sz="2000" i="1" dirty="0"/>
              <a:t>условие</a:t>
            </a:r>
            <a:r>
              <a:rPr lang="en-US" altLang="zh-TW" sz="2000" i="1" dirty="0"/>
              <a:t>] </a:t>
            </a:r>
            <a:r>
              <a:rPr lang="en-US" altLang="zh-TW" sz="2000" b="1" dirty="0">
                <a:solidFill>
                  <a:srgbClr val="FF0000"/>
                </a:solidFill>
              </a:rPr>
              <a:t>GOTO</a:t>
            </a:r>
            <a:r>
              <a:rPr lang="en-US" altLang="zh-TW" sz="2000" i="1" dirty="0"/>
              <a:t>N</a:t>
            </a:r>
            <a:r>
              <a:rPr lang="en-US" altLang="zh-TW" sz="2000" dirty="0"/>
              <a:t> </a:t>
            </a:r>
            <a:r>
              <a:rPr lang="en-US" altLang="zh-TW" sz="2000" i="1" dirty="0"/>
              <a:t>[N </a:t>
            </a:r>
            <a:r>
              <a:rPr lang="ru-RU" altLang="zh-TW" sz="2000" i="1" dirty="0"/>
              <a:t>номер строки для перехода</a:t>
            </a:r>
            <a:r>
              <a:rPr lang="en-US" altLang="zh-TW" sz="2000" i="1" dirty="0"/>
              <a:t>]</a:t>
            </a:r>
          </a:p>
          <a:p>
            <a:endParaRPr lang="en-US" altLang="zh-TW" sz="2000" dirty="0"/>
          </a:p>
          <a:p>
            <a:r>
              <a:rPr lang="ru-RU" altLang="zh-TW" sz="2000" dirty="0"/>
              <a:t>Если условие </a:t>
            </a:r>
            <a:r>
              <a:rPr lang="en-US" altLang="zh-TW" sz="2000" dirty="0"/>
              <a:t>IF </a:t>
            </a:r>
            <a:r>
              <a:rPr lang="ru-RU" altLang="zh-TW" sz="2000" dirty="0"/>
              <a:t>выполняется, программа переходит к строке указанной в операторе </a:t>
            </a:r>
            <a:r>
              <a:rPr lang="en-US" altLang="zh-TW" sz="2000" dirty="0"/>
              <a:t>GOTO, </a:t>
            </a:r>
            <a:r>
              <a:rPr lang="ru-RU" altLang="zh-TW" sz="2000" dirty="0"/>
              <a:t>если не выполняется, то программа продолжается со следующей строки.</a:t>
            </a:r>
          </a:p>
          <a:p>
            <a:r>
              <a:rPr lang="ru-RU" altLang="zh-TW" sz="2000" dirty="0"/>
              <a:t>Оператор </a:t>
            </a:r>
            <a:r>
              <a:rPr lang="en-US" altLang="zh-TW" sz="2000" dirty="0"/>
              <a:t>GOTO</a:t>
            </a:r>
            <a:r>
              <a:rPr lang="ru-RU" altLang="zh-TW" sz="2000" dirty="0"/>
              <a:t> </a:t>
            </a:r>
            <a:r>
              <a:rPr lang="en-US" altLang="zh-TW" sz="2000" dirty="0"/>
              <a:t>N  </a:t>
            </a:r>
            <a:r>
              <a:rPr lang="ru-RU" altLang="zh-TW" sz="2000" dirty="0"/>
              <a:t>автоматически переводит программу на строку </a:t>
            </a:r>
            <a:r>
              <a:rPr lang="en-US" altLang="zh-TW" sz="2000" dirty="0"/>
              <a:t>N.</a:t>
            </a:r>
            <a:r>
              <a:rPr lang="ru-RU" altLang="zh-TW" sz="2000" dirty="0"/>
              <a:t> Поэтому строка </a:t>
            </a:r>
            <a:r>
              <a:rPr lang="en-US" altLang="zh-TW" sz="2000" dirty="0"/>
              <a:t>N</a:t>
            </a:r>
            <a:r>
              <a:rPr lang="ru-RU" altLang="zh-TW" sz="2000" dirty="0"/>
              <a:t> должна быть в программе. Если такой строки нет, то появляется ошибка </a:t>
            </a:r>
            <a:r>
              <a:rPr lang="en-US" altLang="zh-TW" sz="2000" b="1" dirty="0"/>
              <a:t>B61C</a:t>
            </a:r>
            <a:r>
              <a:rPr lang="en-US" altLang="zh-TW" sz="2000" dirty="0"/>
              <a:t>.</a:t>
            </a:r>
            <a:endParaRPr lang="zh-TW" altLang="zh-TW" sz="20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l="708" t="2729" r="68336" b="1749"/>
          <a:stretch/>
        </p:blipFill>
        <p:spPr bwMode="auto">
          <a:xfrm>
            <a:off x="431627" y="3776449"/>
            <a:ext cx="3297237" cy="3036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Условный переход</a:t>
            </a: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3873301" y="4183087"/>
            <a:ext cx="6264275" cy="213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2000" b="1" dirty="0">
                <a:ea typeface="微軟正黑體" panose="020B0604030504040204" pitchFamily="34" charset="-120"/>
              </a:rPr>
              <a:t>Возможные условия:</a:t>
            </a:r>
            <a:endParaRPr kumimoji="0" lang="zh-TW" altLang="en-US" sz="2000" b="1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&gt; #k  			</a:t>
            </a:r>
            <a:endParaRPr kumimoji="0" lang="ru-RU" altLang="zh-TW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&lt; #k  			</a:t>
            </a:r>
            <a:endParaRPr kumimoji="0" lang="ru-RU" altLang="zh-TW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== #k  			</a:t>
            </a:r>
            <a:endParaRPr kumimoji="0" lang="ru-RU" altLang="zh-TW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&gt;= #k  			</a:t>
            </a:r>
            <a:endParaRPr kumimoji="0" lang="ru-RU" altLang="zh-TW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&lt;= #k  			</a:t>
            </a:r>
            <a:endParaRPr kumimoji="0" lang="ru-RU" altLang="zh-TW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#j != #k  </a:t>
            </a:r>
            <a:r>
              <a:rPr kumimoji="0" lang="en-US" altLang="zh-TW" dirty="0">
                <a:ea typeface="微軟正黑體" panose="020B0604030504040204" pitchFamily="34" charset="-120"/>
              </a:rPr>
              <a:t>			</a:t>
            </a:r>
          </a:p>
        </p:txBody>
      </p:sp>
    </p:spTree>
    <p:extLst>
      <p:ext uri="{BB962C8B-B14F-4D97-AF65-F5344CB8AC3E}">
        <p14:creationId xmlns:p14="http://schemas.microsoft.com/office/powerpoint/2010/main" val="3622320363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552" y="260648"/>
            <a:ext cx="9906000" cy="587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</a:rPr>
              <a:t>Создание макроса</a:t>
            </a:r>
            <a:endParaRPr lang="zh-TW" altLang="en-US" sz="32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3" name="文字方塊 9"/>
          <p:cNvSpPr txBox="1"/>
          <p:nvPr/>
        </p:nvSpPr>
        <p:spPr>
          <a:xfrm>
            <a:off x="416496" y="1196752"/>
            <a:ext cx="8915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000" dirty="0"/>
              <a:t>Макросы можно создавать в файловом менеджере.</a:t>
            </a:r>
          </a:p>
          <a:p>
            <a:r>
              <a:rPr lang="ru-RU" altLang="zh-TW" sz="2000" dirty="0"/>
              <a:t>В режиме </a:t>
            </a:r>
            <a:r>
              <a:rPr lang="en-US" altLang="zh-TW" sz="2000" dirty="0"/>
              <a:t>EDIT </a:t>
            </a:r>
            <a:r>
              <a:rPr lang="ru-RU" altLang="zh-TW" sz="2000" dirty="0"/>
              <a:t>на экране </a:t>
            </a:r>
            <a:r>
              <a:rPr lang="en-US" altLang="zh-TW" sz="2000" dirty="0"/>
              <a:t>PRG</a:t>
            </a:r>
            <a:endParaRPr lang="zh-TW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203926010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 Box 2"/>
          <p:cNvSpPr txBox="1">
            <a:spLocks noChangeArrowheads="1"/>
          </p:cNvSpPr>
          <p:nvPr/>
        </p:nvSpPr>
        <p:spPr bwMode="auto">
          <a:xfrm>
            <a:off x="2216702" y="373714"/>
            <a:ext cx="7551738" cy="52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ru-RU" altLang="zh-TW" sz="2800" b="1" dirty="0">
                <a:solidFill>
                  <a:srgbClr val="0087DC"/>
                </a:solidFill>
                <a:latin typeface="Tahoma" panose="020B0604030504040204" pitchFamily="34" charset="0"/>
                <a:ea typeface="標楷體" pitchFamily="65" charset="-120"/>
              </a:rPr>
              <a:t>Буквы и переменные</a:t>
            </a:r>
            <a:endParaRPr lang="zh-TW" altLang="en-US" sz="2800" b="1" dirty="0">
              <a:solidFill>
                <a:srgbClr val="0087DC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1028" name="Rectangle 3"/>
          <p:cNvSpPr>
            <a:spLocks noChangeArrowheads="1"/>
          </p:cNvSpPr>
          <p:nvPr/>
        </p:nvSpPr>
        <p:spPr bwMode="auto">
          <a:xfrm>
            <a:off x="590331" y="1126659"/>
            <a:ext cx="8539137" cy="1894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sz="170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sz="170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sz="1700">
              <a:ea typeface="微軟正黑體" panose="020B0604030504040204" pitchFamily="34" charset="-120"/>
            </a:endParaRPr>
          </a:p>
        </p:txBody>
      </p:sp>
      <p:sp>
        <p:nvSpPr>
          <p:cNvPr id="1029" name="Rectangle 4"/>
          <p:cNvSpPr>
            <a:spLocks noChangeArrowheads="1"/>
          </p:cNvSpPr>
          <p:nvPr/>
        </p:nvSpPr>
        <p:spPr bwMode="auto">
          <a:xfrm>
            <a:off x="6" y="26521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30" name="TextBox 1"/>
          <p:cNvSpPr txBox="1">
            <a:spLocks noChangeArrowheads="1"/>
          </p:cNvSpPr>
          <p:nvPr/>
        </p:nvSpPr>
        <p:spPr bwMode="auto">
          <a:xfrm>
            <a:off x="704528" y="1196752"/>
            <a:ext cx="87122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just" eaLnBrk="1" hangingPunct="1"/>
            <a:r>
              <a:rPr kumimoji="0" lang="ru-RU" altLang="zh-TW" sz="24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За исключением G, L, N, O и P, все другие буквы могут использоваться как аргументы для передачи локальных данных, когда с помощью команды G65 и G66 вызываются макросы или подпрограммы.</a:t>
            </a:r>
            <a:endParaRPr kumimoji="0" lang="zh-TW" altLang="en-US" sz="24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1429" y="2787744"/>
            <a:ext cx="5996939" cy="3855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891249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CF8864-AC5E-4AC3-AFCD-E4FA98DC067A}" type="slidenum">
              <a:rPr lang="en-US" altLang="zh-TW"/>
              <a:pPr>
                <a:defRPr/>
              </a:pPr>
              <a:t>29</a:t>
            </a:fld>
            <a:endParaRPr lang="en-US" altLang="zh-TW"/>
          </a:p>
        </p:txBody>
      </p:sp>
      <p:sp>
        <p:nvSpPr>
          <p:cNvPr id="30724" name="矩形 3"/>
          <p:cNvSpPr>
            <a:spLocks noChangeArrowheads="1"/>
          </p:cNvSpPr>
          <p:nvPr/>
        </p:nvSpPr>
        <p:spPr bwMode="auto">
          <a:xfrm>
            <a:off x="416496" y="1196752"/>
            <a:ext cx="9033097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en-US" altLang="zh-TW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軟正黑體" pitchFamily="34" charset="-120"/>
                <a:cs typeface="+mj-cs"/>
              </a:rPr>
              <a:t>G65</a:t>
            </a:r>
            <a:r>
              <a:rPr lang="zh-TW" alt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軟正黑體" pitchFamily="34" charset="-120"/>
                <a:cs typeface="+mj-cs"/>
              </a:rPr>
              <a:t>：</a:t>
            </a:r>
            <a:r>
              <a:rPr lang="ru-RU" altLang="zh-TW" sz="2000" b="1" dirty="0"/>
              <a:t>Вызов макропрограммы </a:t>
            </a:r>
          </a:p>
          <a:p>
            <a:pPr algn="just">
              <a:defRPr/>
            </a:pPr>
            <a:r>
              <a:rPr lang="ru-RU" altLang="zh-TW" sz="2000" dirty="0"/>
              <a:t>Команда G65 вызывает макропрограмму. Макропрограмма применима к командам, таким как операции, ввод/вывод данных MLC, управление, составление условий и т. д. Таким образом, система может выполнять расчет и измерение. Макропрограмма выполняет подпрограмму с различными типами функций управления, такими как переменные, команды расчета и команды управления. Эта команда работает так же, как M98, за исключением того, что она не является непрерывной.</a:t>
            </a:r>
          </a:p>
          <a:p>
            <a:pPr algn="just">
              <a:defRPr/>
            </a:pPr>
            <a:endParaRPr lang="zh-TW" altLang="zh-TW" sz="2000" dirty="0"/>
          </a:p>
          <a:p>
            <a:pPr algn="just">
              <a:defRPr/>
            </a:pPr>
            <a:r>
              <a:rPr lang="ru-RU" altLang="zh-TW" sz="2000" dirty="0"/>
              <a:t>Формат команды</a:t>
            </a:r>
            <a:r>
              <a:rPr lang="en-US" altLang="zh-TW" sz="2000" dirty="0"/>
              <a:t>:G65 Pˍ Lˍℓ </a:t>
            </a:r>
            <a:endParaRPr lang="zh-TW" altLang="zh-TW" sz="2000" dirty="0"/>
          </a:p>
          <a:p>
            <a:pPr algn="just">
              <a:defRPr/>
            </a:pPr>
            <a:r>
              <a:rPr lang="en-US" altLang="zh-TW" sz="2000" dirty="0"/>
              <a:t>Pˍ: </a:t>
            </a:r>
            <a:r>
              <a:rPr lang="ru-RU" altLang="zh-TW" sz="2000" dirty="0"/>
              <a:t>Номер подпрограммы</a:t>
            </a:r>
            <a:endParaRPr lang="zh-TW" altLang="zh-TW" sz="2000" dirty="0"/>
          </a:p>
          <a:p>
            <a:pPr algn="just">
              <a:defRPr/>
            </a:pPr>
            <a:r>
              <a:rPr lang="en-US" altLang="zh-TW" sz="2000" dirty="0"/>
              <a:t>Lˍ: </a:t>
            </a:r>
            <a:r>
              <a:rPr lang="ru-RU" altLang="zh-TW" sz="2000" dirty="0"/>
              <a:t>Количество повторений</a:t>
            </a:r>
          </a:p>
          <a:p>
            <a:pPr algn="just">
              <a:defRPr/>
            </a:pPr>
            <a:r>
              <a:rPr lang="en-US" altLang="zh-TW" sz="2000" dirty="0"/>
              <a:t>ℓˍ: </a:t>
            </a:r>
            <a:r>
              <a:rPr lang="ru-RU" altLang="zh-TW" sz="2000" dirty="0"/>
              <a:t>Значение независимой переменной</a:t>
            </a:r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2146299" y="326866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9pPr>
          </a:lstStyle>
          <a:p>
            <a:r>
              <a:rPr lang="ru-RU" altLang="zh-TW" b="1" kern="0" dirty="0">
                <a:latin typeface="微软雅黑" pitchFamily="34" charset="-122"/>
              </a:rPr>
              <a:t>Вызов макроса </a:t>
            </a:r>
            <a:r>
              <a:rPr lang="en-US" altLang="zh-TW" b="1" dirty="0">
                <a:latin typeface="Tahoma" panose="020B0604030504040204" pitchFamily="34" charset="0"/>
                <a:ea typeface="標楷體" pitchFamily="65" charset="-120"/>
              </a:rPr>
              <a:t>G65</a:t>
            </a:r>
            <a:endParaRPr lang="zh-TW" altLang="en-US" b="1" kern="0" dirty="0"/>
          </a:p>
        </p:txBody>
      </p:sp>
    </p:spTree>
    <p:extLst>
      <p:ext uri="{BB962C8B-B14F-4D97-AF65-F5344CB8AC3E}">
        <p14:creationId xmlns:p14="http://schemas.microsoft.com/office/powerpoint/2010/main" val="2957177445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4021055-6FFB-4F21-9947-78EE1D6D48F1}" type="slidenum">
              <a:rPr lang="en-US" altLang="zh-TW"/>
              <a:pPr>
                <a:defRPr/>
              </a:pPr>
              <a:t>30</a:t>
            </a:fld>
            <a:endParaRPr lang="en-US" altLang="zh-TW"/>
          </a:p>
        </p:txBody>
      </p:sp>
      <p:sp>
        <p:nvSpPr>
          <p:cNvPr id="37891" name="矩形 6"/>
          <p:cNvSpPr>
            <a:spLocks noChangeArrowheads="1"/>
          </p:cNvSpPr>
          <p:nvPr/>
        </p:nvSpPr>
        <p:spPr bwMode="auto">
          <a:xfrm>
            <a:off x="272479" y="2780928"/>
            <a:ext cx="9325321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zh-TW" sz="2000" dirty="0"/>
              <a:t>После выполнения макроса программа возвращается к следующей строке. То есть, программа продолжает выполняться из инструкции рядом с командой G65. См. В примере описанном выше A5.0 означает, что значение локальной переменной # 1 равно 5.0. , См. Таблицу ниже для соответствующей позиции и переменной.</a:t>
            </a:r>
            <a:endParaRPr lang="zh-TW" altLang="zh-TW" sz="20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146299" y="326866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9pPr>
          </a:lstStyle>
          <a:p>
            <a:r>
              <a:rPr lang="ru-RU" altLang="zh-TW" b="1" kern="0" dirty="0">
                <a:latin typeface="微软雅黑" pitchFamily="34" charset="-122"/>
              </a:rPr>
              <a:t>Вызов макроса </a:t>
            </a:r>
            <a:r>
              <a:rPr lang="en-US" altLang="zh-TW" b="1" dirty="0">
                <a:latin typeface="Tahoma" panose="020B0604030504040204" pitchFamily="34" charset="0"/>
                <a:ea typeface="標楷體" pitchFamily="65" charset="-120"/>
              </a:rPr>
              <a:t>G65</a:t>
            </a:r>
            <a:endParaRPr lang="zh-TW" altLang="en-US" b="1" kern="0" dirty="0"/>
          </a:p>
        </p:txBody>
      </p: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704528" y="913944"/>
            <a:ext cx="8001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dirty="0"/>
              <a:t>Основная программа 				Подпрограмма</a:t>
            </a:r>
            <a:r>
              <a:rPr lang="en-US" altLang="zh-TW" sz="2000" dirty="0"/>
              <a:t> </a:t>
            </a:r>
            <a:endParaRPr lang="zh-TW" altLang="zh-TW" sz="2000" dirty="0"/>
          </a:p>
          <a:p>
            <a:r>
              <a:rPr lang="pt-BR" altLang="zh-TW" sz="2000" dirty="0"/>
              <a:t>N0010	                                                                  </a:t>
            </a:r>
            <a:r>
              <a:rPr lang="pt-BR" altLang="zh-TW" sz="2000" dirty="0">
                <a:solidFill>
                  <a:srgbClr val="FF0000"/>
                </a:solidFill>
              </a:rPr>
              <a:t>O1010</a:t>
            </a:r>
            <a:endParaRPr lang="zh-TW" altLang="zh-TW" sz="2000" dirty="0">
              <a:solidFill>
                <a:srgbClr val="FF0000"/>
              </a:solidFill>
            </a:endParaRPr>
          </a:p>
          <a:p>
            <a:r>
              <a:rPr lang="pt-BR" altLang="zh-TW" sz="2000" dirty="0"/>
              <a:t>N0020 G65 </a:t>
            </a:r>
            <a:r>
              <a:rPr lang="pt-BR" altLang="zh-TW" sz="2000" dirty="0">
                <a:solidFill>
                  <a:srgbClr val="FF0000"/>
                </a:solidFill>
              </a:rPr>
              <a:t>P1010</a:t>
            </a:r>
            <a:r>
              <a:rPr lang="pt-BR" altLang="zh-TW" sz="2000" dirty="0"/>
              <a:t> L2 A5.0 B3.0	                           N1020 #3=#1+#2</a:t>
            </a:r>
            <a:endParaRPr lang="zh-TW" altLang="zh-TW" sz="2000" dirty="0"/>
          </a:p>
          <a:p>
            <a:r>
              <a:rPr lang="pt-BR" altLang="zh-TW" sz="2000" dirty="0"/>
              <a:t>N0030	                                                                  N1030</a:t>
            </a:r>
            <a:endParaRPr lang="zh-TW" altLang="zh-TW" sz="2000" dirty="0"/>
          </a:p>
          <a:p>
            <a:r>
              <a:rPr lang="en-US" altLang="zh-TW" sz="2000" dirty="0"/>
              <a:t>N0040	                                                                  N1040</a:t>
            </a:r>
            <a:endParaRPr lang="zh-TW" altLang="zh-TW" sz="2000" dirty="0"/>
          </a:p>
          <a:p>
            <a:r>
              <a:rPr lang="en-US" altLang="zh-TW" sz="2000" dirty="0"/>
              <a:t>N0050	                                                                  N1050 M99</a:t>
            </a:r>
            <a:r>
              <a:rPr lang="ru-RU" altLang="zh-TW" sz="2000" dirty="0"/>
              <a:t>ь</a:t>
            </a:r>
            <a:endParaRPr lang="zh-TW" altLang="zh-TW" sz="20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1856656" y="1484784"/>
            <a:ext cx="4419600" cy="1219200"/>
            <a:chOff x="1904207" y="4267200"/>
            <a:chExt cx="4419600" cy="1219200"/>
          </a:xfrm>
        </p:grpSpPr>
        <p:sp>
          <p:nvSpPr>
            <p:cNvPr id="11" name="Line 14"/>
            <p:cNvSpPr>
              <a:spLocks noChangeShapeType="1"/>
            </p:cNvSpPr>
            <p:nvPr/>
          </p:nvSpPr>
          <p:spPr bwMode="auto">
            <a:xfrm flipV="1">
              <a:off x="4647407" y="4267200"/>
              <a:ext cx="1600200" cy="2667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2" name="Line 15"/>
            <p:cNvSpPr>
              <a:spLocks noChangeShapeType="1"/>
            </p:cNvSpPr>
            <p:nvPr/>
          </p:nvSpPr>
          <p:spPr bwMode="auto">
            <a:xfrm flipH="1" flipV="1">
              <a:off x="4647407" y="4572000"/>
              <a:ext cx="1676400" cy="609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3" name="Line 16"/>
            <p:cNvSpPr>
              <a:spLocks noChangeShapeType="1"/>
            </p:cNvSpPr>
            <p:nvPr/>
          </p:nvSpPr>
          <p:spPr bwMode="auto">
            <a:xfrm flipH="1" flipV="1">
              <a:off x="1904207" y="4876800"/>
              <a:ext cx="4419600" cy="60960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 type="triangle" w="med" len="med"/>
            </a:ln>
          </p:spPr>
          <p:txBody>
            <a:bodyPr/>
            <a:lstStyle/>
            <a:p>
              <a:endParaRPr lang="zh-TW" altLang="en-US"/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0105" y="4414184"/>
            <a:ext cx="7793335" cy="247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925313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70DCE0-A622-42F0-B057-404A20512AE0}" type="slidenum">
              <a:rPr lang="en-US" altLang="zh-TW"/>
              <a:pPr>
                <a:defRPr/>
              </a:pPr>
              <a:t>31</a:t>
            </a:fld>
            <a:endParaRPr lang="en-US" altLang="zh-TW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146299" y="326866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9pPr>
          </a:lstStyle>
          <a:p>
            <a:r>
              <a:rPr lang="ru-RU" altLang="zh-TW" b="1" kern="0" dirty="0">
                <a:latin typeface="微软雅黑" pitchFamily="34" charset="-122"/>
              </a:rPr>
              <a:t>Вызов макроса </a:t>
            </a:r>
            <a:r>
              <a:rPr lang="en-US" altLang="zh-TW" b="1" dirty="0">
                <a:latin typeface="Tahoma" panose="020B0604030504040204" pitchFamily="34" charset="0"/>
                <a:ea typeface="標楷體" pitchFamily="65" charset="-120"/>
              </a:rPr>
              <a:t>G65</a:t>
            </a:r>
            <a:endParaRPr lang="zh-TW" altLang="en-US" b="1" kern="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528" y="918939"/>
            <a:ext cx="8597029" cy="440942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44488" y="5458769"/>
            <a:ext cx="9361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Команды G65 / G66 могут вызывать макросы до 8 уровней. При использовании вместе с командой M98 можно вызывать также до 8 уровней.</a:t>
            </a:r>
          </a:p>
        </p:txBody>
      </p:sp>
    </p:spTree>
    <p:extLst>
      <p:ext uri="{BB962C8B-B14F-4D97-AF65-F5344CB8AC3E}">
        <p14:creationId xmlns:p14="http://schemas.microsoft.com/office/powerpoint/2010/main" val="2276215817"/>
      </p:ext>
    </p:extLst>
  </p:cSld>
  <p:clrMapOvr>
    <a:masterClrMapping/>
  </p:clrMapOvr>
  <p:transition spd="med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CF8864-AC5E-4AC3-AFCD-E4FA98DC067A}" type="slidenum">
              <a:rPr lang="en-US" altLang="zh-TW"/>
              <a:pPr>
                <a:defRPr/>
              </a:pPr>
              <a:t>32</a:t>
            </a:fld>
            <a:endParaRPr lang="en-US" altLang="zh-TW"/>
          </a:p>
        </p:txBody>
      </p:sp>
      <p:sp>
        <p:nvSpPr>
          <p:cNvPr id="30724" name="矩形 3"/>
          <p:cNvSpPr>
            <a:spLocks noChangeArrowheads="1"/>
          </p:cNvSpPr>
          <p:nvPr/>
        </p:nvSpPr>
        <p:spPr bwMode="auto">
          <a:xfrm>
            <a:off x="456407" y="990601"/>
            <a:ext cx="9448801" cy="2523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altLang="zh-TW" sz="2000" b="1" dirty="0"/>
              <a:t>G66/G67: </a:t>
            </a:r>
            <a:r>
              <a:rPr lang="ru-RU" altLang="zh-TW" sz="2000" b="1" dirty="0"/>
              <a:t>Модальный (непрерывный) вызов макроса</a:t>
            </a:r>
            <a:r>
              <a:rPr lang="en-US" altLang="zh-TW" sz="2000" b="1" dirty="0"/>
              <a:t> /</a:t>
            </a:r>
            <a:r>
              <a:rPr lang="ru-RU" altLang="zh-TW" sz="2000" b="1" dirty="0"/>
              <a:t>отмена команды</a:t>
            </a:r>
            <a:endParaRPr lang="en-US" altLang="zh-TW" sz="2000" b="1" dirty="0"/>
          </a:p>
          <a:p>
            <a:r>
              <a:rPr lang="en-US" altLang="zh-TW" sz="2000" b="1" dirty="0"/>
              <a:t> </a:t>
            </a:r>
          </a:p>
          <a:p>
            <a:r>
              <a:rPr lang="ru-RU" altLang="zh-TW" sz="2000" dirty="0"/>
              <a:t>Формат команды</a:t>
            </a:r>
            <a:r>
              <a:rPr lang="en-US" altLang="zh-TW" sz="2000" dirty="0"/>
              <a:t>: 	G66 Pˍ Lˍℓ or;</a:t>
            </a:r>
          </a:p>
          <a:p>
            <a:r>
              <a:rPr lang="en-US" altLang="zh-TW" sz="2000" dirty="0"/>
              <a:t>			G67</a:t>
            </a:r>
          </a:p>
          <a:p>
            <a:r>
              <a:rPr lang="en-US" altLang="zh-TW" sz="2000" dirty="0"/>
              <a:t>			Pˍ: </a:t>
            </a:r>
            <a:r>
              <a:rPr lang="ru-RU" altLang="zh-TW" sz="2000" dirty="0"/>
              <a:t>Номер подпрограммы</a:t>
            </a:r>
            <a:endParaRPr lang="en-US" altLang="zh-TW" sz="2000" dirty="0"/>
          </a:p>
          <a:p>
            <a:r>
              <a:rPr lang="en-US" altLang="zh-TW" sz="2000" dirty="0"/>
              <a:t>			Lˍ: </a:t>
            </a:r>
            <a:r>
              <a:rPr lang="ru-RU" altLang="zh-TW" sz="2000" dirty="0"/>
              <a:t>Количество повторений</a:t>
            </a:r>
            <a:endParaRPr lang="en-US" altLang="zh-TW" sz="2000" dirty="0"/>
          </a:p>
          <a:p>
            <a:r>
              <a:rPr lang="en-US" altLang="zh-TW" sz="2000" dirty="0"/>
              <a:t>			ℓ: </a:t>
            </a:r>
            <a:r>
              <a:rPr lang="ru-RU" altLang="zh-TW" sz="2000" dirty="0"/>
              <a:t>Значение независимой переменной</a:t>
            </a:r>
            <a:endParaRPr lang="zh-TW" altLang="en-US" sz="2000" dirty="0"/>
          </a:p>
          <a:p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10" name="文字方塊 9"/>
          <p:cNvSpPr txBox="1"/>
          <p:nvPr/>
        </p:nvSpPr>
        <p:spPr>
          <a:xfrm>
            <a:off x="533400" y="3733800"/>
            <a:ext cx="8915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altLang="zh-TW" sz="2000" dirty="0"/>
              <a:t>Описание команды:</a:t>
            </a:r>
          </a:p>
          <a:p>
            <a:r>
              <a:rPr lang="ru-RU" altLang="zh-TW" sz="2000" dirty="0"/>
              <a:t>Команда G66 работает так же, как и G65, за исключением того, что вместо того, чтобы быть активным на один шаг, программа продолжают вызывать макрос в последующих операциях до тех пор, пока он не будет сброшен командой G67. То есть до сброса командой G67 макрос продолжает вызываться.</a:t>
            </a:r>
            <a:endParaRPr lang="zh-TW" altLang="en-US" sz="20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146299" y="326866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9pPr>
          </a:lstStyle>
          <a:p>
            <a:r>
              <a:rPr lang="ru-RU" altLang="zh-TW" b="1" kern="0" dirty="0">
                <a:latin typeface="微软雅黑" pitchFamily="34" charset="-122"/>
              </a:rPr>
              <a:t>Вызов макроса </a:t>
            </a:r>
            <a:r>
              <a:rPr lang="en-US" altLang="zh-TW" b="1" dirty="0">
                <a:latin typeface="Tahoma" panose="020B0604030504040204" pitchFamily="34" charset="0"/>
                <a:ea typeface="標楷體" pitchFamily="65" charset="-120"/>
              </a:rPr>
              <a:t>G6</a:t>
            </a:r>
            <a:r>
              <a:rPr lang="ru-RU" altLang="zh-TW" b="1" dirty="0">
                <a:latin typeface="Tahoma" panose="020B0604030504040204" pitchFamily="34" charset="0"/>
                <a:ea typeface="標楷體" pitchFamily="65" charset="-120"/>
              </a:rPr>
              <a:t>6</a:t>
            </a:r>
            <a:endParaRPr lang="zh-TW" altLang="en-US" b="1" kern="0" dirty="0"/>
          </a:p>
        </p:txBody>
      </p:sp>
    </p:spTree>
    <p:extLst>
      <p:ext uri="{BB962C8B-B14F-4D97-AF65-F5344CB8AC3E}">
        <p14:creationId xmlns:p14="http://schemas.microsoft.com/office/powerpoint/2010/main" val="852845102"/>
      </p:ext>
    </p:extLst>
  </p:cSld>
  <p:clrMapOvr>
    <a:masterClrMapping/>
  </p:clrMapOvr>
  <p:transition spd="med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FCF8864-AC5E-4AC3-AFCD-E4FA98DC067A}" type="slidenum">
              <a:rPr lang="en-US" altLang="zh-TW"/>
              <a:pPr>
                <a:defRPr/>
              </a:pPr>
              <a:t>33</a:t>
            </a:fld>
            <a:endParaRPr lang="en-US" altLang="zh-TW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748" y="1268760"/>
            <a:ext cx="9591080" cy="3758588"/>
          </a:xfrm>
          <a:prstGeom prst="rect">
            <a:avLst/>
          </a:prstGeom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2146299" y="326866"/>
            <a:ext cx="7415213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5pPr>
            <a:lvl6pPr marL="4572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6pPr>
            <a:lvl7pPr marL="9144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7pPr>
            <a:lvl8pPr marL="13716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8pPr>
            <a:lvl9pPr marL="1828800"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3200">
                <a:solidFill>
                  <a:srgbClr val="0087DC"/>
                </a:solidFill>
                <a:latin typeface="Arial" pitchFamily="34" charset="0"/>
                <a:ea typeface="微軟正黑體" pitchFamily="34" charset="-120"/>
                <a:cs typeface="Arial" pitchFamily="34" charset="0"/>
              </a:defRPr>
            </a:lvl9pPr>
          </a:lstStyle>
          <a:p>
            <a:r>
              <a:rPr lang="ru-RU" altLang="zh-TW" b="1" kern="0" dirty="0">
                <a:latin typeface="微软雅黑" pitchFamily="34" charset="-122"/>
              </a:rPr>
              <a:t>Вызов макроса </a:t>
            </a:r>
            <a:r>
              <a:rPr lang="en-US" altLang="zh-TW" b="1" dirty="0">
                <a:latin typeface="Tahoma" panose="020B0604030504040204" pitchFamily="34" charset="0"/>
                <a:ea typeface="標楷體" pitchFamily="65" charset="-120"/>
              </a:rPr>
              <a:t>G6</a:t>
            </a:r>
            <a:r>
              <a:rPr lang="ru-RU" altLang="zh-TW" b="1" dirty="0">
                <a:latin typeface="Tahoma" panose="020B0604030504040204" pitchFamily="34" charset="0"/>
                <a:ea typeface="標楷體" pitchFamily="65" charset="-120"/>
              </a:rPr>
              <a:t>6</a:t>
            </a:r>
            <a:endParaRPr lang="zh-TW" altLang="en-US" b="1" kern="0" dirty="0"/>
          </a:p>
        </p:txBody>
      </p:sp>
    </p:spTree>
    <p:extLst>
      <p:ext uri="{BB962C8B-B14F-4D97-AF65-F5344CB8AC3E}">
        <p14:creationId xmlns:p14="http://schemas.microsoft.com/office/powerpoint/2010/main" val="2018366237"/>
      </p:ext>
    </p:extLst>
  </p:cSld>
  <p:clrMapOvr>
    <a:masterClrMapping/>
  </p:clrMapOvr>
  <p:transition spd="med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369900"/>
            <a:ext cx="99060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srgbClr val="00AEEF"/>
                </a:solidFill>
                <a:latin typeface="Tahoma" panose="020B0604030504040204" pitchFamily="34" charset="0"/>
              </a:rPr>
              <a:t>Вызов макроса</a:t>
            </a:r>
            <a:endParaRPr lang="zh-TW" altLang="en-US" sz="36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8195" name="Rectangle 3"/>
          <p:cNvSpPr>
            <a:spLocks noChangeArrowheads="1"/>
          </p:cNvSpPr>
          <p:nvPr/>
        </p:nvSpPr>
        <p:spPr bwMode="auto">
          <a:xfrm>
            <a:off x="704528" y="1298585"/>
            <a:ext cx="7853362" cy="352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Вызов макроса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G-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кодов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</a:t>
            </a:r>
            <a:endParaRPr kumimoji="0" lang="zh-TW" altLang="en-US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Macro function 		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номер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-кода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O9010~901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9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	0~1000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Вызов макроса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M-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кодов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</a:t>
            </a:r>
            <a:endParaRPr kumimoji="0" lang="zh-TW" altLang="en-US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Macro function 		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номер М-кода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O9020~9029	 	0~1000	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Вызов макроса Т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кодов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</a:t>
            </a:r>
            <a:r>
              <a:rPr kumimoji="0" lang="zh-TW" altLang="en-US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Macro function 		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номер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-кода 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O9000	 	0: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ОТКЛ</a:t>
            </a:r>
            <a:endParaRPr kumimoji="0" lang="en-US" altLang="zh-TW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                             	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другое</a:t>
            </a:r>
            <a:r>
              <a:rPr kumimoji="0" lang="en-US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</a:t>
            </a:r>
            <a:r>
              <a:rPr kumimoji="0" lang="ru-RU" altLang="zh-TW" sz="2000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ВКЛ</a:t>
            </a:r>
            <a:endParaRPr kumimoji="0" lang="en-US" altLang="zh-TW" sz="2000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 sz="2000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pic>
        <p:nvPicPr>
          <p:cNvPr id="8196" name="Picture 4" descr="P10304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6720">
            <a:off x="6849717" y="1319562"/>
            <a:ext cx="2823678" cy="25989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Box 1"/>
          <p:cNvSpPr txBox="1">
            <a:spLocks noChangeArrowheads="1"/>
          </p:cNvSpPr>
          <p:nvPr/>
        </p:nvSpPr>
        <p:spPr bwMode="auto">
          <a:xfrm>
            <a:off x="560512" y="5084770"/>
            <a:ext cx="871296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Ограничения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: </a:t>
            </a:r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Некоторые специальные 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G, M, T </a:t>
            </a:r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коды имеют фиксированные функции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(G0, G1, M0</a:t>
            </a:r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и т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д.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) </a:t>
            </a:r>
            <a:r>
              <a:rPr kumimoji="0" lang="ru-RU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и не могут вызывать макросы</a:t>
            </a:r>
            <a:r>
              <a:rPr kumimoji="0" lang="en-US" altLang="zh-TW" sz="2000" dirty="0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.</a:t>
            </a:r>
          </a:p>
          <a:p>
            <a:pPr eaLnBrk="1" hangingPunct="1"/>
            <a:endParaRPr lang="zh-CN" altLang="en-US" sz="2000" dirty="0"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043157"/>
      </p:ext>
    </p:extLst>
  </p:cSld>
  <p:clrMapOvr>
    <a:masterClrMapping/>
  </p:clrMapOvr>
  <p:transition spd="med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81" name="矩形 6"/>
          <p:cNvSpPr>
            <a:spLocks noChangeArrowheads="1"/>
          </p:cNvSpPr>
          <p:nvPr/>
        </p:nvSpPr>
        <p:spPr bwMode="auto">
          <a:xfrm>
            <a:off x="533400" y="1143000"/>
            <a:ext cx="960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dirty="0"/>
              <a:t>Вызов макроса </a:t>
            </a:r>
            <a:r>
              <a:rPr lang="en-US" altLang="zh-TW" sz="2000" dirty="0"/>
              <a:t>G-</a:t>
            </a:r>
            <a:r>
              <a:rPr lang="ru-RU" altLang="zh-TW" sz="2000" dirty="0"/>
              <a:t>кодом</a:t>
            </a:r>
            <a:endParaRPr lang="zh-TW" altLang="zh-TW" sz="2000" b="1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Вызов </a:t>
            </a:r>
            <a:r>
              <a:rPr lang="en-US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</a:t>
            </a:r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макроса</a:t>
            </a:r>
            <a:br>
              <a:rPr lang="zh-CN" altLang="en-US" sz="3200" b="1" kern="0" dirty="0">
                <a:solidFill>
                  <a:srgbClr val="0087DC"/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rPr>
            </a:br>
            <a:endParaRPr lang="zh-TW" altLang="en-US" sz="3200" b="1" kern="0" dirty="0">
              <a:solidFill>
                <a:srgbClr val="0087DC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2901" y="5877272"/>
            <a:ext cx="92029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Ограничения: в макропрограмме, которая использует макрос для вызова кода G, M или T, параметр G-код задается как общий и не может вызвать другой макрос.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965"/>
          <a:stretch/>
        </p:blipFill>
        <p:spPr>
          <a:xfrm>
            <a:off x="533400" y="1543050"/>
            <a:ext cx="8904956" cy="404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300255"/>
      </p:ext>
    </p:extLst>
  </p:cSld>
  <p:clrMapOvr>
    <a:masterClrMapping/>
  </p:clrMapOvr>
  <p:transition spd="med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4" name="矩形 6"/>
          <p:cNvSpPr>
            <a:spLocks noChangeArrowheads="1"/>
          </p:cNvSpPr>
          <p:nvPr/>
        </p:nvSpPr>
        <p:spPr bwMode="auto">
          <a:xfrm>
            <a:off x="277416" y="1028700"/>
            <a:ext cx="960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b="1" dirty="0"/>
              <a:t>Вызов макроса М-кодом</a:t>
            </a:r>
            <a:endParaRPr lang="zh-TW" altLang="zh-TW" sz="2000" b="1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Вызов</a:t>
            </a:r>
            <a:r>
              <a:rPr lang="ru-RU" altLang="zh-TW" sz="3200" b="1" dirty="0">
                <a:solidFill>
                  <a:srgbClr val="0087DC"/>
                </a:solidFill>
                <a:latin typeface="微软雅黑" pitchFamily="34" charset="-122"/>
              </a:rPr>
              <a:t> М макроса</a:t>
            </a:r>
            <a:br>
              <a:rPr lang="zh-CN" altLang="en-US" sz="3200" b="1" kern="0" dirty="0">
                <a:solidFill>
                  <a:srgbClr val="0087DC"/>
                </a:solidFill>
                <a:latin typeface="微软雅黑"/>
                <a:ea typeface="+mj-ea"/>
                <a:cs typeface="+mj-cs"/>
              </a:rPr>
            </a:br>
            <a:endParaRPr lang="zh-TW" altLang="en-US" sz="3200" b="1" kern="0" dirty="0">
              <a:solidFill>
                <a:srgbClr val="0087DC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557" y="1628800"/>
            <a:ext cx="9456422" cy="428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192956"/>
      </p:ext>
    </p:extLst>
  </p:cSld>
  <p:clrMapOvr>
    <a:masterClrMapping/>
  </p:clrMapOvr>
  <p:transition spd="med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8" name="矩形 6"/>
          <p:cNvSpPr>
            <a:spLocks noChangeArrowheads="1"/>
          </p:cNvSpPr>
          <p:nvPr/>
        </p:nvSpPr>
        <p:spPr bwMode="auto">
          <a:xfrm>
            <a:off x="456407" y="1733550"/>
            <a:ext cx="9601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zh-TW" sz="2000" dirty="0"/>
              <a:t>Вызов макроса </a:t>
            </a:r>
            <a:r>
              <a:rPr lang="en-US" altLang="zh-TW" sz="2000" dirty="0"/>
              <a:t>T </a:t>
            </a:r>
            <a:r>
              <a:rPr lang="ru-RU" altLang="zh-TW" sz="2000" dirty="0"/>
              <a:t>кодом</a:t>
            </a:r>
            <a:endParaRPr lang="zh-TW" altLang="zh-TW" sz="2000" b="1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209007" y="304800"/>
            <a:ext cx="7416800" cy="7239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 eaLnBrk="0" hangingPunct="0">
              <a:defRPr/>
            </a:pPr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Вызов</a:t>
            </a:r>
            <a:r>
              <a:rPr lang="en-US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</a:t>
            </a:r>
            <a:r>
              <a:rPr lang="ru-RU" altLang="zh-TW" sz="3200" b="1" dirty="0">
                <a:solidFill>
                  <a:srgbClr val="0087D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макроса</a:t>
            </a:r>
            <a:br>
              <a:rPr lang="zh-CN" altLang="en-US" sz="3200" b="1" kern="0" dirty="0">
                <a:solidFill>
                  <a:srgbClr val="0087DC"/>
                </a:solidFill>
                <a:latin typeface="Tahoma" panose="020B0604030504040204" pitchFamily="34" charset="0"/>
                <a:ea typeface="+mj-ea"/>
                <a:cs typeface="Tahoma" panose="020B0604030504040204" pitchFamily="34" charset="0"/>
              </a:rPr>
            </a:br>
            <a:endParaRPr lang="zh-TW" altLang="en-US" sz="3200" b="1" kern="0" dirty="0">
              <a:solidFill>
                <a:srgbClr val="0087DC"/>
              </a:solidFill>
              <a:latin typeface="Tahoma" panose="020B0604030504040204" pitchFamily="34" charset="0"/>
              <a:ea typeface="+mj-ea"/>
              <a:cs typeface="Tahoma" panose="020B060403050404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751" y="2149227"/>
            <a:ext cx="9482856" cy="1152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264260"/>
      </p:ext>
    </p:extLst>
  </p:cSld>
  <p:clrMapOvr>
    <a:masterClrMapping/>
  </p:clrMapOvr>
  <p:transition spd="med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352600" y="1988840"/>
            <a:ext cx="6161087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4000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 eaLnBrk="1" hangingPunct="1"/>
            <a:r>
              <a:rPr lang="ru-RU" altLang="zh-TW" sz="4000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40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8C9281D7-1FAD-48A5-89C9-0B17FBFFD6F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55678" y="5556990"/>
            <a:ext cx="3456843" cy="130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6531" indent="-31653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92" kern="1200">
                <a:solidFill>
                  <a:srgbClr val="0087DC"/>
                </a:solidFill>
                <a:latin typeface="Arial" pitchFamily="34" charset="0"/>
                <a:ea typeface="+mn-ea"/>
                <a:cs typeface="+mn-cs"/>
              </a:defRPr>
            </a:lvl1pPr>
            <a:lvl2pPr marL="685817" indent="-26377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58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055103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477145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99186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321227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5_Office 佈景主題">
  <a:themeElements>
    <a:clrScheme name="5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佈景主題">
      <a:majorFont>
        <a:latin typeface="Arial"/>
        <a:ea typeface="新細明體"/>
        <a:cs typeface="Arial"/>
      </a:majorFont>
      <a:minorFont>
        <a:latin typeface="Arial"/>
        <a:ea typeface="新細明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"/>
        <a:ea typeface="微軟正黑體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3982</TotalTime>
  <Words>2433</Words>
  <Application>Microsoft Office PowerPoint</Application>
  <PresentationFormat>Лист A4 (210x297 мм)</PresentationFormat>
  <Paragraphs>575</Paragraphs>
  <Slides>38</Slides>
  <Notes>14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38</vt:i4>
      </vt:variant>
    </vt:vector>
  </HeadingPairs>
  <TitlesOfParts>
    <vt:vector size="59" baseType="lpstr">
      <vt:lpstr>微軟正黑體</vt:lpstr>
      <vt:lpstr>Microsoft YaHei</vt:lpstr>
      <vt:lpstr>Microsoft YaHei</vt:lpstr>
      <vt:lpstr>新細明體</vt:lpstr>
      <vt:lpstr>Arial</vt:lpstr>
      <vt:lpstr>Calibri</vt:lpstr>
      <vt:lpstr>Candara</vt:lpstr>
      <vt:lpstr>標楷體</vt:lpstr>
      <vt:lpstr>Georgia</vt:lpstr>
      <vt:lpstr>Symbol</vt:lpstr>
      <vt:lpstr>Tahoma</vt:lpstr>
      <vt:lpstr>Times New Roman</vt:lpstr>
      <vt:lpstr>Trebuchet MS</vt:lpstr>
      <vt:lpstr>Wingdings</vt:lpstr>
      <vt:lpstr>文鼎中黑</vt:lpstr>
      <vt:lpstr>5_Office 佈景主題</vt:lpstr>
      <vt:lpstr>6_Office 佈景主題</vt:lpstr>
      <vt:lpstr>Воздушный поток</vt:lpstr>
      <vt:lpstr>Волна</vt:lpstr>
      <vt:lpstr>1_Воздушный поток</vt:lpstr>
      <vt:lpstr>Лист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Brand Management Office</dc:creator>
  <cp:lastModifiedBy>Igor</cp:lastModifiedBy>
  <cp:revision>320</cp:revision>
  <dcterms:created xsi:type="dcterms:W3CDTF">2011-06-29T02:03:24Z</dcterms:created>
  <dcterms:modified xsi:type="dcterms:W3CDTF">2018-04-17T18:59:33Z</dcterms:modified>
</cp:coreProperties>
</file>