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54" r:id="rId2"/>
    <p:sldMasterId id="2147483655" r:id="rId3"/>
    <p:sldMasterId id="2147483689" r:id="rId4"/>
    <p:sldMasterId id="2147483702" r:id="rId5"/>
  </p:sldMasterIdLst>
  <p:notesMasterIdLst>
    <p:notesMasterId r:id="rId62"/>
  </p:notesMasterIdLst>
  <p:sldIdLst>
    <p:sldId id="306" r:id="rId6"/>
    <p:sldId id="343" r:id="rId7"/>
    <p:sldId id="276" r:id="rId8"/>
    <p:sldId id="278" r:id="rId9"/>
    <p:sldId id="329" r:id="rId10"/>
    <p:sldId id="279" r:id="rId11"/>
    <p:sldId id="283" r:id="rId12"/>
    <p:sldId id="330" r:id="rId13"/>
    <p:sldId id="284" r:id="rId14"/>
    <p:sldId id="307" r:id="rId15"/>
    <p:sldId id="344" r:id="rId16"/>
    <p:sldId id="287" r:id="rId17"/>
    <p:sldId id="331" r:id="rId18"/>
    <p:sldId id="336" r:id="rId19"/>
    <p:sldId id="332" r:id="rId20"/>
    <p:sldId id="333" r:id="rId21"/>
    <p:sldId id="334" r:id="rId22"/>
    <p:sldId id="335" r:id="rId23"/>
    <p:sldId id="288" r:id="rId24"/>
    <p:sldId id="290" r:id="rId25"/>
    <p:sldId id="291" r:id="rId26"/>
    <p:sldId id="337" r:id="rId27"/>
    <p:sldId id="294" r:id="rId28"/>
    <p:sldId id="293" r:id="rId29"/>
    <p:sldId id="338" r:id="rId30"/>
    <p:sldId id="298" r:id="rId31"/>
    <p:sldId id="299" r:id="rId32"/>
    <p:sldId id="300" r:id="rId33"/>
    <p:sldId id="296" r:id="rId34"/>
    <p:sldId id="295" r:id="rId35"/>
    <p:sldId id="301" r:id="rId36"/>
    <p:sldId id="302" r:id="rId37"/>
    <p:sldId id="303" r:id="rId38"/>
    <p:sldId id="305" r:id="rId39"/>
    <p:sldId id="311" r:id="rId40"/>
    <p:sldId id="312" r:id="rId41"/>
    <p:sldId id="313" r:id="rId42"/>
    <p:sldId id="314" r:id="rId43"/>
    <p:sldId id="316" r:id="rId44"/>
    <p:sldId id="339" r:id="rId45"/>
    <p:sldId id="317" r:id="rId46"/>
    <p:sldId id="318" r:id="rId47"/>
    <p:sldId id="320" r:id="rId48"/>
    <p:sldId id="340" r:id="rId49"/>
    <p:sldId id="341" r:id="rId50"/>
    <p:sldId id="309" r:id="rId51"/>
    <p:sldId id="315" r:id="rId52"/>
    <p:sldId id="321" r:id="rId53"/>
    <p:sldId id="342" r:id="rId54"/>
    <p:sldId id="322" r:id="rId55"/>
    <p:sldId id="323" r:id="rId56"/>
    <p:sldId id="324" r:id="rId57"/>
    <p:sldId id="325" r:id="rId58"/>
    <p:sldId id="326" r:id="rId59"/>
    <p:sldId id="327" r:id="rId60"/>
    <p:sldId id="345" r:id="rId61"/>
  </p:sldIdLst>
  <p:sldSz cx="9904413" cy="6858000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98" autoAdjust="0"/>
  </p:normalViewPr>
  <p:slideViewPr>
    <p:cSldViewPr>
      <p:cViewPr varScale="1">
        <p:scale>
          <a:sx n="100" d="100"/>
          <a:sy n="100" d="100"/>
        </p:scale>
        <p:origin x="78" y="240"/>
      </p:cViewPr>
      <p:guideLst>
        <p:guide orient="horz" pos="2160"/>
        <p:guide pos="3119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0FA228FE-E2E6-4930-A6B3-52FA41374D98}" type="datetimeFigureOut">
              <a:rPr lang="zh-TW" altLang="en-US"/>
              <a:pPr>
                <a:defRPr/>
              </a:pPr>
              <a:t>2018/4/17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54088" y="685800"/>
            <a:ext cx="4949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1CE8A92-6F0D-4DD1-BA0C-0D4F32AE65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46291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TW"/>
              <a:t>DELTA CNC CONTROLLER_NC-300 PRODUCT FUNDAMENTAL INTRODUCTION </a:t>
            </a:r>
          </a:p>
          <a:p>
            <a:pPr eaLnBrk="1" hangingPunct="1">
              <a:spcBef>
                <a:spcPct val="0"/>
              </a:spcBef>
            </a:pPr>
            <a:r>
              <a:rPr lang="en-US" altLang="zh-TW"/>
              <a:t>Delta CNC Controller_NC-300 Product Fundamental Introduction </a:t>
            </a:r>
            <a:endParaRPr lang="zh-TW" altLang="en-US"/>
          </a:p>
        </p:txBody>
      </p:sp>
      <p:sp>
        <p:nvSpPr>
          <p:cNvPr id="583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</a:pPr>
            <a:fld id="{E3F0CBFF-7E2E-46E0-8785-CA96044661AB}" type="slidenum">
              <a:rPr lang="zh-TW" altLang="en-US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</a:t>
            </a:fld>
            <a:endParaRPr lang="zh-TW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139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11833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latin typeface="Arial" charset="0"/>
            </a:endParaRPr>
          </a:p>
        </p:txBody>
      </p:sp>
      <p:sp>
        <p:nvSpPr>
          <p:cNvPr id="593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</a:pPr>
            <a:fld id="{0884ABAD-6019-40C2-8DAB-0A0DE57AE548}" type="slidenum">
              <a:rPr lang="en-US" altLang="zh-TW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47</a:t>
            </a:fld>
            <a:endParaRPr lang="en-US" altLang="zh-TW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797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18513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2613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266199556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772425660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18512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18512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59766403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76288" y="2349500"/>
            <a:ext cx="4206875" cy="64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135563" y="2349500"/>
            <a:ext cx="4208462" cy="64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392903322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381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0788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0788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129006985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11954918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4415940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1913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57596560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20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201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20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88367789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902589586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02488" y="404813"/>
            <a:ext cx="2141537" cy="259238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76288" y="404813"/>
            <a:ext cx="6273800" cy="259238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94644814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18513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2613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59132-11DE-44FE-9992-3DB3C82D905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0224727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CA0CA-EA12-495E-A4BC-B5F0EDFACE9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0350148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18512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18512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D79F6-9E7F-4837-ACDD-BEBE1CA89E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2225929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4488" y="1196975"/>
            <a:ext cx="4567237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64125" y="1196975"/>
            <a:ext cx="4567238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2817F-1EE0-4F08-83D5-D05BC50082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208238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381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0788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0788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29C84-4C81-4049-81DB-35C22B7EEFC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7339139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02876-65CE-426C-B116-A8B6B715169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398316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038BA-68E7-4479-B2A0-30E8F37B32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0103315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1913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752C4-5D1F-45AE-8624-D9D60F41C8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8386018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20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201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20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22FE2-9137-4830-8554-7B76561838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8191463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B5453-3880-4C90-B424-406FCDE803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1910550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10438" y="328613"/>
            <a:ext cx="2320925" cy="583723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4488" y="328613"/>
            <a:ext cx="6813550" cy="583723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E3F68-48BD-48BE-A23C-A4C9D26CF70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1391426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18513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2613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4266211564"/>
      </p:ext>
    </p:extLst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015731206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18512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18512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881731300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60388" y="5805488"/>
            <a:ext cx="2011362" cy="719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724150" y="5805488"/>
            <a:ext cx="2012950" cy="719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78009634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381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0788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0788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850674139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305377966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1054489"/>
      </p:ext>
    </p:extLst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1913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4199585758"/>
      </p:ext>
    </p:extLst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20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201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20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012177259"/>
      </p:ext>
    </p:extLst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336766979"/>
      </p:ext>
    </p:extLst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833938" y="549275"/>
            <a:ext cx="1423987" cy="597535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60388" y="549275"/>
            <a:ext cx="4121150" cy="59753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131185895"/>
      </p:ext>
    </p:extLst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914" y="0"/>
            <a:ext cx="47664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742833" y="764704"/>
            <a:ext cx="4989338" cy="4032448"/>
          </a:xfrm>
        </p:spPr>
        <p:txBody>
          <a:bodyPr>
            <a:noAutofit/>
          </a:bodyPr>
          <a:lstStyle>
            <a:lvl1pPr algn="l">
              <a:defRPr sz="3599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835481395"/>
      </p:ext>
    </p:extLst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7610" y="228600"/>
            <a:ext cx="9419097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9267" y="5353963"/>
            <a:ext cx="9448810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831" y="1600200"/>
            <a:ext cx="8418751" cy="1780108"/>
          </a:xfrm>
        </p:spPr>
        <p:txBody>
          <a:bodyPr anchor="b">
            <a:normAutofit/>
          </a:bodyPr>
          <a:lstStyle>
            <a:lvl1pPr>
              <a:defRPr sz="4399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662" y="3556001"/>
            <a:ext cx="6933089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6474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0115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10" y="228600"/>
            <a:ext cx="9419097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550348" y="4203592"/>
            <a:ext cx="3115632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837142" y="4075290"/>
            <a:ext cx="6005596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063965" y="4087562"/>
            <a:ext cx="5922696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6075973" y="4074186"/>
            <a:ext cx="3583093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9267" y="4058555"/>
            <a:ext cx="9448810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415" y="2463560"/>
            <a:ext cx="8418751" cy="1524000"/>
          </a:xfrm>
        </p:spPr>
        <p:txBody>
          <a:bodyPr anchor="t">
            <a:normAutofit/>
          </a:bodyPr>
          <a:lstStyle>
            <a:lvl1pPr algn="ctr">
              <a:defRPr sz="4399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1075" y="1437449"/>
            <a:ext cx="6951431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1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8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9299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32925" y="2679192"/>
            <a:ext cx="4140045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1442" y="2679192"/>
            <a:ext cx="4140045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9277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2926" y="2678114"/>
            <a:ext cx="4140045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6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1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665" y="3429012"/>
            <a:ext cx="4137730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743" y="2678113"/>
            <a:ext cx="4140045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6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1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1304" y="3429012"/>
            <a:ext cx="414004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11172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1133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7610" y="228600"/>
            <a:ext cx="9419097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9267" y="714191"/>
            <a:ext cx="9448810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841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10" y="228600"/>
            <a:ext cx="9419097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441" y="3581412"/>
            <a:ext cx="3631618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109" indent="0">
              <a:buNone/>
              <a:defRPr sz="1200"/>
            </a:lvl2pPr>
            <a:lvl3pPr marL="914217" indent="0">
              <a:buNone/>
              <a:defRPr sz="1000"/>
            </a:lvl3pPr>
            <a:lvl4pPr marL="1371326" indent="0">
              <a:buNone/>
              <a:defRPr sz="900"/>
            </a:lvl4pPr>
            <a:lvl5pPr marL="1828434" indent="0">
              <a:buNone/>
              <a:defRPr sz="900"/>
            </a:lvl5pPr>
            <a:lvl6pPr marL="2285543" indent="0">
              <a:buNone/>
              <a:defRPr sz="900"/>
            </a:lvl6pPr>
            <a:lvl7pPr marL="2742651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9267" y="714191"/>
            <a:ext cx="9448810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90441" y="2286000"/>
            <a:ext cx="3631618" cy="1252728"/>
          </a:xfrm>
        </p:spPr>
        <p:txBody>
          <a:bodyPr anchor="b">
            <a:noAutofit/>
          </a:bodyPr>
          <a:lstStyle>
            <a:lvl1pPr algn="l">
              <a:defRPr sz="3199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8818" y="1828800"/>
            <a:ext cx="4228738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4310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10" y="228600"/>
            <a:ext cx="9419097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9267" y="5353963"/>
            <a:ext cx="9448810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9496" y="338667"/>
            <a:ext cx="4129703" cy="2429934"/>
          </a:xfrm>
        </p:spPr>
        <p:txBody>
          <a:bodyPr anchor="b">
            <a:normAutofit/>
          </a:bodyPr>
          <a:lstStyle>
            <a:lvl1pPr algn="l">
              <a:defRPr sz="2799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73189" y="2785533"/>
            <a:ext cx="4136010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109" indent="0">
              <a:buNone/>
              <a:defRPr sz="1200"/>
            </a:lvl2pPr>
            <a:lvl3pPr marL="914217" indent="0">
              <a:buNone/>
              <a:defRPr sz="1000"/>
            </a:lvl3pPr>
            <a:lvl4pPr marL="1371326" indent="0">
              <a:buNone/>
              <a:defRPr sz="900"/>
            </a:lvl4pPr>
            <a:lvl5pPr marL="1828434" indent="0">
              <a:buNone/>
              <a:defRPr sz="900"/>
            </a:lvl5pPr>
            <a:lvl6pPr marL="2285543" indent="0">
              <a:buNone/>
              <a:defRPr sz="900"/>
            </a:lvl6pPr>
            <a:lvl7pPr marL="2742651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07905" y="1371600"/>
            <a:ext cx="3862721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199">
                <a:solidFill>
                  <a:schemeClr val="bg1"/>
                </a:solidFill>
              </a:defRPr>
            </a:lvl1pPr>
            <a:lvl2pPr marL="457109" indent="0">
              <a:buNone/>
              <a:defRPr sz="2799"/>
            </a:lvl2pPr>
            <a:lvl3pPr marL="914217" indent="0">
              <a:buNone/>
              <a:defRPr sz="2400"/>
            </a:lvl3pPr>
            <a:lvl4pPr marL="1371326" indent="0">
              <a:buNone/>
              <a:defRPr sz="2000"/>
            </a:lvl4pPr>
            <a:lvl5pPr marL="1828434" indent="0">
              <a:buNone/>
              <a:defRPr sz="2000"/>
            </a:lvl5pPr>
            <a:lvl6pPr marL="2285543" indent="0">
              <a:buNone/>
              <a:defRPr sz="2000"/>
            </a:lvl6pPr>
            <a:lvl7pPr marL="2742651" indent="0">
              <a:buNone/>
              <a:defRPr sz="2000"/>
            </a:lvl7pPr>
            <a:lvl8pPr marL="3199760" indent="0">
              <a:buNone/>
              <a:defRPr sz="2000"/>
            </a:lvl8pPr>
            <a:lvl9pPr marL="3656868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9502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2622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7610" y="228600"/>
            <a:ext cx="9419097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9267" y="714191"/>
            <a:ext cx="9448810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0699" y="1447803"/>
            <a:ext cx="2228493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221" y="1447800"/>
            <a:ext cx="6520405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0599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0"/>
          <p:cNvSpPr txBox="1">
            <a:spLocks noChangeArrowheads="1"/>
          </p:cNvSpPr>
          <p:nvPr userDrawn="1"/>
        </p:nvSpPr>
        <p:spPr bwMode="auto">
          <a:xfrm>
            <a:off x="350789" y="6569088"/>
            <a:ext cx="1793588" cy="244475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1000">
                <a:solidFill>
                  <a:srgbClr val="4D4D4D"/>
                </a:solidFill>
              </a:rPr>
              <a:t>Delta Confidential</a:t>
            </a:r>
            <a:endParaRPr kumimoji="0" lang="zh-TW" altLang="en-US" sz="1000">
              <a:solidFill>
                <a:srgbClr val="4D4D4D"/>
              </a:solidFill>
            </a:endParaRPr>
          </a:p>
        </p:txBody>
      </p:sp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9" y="333375"/>
            <a:ext cx="151264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327" y="1988840"/>
            <a:ext cx="7055653" cy="3888432"/>
          </a:xfrm>
        </p:spPr>
        <p:txBody>
          <a:bodyPr>
            <a:normAutofit/>
          </a:bodyPr>
          <a:lstStyle>
            <a:lvl1pPr marL="285693" indent="-285693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799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109" indent="0">
              <a:buNone/>
              <a:defRPr sz="2799">
                <a:solidFill>
                  <a:schemeClr val="tx1"/>
                </a:solidFill>
              </a:defRPr>
            </a:lvl2pPr>
            <a:lvl3pPr marL="914217" indent="0">
              <a:buNone/>
              <a:defRPr sz="2799">
                <a:solidFill>
                  <a:schemeClr val="tx1"/>
                </a:solidFill>
              </a:defRPr>
            </a:lvl3pPr>
            <a:lvl4pPr marL="1371326" indent="0">
              <a:buNone/>
              <a:defRPr sz="900"/>
            </a:lvl4pPr>
            <a:lvl5pPr marL="1828434" indent="0">
              <a:buNone/>
              <a:defRPr sz="900"/>
            </a:lvl5pPr>
            <a:lvl6pPr marL="2285543" indent="0">
              <a:buNone/>
              <a:defRPr sz="900"/>
            </a:lvl6pPr>
            <a:lvl7pPr marL="2742651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326" y="404664"/>
            <a:ext cx="6983658" cy="1224136"/>
          </a:xfrm>
        </p:spPr>
        <p:txBody>
          <a:bodyPr>
            <a:noAutofit/>
          </a:bodyPr>
          <a:lstStyle>
            <a:lvl1pPr algn="l">
              <a:defRPr sz="3199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7957" y="6308738"/>
            <a:ext cx="231103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2447873"/>
      </p:ext>
    </p:extLst>
  </p:cSld>
  <p:clrMapOvr>
    <a:masterClrMapping/>
  </p:clrMapOvr>
  <p:transition spd="med">
    <p:fade/>
  </p:transition>
  <p:hf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4413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4413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4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4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356" y="5052555"/>
            <a:ext cx="610578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576" y="3132290"/>
            <a:ext cx="7772052" cy="1793167"/>
          </a:xfrm>
          <a:effectLst/>
        </p:spPr>
        <p:txBody>
          <a:bodyPr>
            <a:noAutofit/>
          </a:bodyPr>
          <a:lstStyle>
            <a:lvl1pPr marL="639952" indent="-457109" algn="l">
              <a:defRPr sz="539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1029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052" y="731520"/>
            <a:ext cx="6933089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235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4413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4413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4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4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275" y="2172648"/>
            <a:ext cx="6462852" cy="2423346"/>
          </a:xfrm>
          <a:effectLst/>
        </p:spPr>
        <p:txBody>
          <a:bodyPr anchor="b"/>
          <a:lstStyle>
            <a:lvl1pPr algn="r">
              <a:defRPr sz="4599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628" y="4607511"/>
            <a:ext cx="646699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1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8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19356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051" y="731519"/>
            <a:ext cx="3625015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1442" y="731520"/>
            <a:ext cx="3625015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426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052" y="731520"/>
            <a:ext cx="362501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6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1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617" y="1400327"/>
            <a:ext cx="3625015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3771" y="731520"/>
            <a:ext cx="362501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6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1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marL="0" lvl="0" indent="0" algn="ctr" defTabSz="914217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1304" y="1399032"/>
            <a:ext cx="3625015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84374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22611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0148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874" y="2209810"/>
            <a:ext cx="3938461" cy="1258493"/>
          </a:xfrm>
          <a:effectLst/>
        </p:spPr>
        <p:txBody>
          <a:bodyPr anchor="b">
            <a:noAutofit/>
          </a:bodyPr>
          <a:lstStyle>
            <a:lvl1pPr marL="228554" indent="-228554" algn="l">
              <a:defRPr sz="2799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5516" y="731520"/>
            <a:ext cx="435114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225" y="3497802"/>
            <a:ext cx="36704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109" indent="0">
              <a:buNone/>
              <a:defRPr sz="1200"/>
            </a:lvl2pPr>
            <a:lvl3pPr marL="914217" indent="0">
              <a:buNone/>
              <a:defRPr sz="1000"/>
            </a:lvl3pPr>
            <a:lvl4pPr marL="1371326" indent="0">
              <a:buNone/>
              <a:defRPr sz="900"/>
            </a:lvl4pPr>
            <a:lvl5pPr marL="1828434" indent="0">
              <a:buNone/>
              <a:defRPr sz="900"/>
            </a:lvl5pPr>
            <a:lvl6pPr marL="2285543" indent="0">
              <a:buNone/>
              <a:defRPr sz="900"/>
            </a:lvl6pPr>
            <a:lvl7pPr marL="2742651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5436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4413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4413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4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4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7329" y="1143000"/>
            <a:ext cx="4456986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109" indent="0">
              <a:buNone/>
              <a:defRPr sz="2799"/>
            </a:lvl2pPr>
            <a:lvl3pPr marL="914217" indent="0">
              <a:buNone/>
              <a:defRPr sz="2400"/>
            </a:lvl3pPr>
            <a:lvl4pPr marL="1371326" indent="0">
              <a:buNone/>
              <a:defRPr sz="2000"/>
            </a:lvl4pPr>
            <a:lvl5pPr marL="1828434" indent="0">
              <a:buNone/>
              <a:defRPr sz="2000"/>
            </a:lvl5pPr>
            <a:lvl6pPr marL="2285543" indent="0">
              <a:buNone/>
              <a:defRPr sz="2000"/>
            </a:lvl6pPr>
            <a:lvl7pPr marL="2742651" indent="0">
              <a:buNone/>
              <a:defRPr sz="2000"/>
            </a:lvl7pPr>
            <a:lvl8pPr marL="3199760" indent="0">
              <a:buNone/>
              <a:defRPr sz="2000"/>
            </a:lvl8pPr>
            <a:lvl9pPr marL="3656868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0892" y="1010486"/>
            <a:ext cx="4001316" cy="2163020"/>
          </a:xfrm>
        </p:spPr>
        <p:txBody>
          <a:bodyPr anchor="b"/>
          <a:lstStyle>
            <a:lvl1pPr marL="182843" indent="-182843">
              <a:buFont typeface="Georgia" pitchFamily="18" charset="0"/>
              <a:buChar char="*"/>
              <a:defRPr sz="1600"/>
            </a:lvl1pPr>
            <a:lvl2pPr marL="457109" indent="0">
              <a:buNone/>
              <a:defRPr sz="1200"/>
            </a:lvl2pPr>
            <a:lvl3pPr marL="914217" indent="0">
              <a:buNone/>
              <a:defRPr sz="1000"/>
            </a:lvl3pPr>
            <a:lvl4pPr marL="1371326" indent="0">
              <a:buNone/>
              <a:defRPr sz="900"/>
            </a:lvl4pPr>
            <a:lvl5pPr marL="1828434" indent="0">
              <a:buNone/>
              <a:defRPr sz="900"/>
            </a:lvl5pPr>
            <a:lvl6pPr marL="2285543" indent="0">
              <a:buNone/>
              <a:defRPr sz="900"/>
            </a:lvl6pPr>
            <a:lvl7pPr marL="2742651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747" y="4464421"/>
            <a:ext cx="6914392" cy="1143000"/>
          </a:xfrm>
        </p:spPr>
        <p:txBody>
          <a:bodyPr anchor="b">
            <a:noAutofit/>
          </a:bodyPr>
          <a:lstStyle>
            <a:lvl1pPr algn="l">
              <a:defRPr sz="4599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638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419" y="731519"/>
            <a:ext cx="6933089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0797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705" y="376527"/>
            <a:ext cx="2228493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0550" y="731529"/>
            <a:ext cx="5230890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823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0"/>
          <p:cNvSpPr txBox="1">
            <a:spLocks noChangeArrowheads="1"/>
          </p:cNvSpPr>
          <p:nvPr userDrawn="1"/>
        </p:nvSpPr>
        <p:spPr bwMode="auto">
          <a:xfrm>
            <a:off x="350789" y="6569088"/>
            <a:ext cx="1793588" cy="244475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1000">
                <a:solidFill>
                  <a:srgbClr val="4D4D4D"/>
                </a:solidFill>
              </a:rPr>
              <a:t>Delta Confidential</a:t>
            </a:r>
            <a:endParaRPr kumimoji="0" lang="zh-TW" altLang="en-US" sz="1000">
              <a:solidFill>
                <a:srgbClr val="4D4D4D"/>
              </a:solidFill>
            </a:endParaRPr>
          </a:p>
        </p:txBody>
      </p:sp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9" y="333375"/>
            <a:ext cx="151264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327" y="1988840"/>
            <a:ext cx="7055653" cy="3888432"/>
          </a:xfrm>
        </p:spPr>
        <p:txBody>
          <a:bodyPr>
            <a:normAutofit/>
          </a:bodyPr>
          <a:lstStyle>
            <a:lvl1pPr marL="285693" indent="-285693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799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109" indent="0">
              <a:buNone/>
              <a:defRPr sz="2799">
                <a:solidFill>
                  <a:schemeClr val="tx1"/>
                </a:solidFill>
              </a:defRPr>
            </a:lvl2pPr>
            <a:lvl3pPr marL="914217" indent="0">
              <a:buNone/>
              <a:defRPr sz="2799">
                <a:solidFill>
                  <a:schemeClr val="tx1"/>
                </a:solidFill>
              </a:defRPr>
            </a:lvl3pPr>
            <a:lvl4pPr marL="1371326" indent="0">
              <a:buNone/>
              <a:defRPr sz="900"/>
            </a:lvl4pPr>
            <a:lvl5pPr marL="1828434" indent="0">
              <a:buNone/>
              <a:defRPr sz="900"/>
            </a:lvl5pPr>
            <a:lvl6pPr marL="2285543" indent="0">
              <a:buNone/>
              <a:defRPr sz="900"/>
            </a:lvl6pPr>
            <a:lvl7pPr marL="2742651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326" y="404664"/>
            <a:ext cx="6983658" cy="1224136"/>
          </a:xfrm>
        </p:spPr>
        <p:txBody>
          <a:bodyPr>
            <a:noAutofit/>
          </a:bodyPr>
          <a:lstStyle>
            <a:lvl1pPr algn="l">
              <a:defRPr sz="3199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7957" y="6308738"/>
            <a:ext cx="231103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5888159"/>
      </p:ext>
    </p:extLst>
  </p:cSld>
  <p:clrMapOvr>
    <a:masterClrMapping/>
  </p:clrMapOvr>
  <p:transition spd="med">
    <p:fade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776288" y="404813"/>
            <a:ext cx="8567737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2349500"/>
            <a:ext cx="85677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</p:txBody>
      </p:sp>
      <p:pic>
        <p:nvPicPr>
          <p:cNvPr id="1028" name="Picture 6" descr="Cover_4 3_hand_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488"/>
            <a:ext cx="9913938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kumimoji="1" sz="2000">
          <a:solidFill>
            <a:srgbClr val="08080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>
          <a:solidFill>
            <a:schemeClr val="tx1"/>
          </a:solidFill>
          <a:latin typeface="+mn-lt"/>
          <a:ea typeface="新細明體" pitchFamily="18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>
          <a:solidFill>
            <a:schemeClr val="tx1"/>
          </a:solidFill>
          <a:latin typeface="+mn-lt"/>
          <a:ea typeface="新細明體" pitchFamily="18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333375"/>
            <a:ext cx="151130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216150" y="328613"/>
            <a:ext cx="741521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Title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3938588" y="6308725"/>
            <a:ext cx="23098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  <a:ea typeface="微軟正黑體" pitchFamily="34" charset="-120"/>
              </a:defRPr>
            </a:lvl1pPr>
          </a:lstStyle>
          <a:p>
            <a:pPr>
              <a:defRPr/>
            </a:pPr>
            <a:fld id="{035523CD-815E-4865-AF70-F05D1EC2437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4488" y="1196975"/>
            <a:ext cx="92868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>
          <a:solidFill>
            <a:schemeClr val="tx1"/>
          </a:solidFill>
          <a:latin typeface="+mn-lt"/>
          <a:ea typeface="新細明體" pitchFamily="18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>
          <a:solidFill>
            <a:schemeClr val="tx1"/>
          </a:solidFill>
          <a:latin typeface="+mn-lt"/>
          <a:ea typeface="新細明體" pitchFamily="18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新細明體" pitchFamily="18" charset="-120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back_4 3_hand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-7938"/>
            <a:ext cx="4779962" cy="687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77850" y="549275"/>
            <a:ext cx="568007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076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0388" y="5805488"/>
            <a:ext cx="417671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To learn more about Delta, </a:t>
            </a:r>
          </a:p>
          <a:p>
            <a:pPr lvl="0"/>
            <a:r>
              <a:rPr lang="en-US" altLang="zh-TW"/>
              <a:t>please visit www.deltaww.com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715" r:id="rId12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sz="1400">
          <a:solidFill>
            <a:srgbClr val="0087DC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10" y="228600"/>
            <a:ext cx="9419097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9267" y="1679429"/>
            <a:ext cx="9448810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Arial" panose="020B0604020202020204" pitchFamily="34" charset="0"/>
                <a:ea typeface="新細明體" pitchFamily="18" charset="-120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221" y="338328"/>
            <a:ext cx="8913972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3082" y="6250176"/>
            <a:ext cx="41015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>
                <a:solidFill>
                  <a:srgbClr val="073E87"/>
                </a:solidFill>
                <a:latin typeface="Arial" panose="020B0604020202020204" pitchFamily="34" charset="0"/>
                <a:ea typeface="新細明體" pitchFamily="18" charset="-120"/>
              </a:rPr>
              <a:pPr/>
              <a:t>4/17/2018</a:t>
            </a:fld>
            <a:endParaRPr lang="en-US">
              <a:solidFill>
                <a:srgbClr val="073E87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747" y="6250176"/>
            <a:ext cx="41015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073E87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992" y="6250175"/>
            <a:ext cx="12584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>
                <a:solidFill>
                  <a:srgbClr val="073E87"/>
                </a:solidFill>
                <a:latin typeface="Arial" panose="020B0604020202020204" pitchFamily="34" charset="0"/>
                <a:ea typeface="新細明體" pitchFamily="18" charset="-120"/>
              </a:rPr>
              <a:pPr/>
              <a:t>‹#›</a:t>
            </a:fld>
            <a:endParaRPr lang="en-US">
              <a:solidFill>
                <a:srgbClr val="073E87"/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592" y="2675467"/>
            <a:ext cx="8024408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04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</p:sldLayoutIdLst>
  <p:txStyles>
    <p:titleStyle>
      <a:lvl1pPr algn="ctr" defTabSz="914217" rtl="0" eaLnBrk="1" latinLnBrk="0" hangingPunct="1">
        <a:spcBef>
          <a:spcPct val="0"/>
        </a:spcBef>
        <a:buNone/>
        <a:defRPr sz="4399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265" indent="-274265" algn="l" defTabSz="91421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148" indent="-274265" algn="l" defTabSz="91421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492" indent="-228554" algn="l" defTabSz="91421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2771" indent="-228554" algn="l" defTabSz="91421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2747" indent="-228554" algn="l" defTabSz="91421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2723" indent="-228554" algn="l" defTabSz="914217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2699" indent="-228554" algn="l" defTabSz="914217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2675" indent="-228554" algn="l" defTabSz="914217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2651" indent="-228554" algn="l" defTabSz="914217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1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8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4413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4413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4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4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419" y="4372168"/>
            <a:ext cx="705409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052" y="732260"/>
            <a:ext cx="6933089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5479" y="6172210"/>
            <a:ext cx="27237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新細明體" pitchFamily="18" charset="-120"/>
              </a:rPr>
              <a:pPr/>
              <a:t>4/17/2018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225" y="6172210"/>
            <a:ext cx="36316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6839" y="6172210"/>
            <a:ext cx="1980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新細明體" pitchFamily="18" charset="-120"/>
              </a:rPr>
              <a:pPr/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28812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marL="319976" indent="-319976" algn="r" defTabSz="914217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599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554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530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795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061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610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3875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567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5543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234" indent="-182843" algn="l" defTabSz="914217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1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8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package" Target="../embeddings/Microsoft_Excel_Worksheet1.xlsx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5" Type="http://schemas.openxmlformats.org/officeDocument/2006/relationships/package" Target="../embeddings/Microsoft_Excel_Worksheet3.xlsx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ts.ua/rus/catshop/827/CNC/" TargetMode="Externa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/>
          </p:cNvSpPr>
          <p:nvPr/>
        </p:nvSpPr>
        <p:spPr bwMode="auto">
          <a:xfrm>
            <a:off x="715963" y="958850"/>
            <a:ext cx="79787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51" tIns="49775" rIns="99551" bIns="49775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97754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95507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493261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991015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>
              <a:defRPr/>
            </a:pPr>
            <a:r>
              <a:rPr lang="ru-RU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lang="en-US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zh-TW" altLang="en-US" sz="4800" kern="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9" name="Rectangle 2"/>
          <p:cNvSpPr txBox="1">
            <a:spLocks/>
          </p:cNvSpPr>
          <p:nvPr/>
        </p:nvSpPr>
        <p:spPr bwMode="auto">
          <a:xfrm>
            <a:off x="755650" y="2635250"/>
            <a:ext cx="89344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defRPr kumimoji="1" sz="2000">
                <a:solidFill>
                  <a:srgbClr val="080808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MLC: </a:t>
            </a:r>
            <a:r>
              <a:rPr lang="ru-RU" altLang="zh-TW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встроенный ПЛК.</a:t>
            </a:r>
            <a:endParaRPr kumimoji="0" lang="zh-TW" altLang="en-US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1903" y="693136"/>
            <a:ext cx="9842510" cy="649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85" tIns="47292" rIns="94585" bIns="47292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599" b="1" dirty="0">
                <a:solidFill>
                  <a:prstClr val="white"/>
                </a:solidFill>
                <a:latin typeface="Tahoma" panose="020B0604030504040204" pitchFamily="34" charset="0"/>
                <a:ea typeface="標楷體" pitchFamily="65" charset="-120"/>
              </a:rPr>
              <a:t>Содержание</a:t>
            </a:r>
            <a:endParaRPr lang="zh-TW" altLang="en-US" sz="3599" b="1" dirty="0">
              <a:solidFill>
                <a:prstClr val="white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6429" y="2349054"/>
            <a:ext cx="9215547" cy="3539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93" indent="-285693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2799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введение</a:t>
            </a:r>
          </a:p>
          <a:p>
            <a:pPr marL="457200" indent="-457200">
              <a:lnSpc>
                <a:spcPct val="80000"/>
              </a:lnSpc>
              <a:buFontTx/>
              <a:buChar char="‒"/>
              <a:defRPr/>
            </a:pPr>
            <a:r>
              <a:rPr kumimoji="0" lang="ru-RU" altLang="zh-TW" sz="24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описание</a:t>
            </a:r>
          </a:p>
          <a:p>
            <a:pPr marL="457200" indent="-457200">
              <a:lnSpc>
                <a:spcPct val="80000"/>
              </a:lnSpc>
              <a:buFontTx/>
              <a:buChar char="‒"/>
              <a:defRPr/>
            </a:pPr>
            <a:r>
              <a:rPr kumimoji="0" lang="ru-RU" altLang="zh-TW" sz="24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программные объекты</a:t>
            </a:r>
          </a:p>
          <a:p>
            <a:pPr marL="457200" indent="-457200">
              <a:lnSpc>
                <a:spcPct val="80000"/>
              </a:lnSpc>
              <a:buFontTx/>
              <a:buChar char="‒"/>
              <a:defRPr/>
            </a:pPr>
            <a:endParaRPr kumimoji="0" lang="ru-RU" altLang="zh-TW" sz="2400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285693" indent="-285693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altLang="zh-TW" sz="2799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•MLC </a:t>
            </a:r>
            <a:r>
              <a:rPr kumimoji="0" lang="ru-RU" altLang="zh-TW" sz="2799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Редактирование</a:t>
            </a:r>
          </a:p>
          <a:p>
            <a:pPr marL="457200" indent="-457200">
              <a:lnSpc>
                <a:spcPct val="80000"/>
              </a:lnSpc>
              <a:buFontTx/>
              <a:buChar char="‒"/>
              <a:defRPr/>
            </a:pPr>
            <a:r>
              <a:rPr kumimoji="0" lang="en-US" altLang="zh-TW" sz="24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Editor (PC)</a:t>
            </a:r>
          </a:p>
          <a:p>
            <a:pPr marL="457200" indent="-457200">
              <a:lnSpc>
                <a:spcPct val="80000"/>
              </a:lnSpc>
              <a:buFontTx/>
              <a:buChar char="‒"/>
              <a:defRPr/>
            </a:pPr>
            <a:r>
              <a:rPr kumimoji="0" lang="en-US" altLang="zh-TW" sz="24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Editor</a:t>
            </a:r>
            <a:r>
              <a:rPr kumimoji="0" lang="ru-RU" altLang="zh-TW" sz="24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 </a:t>
            </a:r>
            <a:r>
              <a:rPr kumimoji="0" lang="en-US" altLang="zh-TW" sz="24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(CNC)</a:t>
            </a:r>
          </a:p>
          <a:p>
            <a:pPr>
              <a:lnSpc>
                <a:spcPct val="80000"/>
              </a:lnSpc>
              <a:defRPr/>
            </a:pPr>
            <a:endParaRPr kumimoji="0" lang="ru-RU" altLang="zh-TW" sz="2400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28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Мониторинг	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28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MLC Примеры стандартных программ</a:t>
            </a:r>
          </a:p>
          <a:p>
            <a:pPr marL="457200" indent="-457200">
              <a:lnSpc>
                <a:spcPct val="80000"/>
              </a:lnSpc>
              <a:buFontTx/>
              <a:buChar char="‒"/>
              <a:defRPr/>
            </a:pPr>
            <a:endParaRPr kumimoji="0" lang="ru-RU" altLang="zh-TW" sz="2400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019893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 idx="4294967295"/>
          </p:nvPr>
        </p:nvSpPr>
        <p:spPr>
          <a:xfrm>
            <a:off x="2209006" y="228600"/>
            <a:ext cx="6164263" cy="723900"/>
          </a:xfrm>
        </p:spPr>
        <p:txBody>
          <a:bodyPr/>
          <a:lstStyle/>
          <a:p>
            <a:pPr eaLnBrk="1" hangingPunct="1"/>
            <a:r>
              <a:rPr lang="en-US" altLang="zh-TW" b="1"/>
              <a:t>MLC </a:t>
            </a:r>
            <a:r>
              <a:rPr lang="ru-RU" altLang="zh-TW" b="1"/>
              <a:t>Введение</a:t>
            </a:r>
            <a:endParaRPr lang="en-US" altLang="zh-TW" b="1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TW" dirty="0"/>
              <a:t>MLC </a:t>
            </a:r>
            <a:r>
              <a:rPr lang="ru-RU" altLang="zh-TW" dirty="0"/>
              <a:t>описание</a:t>
            </a:r>
            <a:endParaRPr lang="en-US" altLang="zh-TW" dirty="0"/>
          </a:p>
          <a:p>
            <a:r>
              <a:rPr lang="en-US" altLang="zh-TW" dirty="0"/>
              <a:t>•MLC (</a:t>
            </a:r>
            <a:r>
              <a:rPr lang="en-US" altLang="zh-TW" dirty="0">
                <a:solidFill>
                  <a:srgbClr val="00B0F0"/>
                </a:solidFill>
              </a:rPr>
              <a:t>M</a:t>
            </a:r>
            <a:r>
              <a:rPr lang="en-US" altLang="zh-TW" dirty="0"/>
              <a:t>otion </a:t>
            </a:r>
            <a:r>
              <a:rPr lang="en-US" altLang="zh-TW" dirty="0">
                <a:solidFill>
                  <a:srgbClr val="00B0F0"/>
                </a:solidFill>
              </a:rPr>
              <a:t>L</a:t>
            </a:r>
            <a:r>
              <a:rPr lang="en-US" altLang="zh-TW" dirty="0"/>
              <a:t>ogic </a:t>
            </a:r>
            <a:r>
              <a:rPr lang="en-US" altLang="zh-TW" dirty="0">
                <a:solidFill>
                  <a:srgbClr val="00B0F0"/>
                </a:solidFill>
              </a:rPr>
              <a:t>C</a:t>
            </a:r>
            <a:r>
              <a:rPr lang="en-US" altLang="zh-TW" dirty="0"/>
              <a:t>ontrol) </a:t>
            </a:r>
            <a:r>
              <a:rPr lang="ru-RU" altLang="zh-TW" dirty="0"/>
              <a:t>и</a:t>
            </a:r>
            <a:r>
              <a:rPr lang="en-US" altLang="zh-TW" dirty="0"/>
              <a:t> NC</a:t>
            </a:r>
            <a:r>
              <a:rPr lang="ru-RU" altLang="zh-TW" dirty="0"/>
              <a:t> (ЧПУ)</a:t>
            </a:r>
            <a:r>
              <a:rPr lang="en-US" altLang="zh-TW" dirty="0"/>
              <a:t> </a:t>
            </a:r>
            <a:r>
              <a:rPr lang="ru-RU" altLang="zh-TW" dirty="0"/>
              <a:t>две разные системы</a:t>
            </a:r>
            <a:r>
              <a:rPr lang="en-US" altLang="zh-TW" dirty="0"/>
              <a:t>. </a:t>
            </a:r>
          </a:p>
          <a:p>
            <a:r>
              <a:rPr lang="en-US" altLang="zh-TW" dirty="0"/>
              <a:t>MLC </a:t>
            </a:r>
            <a:r>
              <a:rPr lang="ru-RU" altLang="zh-TW" dirty="0"/>
              <a:t>управляет кнопками и их функциями, электроавтоматикой станка, режимами, работы станка, дискретными входами/выходами, а </a:t>
            </a:r>
            <a:r>
              <a:rPr lang="en-US" altLang="zh-TW" dirty="0"/>
              <a:t>NC (</a:t>
            </a:r>
            <a:r>
              <a:rPr lang="ru-RU" altLang="zh-TW" dirty="0"/>
              <a:t>ЧПУ) управляет движением сервоприводов в соответствии с заданной программой </a:t>
            </a:r>
            <a:r>
              <a:rPr lang="en-US" altLang="zh-TW" dirty="0"/>
              <a:t>G-</a:t>
            </a:r>
            <a:r>
              <a:rPr lang="ru-RU" altLang="zh-TW" dirty="0"/>
              <a:t>кодов.</a:t>
            </a:r>
            <a:endParaRPr lang="en-US" altLang="zh-TW"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11"/>
          <p:cNvSpPr>
            <a:spLocks noChangeArrowheads="1"/>
          </p:cNvSpPr>
          <p:nvPr/>
        </p:nvSpPr>
        <p:spPr bwMode="auto">
          <a:xfrm>
            <a:off x="7694613" y="1828800"/>
            <a:ext cx="1524000" cy="3733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25400">
            <a:solidFill>
              <a:srgbClr val="0033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2400">
                <a:solidFill>
                  <a:schemeClr val="bg1"/>
                </a:solidFill>
                <a:latin typeface="微軟正黑體" pitchFamily="34" charset="-120"/>
              </a:rPr>
              <a:t>NC</a:t>
            </a:r>
          </a:p>
        </p:txBody>
      </p:sp>
      <p:sp>
        <p:nvSpPr>
          <p:cNvPr id="7171" name="AutoShape 26"/>
          <p:cNvSpPr>
            <a:spLocks noChangeArrowheads="1"/>
          </p:cNvSpPr>
          <p:nvPr/>
        </p:nvSpPr>
        <p:spPr bwMode="auto">
          <a:xfrm>
            <a:off x="3427413" y="1439863"/>
            <a:ext cx="2133600" cy="4503737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25400">
            <a:solidFill>
              <a:srgbClr val="0033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TW" sz="3200">
              <a:solidFill>
                <a:schemeClr val="bg1"/>
              </a:solidFill>
              <a:latin typeface="微軟正黑體" pitchFamily="34" charset="-120"/>
            </a:endParaRPr>
          </a:p>
        </p:txBody>
      </p:sp>
      <p:sp>
        <p:nvSpPr>
          <p:cNvPr id="7172" name="AutoShape 27"/>
          <p:cNvSpPr>
            <a:spLocks noChangeArrowheads="1"/>
          </p:cNvSpPr>
          <p:nvPr/>
        </p:nvSpPr>
        <p:spPr bwMode="auto">
          <a:xfrm>
            <a:off x="531813" y="2743200"/>
            <a:ext cx="1244600" cy="1716088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25400">
            <a:solidFill>
              <a:srgbClr val="0033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sz="1600">
                <a:solidFill>
                  <a:schemeClr val="bg1"/>
                </a:solidFill>
                <a:ea typeface="新細明體" charset="-120"/>
              </a:rPr>
              <a:t>Внешнее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sz="1400">
                <a:solidFill>
                  <a:schemeClr val="bg1"/>
                </a:solidFill>
                <a:ea typeface="新細明體" charset="-120"/>
              </a:rPr>
              <a:t>оборудование</a:t>
            </a:r>
            <a:endParaRPr lang="en-US" altLang="zh-CN" sz="1600">
              <a:solidFill>
                <a:schemeClr val="bg1"/>
              </a:solidFill>
              <a:ea typeface="新細明體" charset="-120"/>
            </a:endParaRPr>
          </a:p>
        </p:txBody>
      </p:sp>
      <p:sp>
        <p:nvSpPr>
          <p:cNvPr id="7173" name="AutoShape 21"/>
          <p:cNvSpPr>
            <a:spLocks noChangeArrowheads="1"/>
          </p:cNvSpPr>
          <p:nvPr/>
        </p:nvSpPr>
        <p:spPr bwMode="auto">
          <a:xfrm>
            <a:off x="5865813" y="2133600"/>
            <a:ext cx="1295400" cy="152400"/>
          </a:xfrm>
          <a:prstGeom prst="lef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74" name="AutoShape 22"/>
          <p:cNvSpPr>
            <a:spLocks noChangeArrowheads="1"/>
          </p:cNvSpPr>
          <p:nvPr/>
        </p:nvSpPr>
        <p:spPr bwMode="auto">
          <a:xfrm>
            <a:off x="5942013" y="2971800"/>
            <a:ext cx="1295400" cy="152400"/>
          </a:xfrm>
          <a:prstGeom prst="righ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75" name="AutoShape 27"/>
          <p:cNvSpPr>
            <a:spLocks noChangeArrowheads="1"/>
          </p:cNvSpPr>
          <p:nvPr/>
        </p:nvSpPr>
        <p:spPr bwMode="auto">
          <a:xfrm>
            <a:off x="3478213" y="2625725"/>
            <a:ext cx="2006600" cy="3089275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25400">
            <a:solidFill>
              <a:srgbClr val="0033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>
                <a:solidFill>
                  <a:srgbClr val="FFC000"/>
                </a:solidFill>
                <a:ea typeface="新細明體" charset="-120"/>
              </a:rPr>
              <a:t>Маркеры</a:t>
            </a:r>
            <a:r>
              <a:rPr lang="en-US" altLang="zh-TW" sz="1800">
                <a:solidFill>
                  <a:srgbClr val="FFC000"/>
                </a:solidFill>
                <a:ea typeface="新細明體" charset="-120"/>
              </a:rPr>
              <a:t> (</a:t>
            </a:r>
            <a:r>
              <a:rPr lang="ru-RU" altLang="zh-TW" sz="1800">
                <a:solidFill>
                  <a:srgbClr val="FFC000"/>
                </a:solidFill>
                <a:ea typeface="新細明體" charset="-120"/>
              </a:rPr>
              <a:t>Бит</a:t>
            </a:r>
            <a:r>
              <a:rPr lang="en-US" altLang="zh-TW" sz="1800">
                <a:solidFill>
                  <a:srgbClr val="FFC000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M (</a:t>
            </a:r>
            <a:r>
              <a:rPr lang="ru-RU" altLang="zh-TW" sz="1800">
                <a:solidFill>
                  <a:schemeClr val="bg1"/>
                </a:solidFill>
                <a:ea typeface="新細明體" charset="-120"/>
              </a:rPr>
              <a:t>Спец. М</a:t>
            </a: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A (</a:t>
            </a:r>
            <a:r>
              <a:rPr lang="ru-RU" altLang="zh-TW" sz="1800">
                <a:solidFill>
                  <a:schemeClr val="bg1"/>
                </a:solidFill>
                <a:ea typeface="新細明體" charset="-120"/>
              </a:rPr>
              <a:t>Аварии</a:t>
            </a: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TW" sz="180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>
                <a:solidFill>
                  <a:srgbClr val="FFFF00"/>
                </a:solidFill>
                <a:ea typeface="新細明體" charset="-120"/>
              </a:rPr>
              <a:t>Регистры</a:t>
            </a:r>
            <a:r>
              <a:rPr lang="en-US" altLang="zh-TW" sz="1800">
                <a:solidFill>
                  <a:srgbClr val="FFFF00"/>
                </a:solidFill>
                <a:ea typeface="新細明體" charset="-120"/>
              </a:rPr>
              <a:t> (</a:t>
            </a:r>
            <a:r>
              <a:rPr lang="ru-RU" altLang="zh-TW" sz="1800">
                <a:solidFill>
                  <a:srgbClr val="FFFF00"/>
                </a:solidFill>
                <a:ea typeface="新細明體" charset="-120"/>
              </a:rPr>
              <a:t>слово</a:t>
            </a:r>
            <a:r>
              <a:rPr lang="en-US" altLang="zh-TW" sz="1800">
                <a:solidFill>
                  <a:srgbClr val="FFFF00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D (</a:t>
            </a:r>
            <a:r>
              <a:rPr lang="ru-RU" altLang="zh-TW" sz="1800">
                <a:solidFill>
                  <a:schemeClr val="bg1"/>
                </a:solidFill>
                <a:ea typeface="新細明體" charset="-120"/>
              </a:rPr>
              <a:t>Данные</a:t>
            </a: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T (</a:t>
            </a:r>
            <a:r>
              <a:rPr lang="ru-RU" altLang="zh-TW" sz="1800">
                <a:solidFill>
                  <a:schemeClr val="bg1"/>
                </a:solidFill>
                <a:ea typeface="新細明體" charset="-120"/>
              </a:rPr>
              <a:t>Таймер</a:t>
            </a: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C (</a:t>
            </a:r>
            <a:r>
              <a:rPr lang="ru-RU" altLang="zh-TW" sz="1800">
                <a:solidFill>
                  <a:schemeClr val="bg1"/>
                </a:solidFill>
                <a:ea typeface="新細明體" charset="-120"/>
              </a:rPr>
              <a:t>Счетчик</a:t>
            </a:r>
            <a:r>
              <a:rPr lang="en-US" altLang="zh-TW" sz="1800">
                <a:solidFill>
                  <a:schemeClr val="bg1"/>
                </a:solidFill>
                <a:ea typeface="新細明體" charset="-12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CN" sz="1800">
              <a:solidFill>
                <a:schemeClr val="bg1"/>
              </a:solidFill>
              <a:ea typeface="新細明體" charset="-120"/>
            </a:endParaRPr>
          </a:p>
        </p:txBody>
      </p:sp>
      <p:sp>
        <p:nvSpPr>
          <p:cNvPr id="7176" name="AutoShape 21"/>
          <p:cNvSpPr>
            <a:spLocks noChangeArrowheads="1"/>
          </p:cNvSpPr>
          <p:nvPr/>
        </p:nvSpPr>
        <p:spPr bwMode="auto">
          <a:xfrm>
            <a:off x="1979613" y="3886200"/>
            <a:ext cx="1295400" cy="152400"/>
          </a:xfrm>
          <a:prstGeom prst="lef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77" name="AutoShape 22"/>
          <p:cNvSpPr>
            <a:spLocks noChangeArrowheads="1"/>
          </p:cNvSpPr>
          <p:nvPr/>
        </p:nvSpPr>
        <p:spPr bwMode="auto">
          <a:xfrm>
            <a:off x="1979613" y="3200400"/>
            <a:ext cx="1295400" cy="152400"/>
          </a:xfrm>
          <a:prstGeom prst="righ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78" name="文字方塊 15"/>
          <p:cNvSpPr txBox="1">
            <a:spLocks noChangeArrowheads="1"/>
          </p:cNvSpPr>
          <p:nvPr/>
        </p:nvSpPr>
        <p:spPr bwMode="auto">
          <a:xfrm>
            <a:off x="1979613" y="2514600"/>
            <a:ext cx="1219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 dirty="0">
                <a:latin typeface="微軟正黑體" pitchFamily="34" charset="-120"/>
              </a:rPr>
              <a:t>Входы</a:t>
            </a:r>
            <a:r>
              <a:rPr lang="en-US" altLang="zh-TW" sz="2000" dirty="0">
                <a:latin typeface="微軟正黑體" pitchFamily="34" charset="-120"/>
              </a:rPr>
              <a:t> </a:t>
            </a:r>
            <a:r>
              <a:rPr lang="zh-TW" altLang="en-US" sz="2000" dirty="0">
                <a:latin typeface="微軟正黑體" pitchFamily="34" charset="-120"/>
              </a:rPr>
              <a:t> </a:t>
            </a:r>
            <a:r>
              <a:rPr lang="en-US" altLang="zh-TW" sz="2000" dirty="0">
                <a:latin typeface="微軟正黑體" pitchFamily="34" charset="-120"/>
              </a:rPr>
              <a:t>X</a:t>
            </a:r>
            <a:endParaRPr lang="zh-TW" altLang="en-US" sz="2000" dirty="0">
              <a:latin typeface="微軟正黑體" pitchFamily="34" charset="-120"/>
            </a:endParaRPr>
          </a:p>
        </p:txBody>
      </p:sp>
      <p:sp>
        <p:nvSpPr>
          <p:cNvPr id="7179" name="文字方塊 16"/>
          <p:cNvSpPr txBox="1">
            <a:spLocks noChangeArrowheads="1"/>
          </p:cNvSpPr>
          <p:nvPr/>
        </p:nvSpPr>
        <p:spPr bwMode="auto">
          <a:xfrm>
            <a:off x="1903413" y="4114800"/>
            <a:ext cx="152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>
                <a:latin typeface="微軟正黑體" pitchFamily="34" charset="-120"/>
              </a:rPr>
              <a:t>Выходы</a:t>
            </a:r>
            <a:r>
              <a:rPr lang="zh-TW" altLang="en-US" sz="2000">
                <a:latin typeface="微軟正黑體" pitchFamily="34" charset="-120"/>
              </a:rPr>
              <a:t> </a:t>
            </a:r>
            <a:r>
              <a:rPr lang="en-US" altLang="zh-TW" sz="2000">
                <a:latin typeface="微軟正黑體" pitchFamily="34" charset="-120"/>
              </a:rPr>
              <a:t>Y</a:t>
            </a:r>
            <a:endParaRPr lang="zh-TW" altLang="en-US" sz="2000">
              <a:latin typeface="微軟正黑體" pitchFamily="34" charset="-120"/>
            </a:endParaRPr>
          </a:p>
        </p:txBody>
      </p:sp>
      <p:sp>
        <p:nvSpPr>
          <p:cNvPr id="7180" name="文字方塊 17"/>
          <p:cNvSpPr txBox="1">
            <a:spLocks noChangeArrowheads="1"/>
          </p:cNvSpPr>
          <p:nvPr/>
        </p:nvSpPr>
        <p:spPr bwMode="auto">
          <a:xfrm>
            <a:off x="5522913" y="2265363"/>
            <a:ext cx="2209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ea typeface="新細明體" charset="-120"/>
              </a:rPr>
              <a:t>Связь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dirty="0">
                <a:latin typeface="微軟正黑體" pitchFamily="34" charset="-120"/>
                <a:ea typeface="新細明體" charset="-120"/>
              </a:rPr>
              <a:t>  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 .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M (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Бит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zh-TW" altLang="en-US" sz="1800" dirty="0">
              <a:solidFill>
                <a:srgbClr val="FF0000"/>
              </a:solidFill>
              <a:ea typeface="新細明體" charset="-120"/>
            </a:endParaRPr>
          </a:p>
        </p:txBody>
      </p:sp>
      <p:sp>
        <p:nvSpPr>
          <p:cNvPr id="7181" name="AutoShape 21"/>
          <p:cNvSpPr>
            <a:spLocks noChangeArrowheads="1"/>
          </p:cNvSpPr>
          <p:nvPr/>
        </p:nvSpPr>
        <p:spPr bwMode="auto">
          <a:xfrm>
            <a:off x="5865813" y="4267200"/>
            <a:ext cx="1295400" cy="152400"/>
          </a:xfrm>
          <a:prstGeom prst="lef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82" name="AutoShape 22"/>
          <p:cNvSpPr>
            <a:spLocks noChangeArrowheads="1"/>
          </p:cNvSpPr>
          <p:nvPr/>
        </p:nvSpPr>
        <p:spPr bwMode="auto">
          <a:xfrm>
            <a:off x="5942013" y="5105400"/>
            <a:ext cx="1295400" cy="152400"/>
          </a:xfrm>
          <a:prstGeom prst="righ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83" name="文字方塊 20"/>
          <p:cNvSpPr txBox="1">
            <a:spLocks noChangeArrowheads="1"/>
          </p:cNvSpPr>
          <p:nvPr/>
        </p:nvSpPr>
        <p:spPr bwMode="auto">
          <a:xfrm>
            <a:off x="5408613" y="4419600"/>
            <a:ext cx="2590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ru-RU" altLang="zh-TW" sz="1800" dirty="0">
                <a:ea typeface="新細明體" charset="-120"/>
              </a:rPr>
              <a:t>Связь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ea typeface="新細明體" charset="-120"/>
              </a:rPr>
              <a:t> 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Спец.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 D (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слово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zh-TW" altLang="en-US" sz="1800" dirty="0">
              <a:solidFill>
                <a:srgbClr val="FF0000"/>
              </a:solidFill>
              <a:ea typeface="新細明體" charset="-120"/>
            </a:endParaRPr>
          </a:p>
        </p:txBody>
      </p:sp>
      <p:sp>
        <p:nvSpPr>
          <p:cNvPr id="7184" name="文字方塊 18"/>
          <p:cNvSpPr txBox="1">
            <a:spLocks noChangeArrowheads="1"/>
          </p:cNvSpPr>
          <p:nvPr/>
        </p:nvSpPr>
        <p:spPr bwMode="auto">
          <a:xfrm>
            <a:off x="3884613" y="1905000"/>
            <a:ext cx="1066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3200">
                <a:solidFill>
                  <a:schemeClr val="bg1"/>
                </a:solidFill>
                <a:ea typeface="新細明體" charset="-120"/>
              </a:rPr>
              <a:t>MLC</a:t>
            </a:r>
            <a:endParaRPr lang="zh-TW" altLang="en-US" sz="3200">
              <a:solidFill>
                <a:schemeClr val="bg1"/>
              </a:solidFill>
              <a:ea typeface="新細明體" charset="-120"/>
            </a:endParaRPr>
          </a:p>
        </p:txBody>
      </p:sp>
      <p:sp>
        <p:nvSpPr>
          <p:cNvPr id="18" name="Rectangle 2"/>
          <p:cNvSpPr txBox="1">
            <a:spLocks/>
          </p:cNvSpPr>
          <p:nvPr/>
        </p:nvSpPr>
        <p:spPr bwMode="auto">
          <a:xfrm>
            <a:off x="2216150" y="328613"/>
            <a:ext cx="61642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/>
              <a:t>MLC </a:t>
            </a:r>
            <a:r>
              <a:rPr lang="ru-RU" altLang="zh-TW" b="1" kern="0"/>
              <a:t>Введение</a:t>
            </a:r>
            <a:endParaRPr lang="en-US" altLang="zh-TW" b="1" kern="0"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AutoShape 22"/>
          <p:cNvSpPr>
            <a:spLocks noChangeArrowheads="1"/>
          </p:cNvSpPr>
          <p:nvPr/>
        </p:nvSpPr>
        <p:spPr bwMode="auto">
          <a:xfrm>
            <a:off x="3650741" y="2743200"/>
            <a:ext cx="2292065" cy="228600"/>
          </a:xfrm>
          <a:prstGeom prst="righ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80" name="文字方塊 17"/>
          <p:cNvSpPr txBox="1">
            <a:spLocks noChangeArrowheads="1"/>
          </p:cNvSpPr>
          <p:nvPr/>
        </p:nvSpPr>
        <p:spPr bwMode="auto">
          <a:xfrm>
            <a:off x="3466307" y="1600200"/>
            <a:ext cx="260940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ea typeface="新細明體" charset="-120"/>
              </a:rPr>
              <a:t>Выходы: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dirty="0">
                <a:latin typeface="微軟正黑體" pitchFamily="34" charset="-120"/>
                <a:ea typeface="新細明體" charset="-120"/>
              </a:rPr>
              <a:t>  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 .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M (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Бит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ru-RU" altLang="zh-TW" sz="1800" dirty="0">
              <a:solidFill>
                <a:srgbClr val="FF0000"/>
              </a:solidFill>
              <a:latin typeface="微軟正黑體" pitchFamily="34" charset="-120"/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</a:pP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Спец.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 D (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слово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zh-TW" altLang="en-US" sz="1800" dirty="0">
              <a:solidFill>
                <a:srgbClr val="FF0000"/>
              </a:solidFill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b="1" dirty="0">
                <a:solidFill>
                  <a:srgbClr val="FF0000"/>
                </a:solidFill>
                <a:ea typeface="新細明體" charset="-120"/>
              </a:rPr>
              <a:t>Запись/Чтение</a:t>
            </a:r>
            <a:endParaRPr lang="zh-TW" altLang="en-US" sz="1800" b="1" dirty="0">
              <a:solidFill>
                <a:srgbClr val="FF0000"/>
              </a:solidFill>
              <a:ea typeface="新細明體" charset="-120"/>
            </a:endParaRPr>
          </a:p>
        </p:txBody>
      </p:sp>
      <p:sp>
        <p:nvSpPr>
          <p:cNvPr id="7181" name="AutoShape 21"/>
          <p:cNvSpPr>
            <a:spLocks noChangeArrowheads="1"/>
          </p:cNvSpPr>
          <p:nvPr/>
        </p:nvSpPr>
        <p:spPr bwMode="auto">
          <a:xfrm>
            <a:off x="3574541" y="5456652"/>
            <a:ext cx="2374330" cy="182148"/>
          </a:xfrm>
          <a:prstGeom prst="leftArrow">
            <a:avLst>
              <a:gd name="adj1" fmla="val 50000"/>
              <a:gd name="adj2" fmla="val 62373"/>
            </a:avLst>
          </a:prstGeom>
          <a:solidFill>
            <a:srgbClr val="3366FF"/>
          </a:solidFill>
          <a:ln w="25400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sp>
        <p:nvSpPr>
          <p:cNvPr id="7183" name="文字方塊 20"/>
          <p:cNvSpPr txBox="1">
            <a:spLocks noChangeArrowheads="1"/>
          </p:cNvSpPr>
          <p:nvPr/>
        </p:nvSpPr>
        <p:spPr bwMode="auto">
          <a:xfrm>
            <a:off x="3428206" y="4286071"/>
            <a:ext cx="27548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ea typeface="新細明體" charset="-120"/>
              </a:rPr>
              <a:t>Входы: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dirty="0">
                <a:latin typeface="微軟正黑體" pitchFamily="34" charset="-120"/>
                <a:ea typeface="新細明體" charset="-120"/>
              </a:rPr>
              <a:t>  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 .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M (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Бит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ru-RU" altLang="zh-TW" sz="1800" dirty="0">
              <a:solidFill>
                <a:srgbClr val="FF0000"/>
              </a:solidFill>
              <a:latin typeface="微軟正黑體" pitchFamily="34" charset="-120"/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</a:pP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Спец.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 D (</a:t>
            </a:r>
            <a:r>
              <a:rPr lang="ru-RU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слово</a:t>
            </a:r>
            <a:r>
              <a:rPr lang="en-US" altLang="zh-TW" sz="1800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zh-TW" altLang="en-US" sz="1800" dirty="0">
              <a:solidFill>
                <a:srgbClr val="FF0000"/>
              </a:solidFill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b="1" dirty="0">
                <a:solidFill>
                  <a:srgbClr val="FF0000"/>
                </a:solidFill>
                <a:ea typeface="新細明體" charset="-120"/>
              </a:rPr>
              <a:t>Только чтение</a:t>
            </a:r>
            <a:endParaRPr lang="zh-TW" altLang="en-US" sz="1800" b="1" dirty="0">
              <a:solidFill>
                <a:srgbClr val="FF0000"/>
              </a:solidFill>
              <a:ea typeface="新細明體" charset="-120"/>
            </a:endParaRPr>
          </a:p>
        </p:txBody>
      </p:sp>
      <p:sp>
        <p:nvSpPr>
          <p:cNvPr id="7184" name="文字方塊 18"/>
          <p:cNvSpPr txBox="1">
            <a:spLocks noChangeArrowheads="1"/>
          </p:cNvSpPr>
          <p:nvPr/>
        </p:nvSpPr>
        <p:spPr bwMode="auto">
          <a:xfrm>
            <a:off x="1828006" y="3598788"/>
            <a:ext cx="12597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3200" dirty="0">
                <a:solidFill>
                  <a:schemeClr val="bg1"/>
                </a:solidFill>
                <a:ea typeface="新細明體" charset="-120"/>
              </a:rPr>
              <a:t>MLC</a:t>
            </a:r>
            <a:endParaRPr lang="zh-TW" altLang="en-US" sz="3200" dirty="0">
              <a:solidFill>
                <a:schemeClr val="bg1"/>
              </a:solidFill>
              <a:ea typeface="新細明體" charset="-120"/>
            </a:endParaRPr>
          </a:p>
        </p:txBody>
      </p:sp>
      <p:sp>
        <p:nvSpPr>
          <p:cNvPr id="18" name="Rectangle 2"/>
          <p:cNvSpPr txBox="1">
            <a:spLocks/>
          </p:cNvSpPr>
          <p:nvPr/>
        </p:nvSpPr>
        <p:spPr bwMode="auto">
          <a:xfrm>
            <a:off x="2216150" y="328613"/>
            <a:ext cx="61642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связь с </a:t>
            </a:r>
            <a:r>
              <a:rPr lang="en-US" altLang="zh-TW" b="1" kern="0" dirty="0"/>
              <a:t>NC</a:t>
            </a:r>
          </a:p>
        </p:txBody>
      </p:sp>
      <p:sp>
        <p:nvSpPr>
          <p:cNvPr id="19" name="AutoShape 11"/>
          <p:cNvSpPr>
            <a:spLocks noChangeArrowheads="1"/>
          </p:cNvSpPr>
          <p:nvPr/>
        </p:nvSpPr>
        <p:spPr bwMode="auto">
          <a:xfrm>
            <a:off x="1628616" y="1458404"/>
            <a:ext cx="1799590" cy="4408996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25400">
            <a:solidFill>
              <a:srgbClr val="0033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chemeClr val="bg1"/>
                </a:solidFill>
                <a:latin typeface="微軟正黑體" pitchFamily="34" charset="-120"/>
              </a:rPr>
              <a:t>MLC</a:t>
            </a:r>
          </a:p>
        </p:txBody>
      </p:sp>
      <p:sp>
        <p:nvSpPr>
          <p:cNvPr id="20" name="AutoShape 11"/>
          <p:cNvSpPr>
            <a:spLocks noChangeArrowheads="1"/>
          </p:cNvSpPr>
          <p:nvPr/>
        </p:nvSpPr>
        <p:spPr bwMode="auto">
          <a:xfrm>
            <a:off x="6124416" y="1454435"/>
            <a:ext cx="1799590" cy="4408996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25400">
            <a:solidFill>
              <a:srgbClr val="0033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2400">
                <a:solidFill>
                  <a:schemeClr val="bg1"/>
                </a:solidFill>
                <a:latin typeface="微軟正黑體" pitchFamily="34" charset="-120"/>
              </a:rPr>
              <a:t>NC</a:t>
            </a:r>
          </a:p>
        </p:txBody>
      </p:sp>
    </p:spTree>
    <p:extLst>
      <p:ext uri="{BB962C8B-B14F-4D97-AF65-F5344CB8AC3E}">
        <p14:creationId xmlns:p14="http://schemas.microsoft.com/office/powerpoint/2010/main" val="299387440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 idx="4294967295"/>
          </p:nvPr>
        </p:nvSpPr>
        <p:spPr>
          <a:xfrm>
            <a:off x="2216150" y="328613"/>
            <a:ext cx="6088063" cy="723900"/>
          </a:xfrm>
        </p:spPr>
        <p:txBody>
          <a:bodyPr/>
          <a:lstStyle/>
          <a:p>
            <a:pPr eaLnBrk="1" hangingPunct="1"/>
            <a:r>
              <a:rPr lang="en-US" altLang="zh-TW" b="1"/>
              <a:t>MLC </a:t>
            </a:r>
            <a:r>
              <a:rPr lang="ru-RU" altLang="zh-TW" b="1"/>
              <a:t>программные объекты</a:t>
            </a:r>
            <a:endParaRPr lang="en-US" altLang="zh-TW" b="1"/>
          </a:p>
        </p:txBody>
      </p:sp>
      <p:sp>
        <p:nvSpPr>
          <p:cNvPr id="8195" name="文字方塊 16"/>
          <p:cNvSpPr txBox="1">
            <a:spLocks noChangeArrowheads="1"/>
          </p:cNvSpPr>
          <p:nvPr/>
        </p:nvSpPr>
        <p:spPr bwMode="auto">
          <a:xfrm>
            <a:off x="531813" y="1295400"/>
            <a:ext cx="4191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>
                <a:ea typeface="新細明體" charset="-120"/>
              </a:rPr>
              <a:t>•</a:t>
            </a:r>
            <a:r>
              <a:rPr lang="zh-TW" altLang="en-US">
                <a:ea typeface="新細明體" charset="-120"/>
              </a:rPr>
              <a:t> </a:t>
            </a:r>
            <a:r>
              <a:rPr lang="ru-RU" altLang="zh-TW">
                <a:ea typeface="新細明體" charset="-120"/>
              </a:rPr>
              <a:t>ВХОДЫ</a:t>
            </a:r>
            <a:r>
              <a:rPr lang="en-US" altLang="zh-TW">
                <a:ea typeface="新細明體" charset="-120"/>
              </a:rPr>
              <a:t> / </a:t>
            </a:r>
            <a:r>
              <a:rPr lang="ru-RU" altLang="zh-TW">
                <a:ea typeface="新細明體" charset="-120"/>
              </a:rPr>
              <a:t>ВЫХОДЫ</a:t>
            </a:r>
            <a:endParaRPr lang="en-US" altLang="zh-TW">
              <a:latin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graphicFrame>
        <p:nvGraphicFramePr>
          <p:cNvPr id="8196" name="Объект 2"/>
          <p:cNvGraphicFramePr>
            <a:graphicFrameLocks noChangeAspect="1"/>
          </p:cNvGraphicFramePr>
          <p:nvPr/>
        </p:nvGraphicFramePr>
        <p:xfrm>
          <a:off x="379413" y="1943100"/>
          <a:ext cx="93218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2" name="Лист" r:id="rId3" imgW="7162830" imgH="790665" progId="Excel.Sheet.12">
                  <p:embed/>
                </p:oleObj>
              </mc:Choice>
              <mc:Fallback>
                <p:oleObj name="Лист" r:id="rId3" imgW="7162830" imgH="790665" progId="Excel.Sheet.12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1943100"/>
                        <a:ext cx="93218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字方塊 16"/>
          <p:cNvSpPr txBox="1">
            <a:spLocks noChangeArrowheads="1"/>
          </p:cNvSpPr>
          <p:nvPr/>
        </p:nvSpPr>
        <p:spPr bwMode="auto">
          <a:xfrm>
            <a:off x="380206" y="3581400"/>
            <a:ext cx="6172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ea typeface="新細明體" charset="-120"/>
              </a:rPr>
              <a:t>•</a:t>
            </a:r>
            <a:r>
              <a:rPr lang="zh-TW" altLang="en-US" dirty="0">
                <a:ea typeface="新細明體" charset="-120"/>
              </a:rPr>
              <a:t> </a:t>
            </a:r>
            <a:r>
              <a:rPr lang="en-US" altLang="zh-TW" dirty="0">
                <a:latin typeface="微軟正黑體" pitchFamily="34" charset="-120"/>
              </a:rPr>
              <a:t>MLC</a:t>
            </a:r>
            <a:r>
              <a:rPr lang="zh-TW" altLang="en-US" dirty="0">
                <a:latin typeface="微軟正黑體" pitchFamily="34" charset="-120"/>
              </a:rPr>
              <a:t> </a:t>
            </a:r>
            <a:r>
              <a:rPr lang="ru-RU" altLang="zh-TW" dirty="0">
                <a:latin typeface="微軟正黑體" pitchFamily="34" charset="-120"/>
              </a:rPr>
              <a:t>Программные объекты</a:t>
            </a:r>
            <a:r>
              <a:rPr lang="en-US" altLang="zh-TW" dirty="0">
                <a:latin typeface="微軟正黑體" pitchFamily="34" charset="-120"/>
              </a:rPr>
              <a:t>(</a:t>
            </a:r>
            <a:r>
              <a:rPr lang="ru-RU" altLang="zh-TW" dirty="0">
                <a:latin typeface="微軟正黑體" pitchFamily="34" charset="-120"/>
              </a:rPr>
              <a:t>Биты</a:t>
            </a:r>
            <a:r>
              <a:rPr lang="en-US" altLang="zh-TW" dirty="0">
                <a:latin typeface="微軟正黑體" pitchFamily="34" charset="-120"/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 dirty="0">
              <a:ea typeface="新細明體" charset="-12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5268926"/>
              </p:ext>
            </p:extLst>
          </p:nvPr>
        </p:nvGraphicFramePr>
        <p:xfrm>
          <a:off x="304006" y="4404360"/>
          <a:ext cx="9372600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3" name="Лист" r:id="rId5" imgW="9372510" imgH="2114550" progId="Excel.Sheet.12">
                  <p:embed/>
                </p:oleObj>
              </mc:Choice>
              <mc:Fallback>
                <p:oleObj name="Лист" r:id="rId5" imgW="9372510" imgH="2114550" progId="Excel.Sheet.12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006" y="4404360"/>
                        <a:ext cx="9372600" cy="2114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字方塊 16"/>
          <p:cNvSpPr txBox="1">
            <a:spLocks noChangeArrowheads="1"/>
          </p:cNvSpPr>
          <p:nvPr/>
        </p:nvSpPr>
        <p:spPr bwMode="auto">
          <a:xfrm>
            <a:off x="531813" y="1066800"/>
            <a:ext cx="62484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>
                <a:ea typeface="新細明體" charset="-120"/>
              </a:rPr>
              <a:t>•</a:t>
            </a:r>
            <a:r>
              <a:rPr lang="zh-TW" altLang="en-US">
                <a:ea typeface="新細明體" charset="-120"/>
              </a:rPr>
              <a:t> </a:t>
            </a:r>
            <a:r>
              <a:rPr lang="en-US" altLang="zh-TW">
                <a:latin typeface="微軟正黑體" pitchFamily="34" charset="-120"/>
              </a:rPr>
              <a:t>MLC</a:t>
            </a:r>
            <a:r>
              <a:rPr lang="zh-TW" altLang="en-US">
                <a:latin typeface="微軟正黑體" pitchFamily="34" charset="-120"/>
              </a:rPr>
              <a:t> </a:t>
            </a:r>
            <a:r>
              <a:rPr lang="ru-RU" altLang="zh-TW">
                <a:latin typeface="微軟正黑體" pitchFamily="34" charset="-120"/>
                <a:ea typeface="新細明體" charset="-120"/>
              </a:rPr>
              <a:t>Программные объекты</a:t>
            </a:r>
            <a:r>
              <a:rPr lang="en-US" altLang="zh-TW">
                <a:latin typeface="微軟正黑體" pitchFamily="34" charset="-120"/>
                <a:ea typeface="新細明體" charset="-120"/>
              </a:rPr>
              <a:t>(</a:t>
            </a:r>
            <a:r>
              <a:rPr lang="ru-RU" altLang="zh-TW">
                <a:latin typeface="微軟正黑體" pitchFamily="34" charset="-120"/>
                <a:ea typeface="新細明體" charset="-120"/>
              </a:rPr>
              <a:t>слова</a:t>
            </a:r>
            <a:r>
              <a:rPr lang="en-US" altLang="zh-TW">
                <a:latin typeface="微軟正黑體" pitchFamily="34" charset="-120"/>
                <a:ea typeface="新細明體" charset="-120"/>
              </a:rPr>
              <a:t> )</a:t>
            </a:r>
            <a:endParaRPr lang="en-US" altLang="zh-TW">
              <a:latin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ea typeface="新細明體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104755"/>
              </p:ext>
            </p:extLst>
          </p:nvPr>
        </p:nvGraphicFramePr>
        <p:xfrm>
          <a:off x="608806" y="1882140"/>
          <a:ext cx="8534400" cy="1447800"/>
        </p:xfrm>
        <a:graphic>
          <a:graphicData uri="http://schemas.openxmlformats.org/drawingml/2006/table">
            <a:tbl>
              <a:tblPr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8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6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207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Программные объекты</a:t>
                      </a:r>
                      <a:r>
                        <a:rPr kumimoji="0" lang="en-US" altLang="zh-TW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 </a:t>
                      </a:r>
                      <a:endParaRPr kumimoji="0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Диапазон</a:t>
                      </a:r>
                      <a:endParaRPr kumimoji="0" lang="en-US" altLang="zh-TW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Энергонезависимые</a:t>
                      </a:r>
                      <a:endParaRPr kumimoji="0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Всего</a:t>
                      </a:r>
                      <a:endParaRPr kumimoji="0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0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D (</a:t>
                      </a:r>
                      <a:r>
                        <a:rPr kumimoji="0" lang="ru-RU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Данные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 D0~D511</a:t>
                      </a:r>
                      <a:endParaRPr kumimoji="0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D512~D1023</a:t>
                      </a:r>
                      <a:endParaRPr kumimoji="0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1024</a:t>
                      </a:r>
                      <a:endParaRPr kumimoji="0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60880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/>
              <a:t>MLC </a:t>
            </a:r>
            <a:r>
              <a:rPr lang="ru-RU" altLang="zh-TW" b="1" kern="0"/>
              <a:t>программные объекты</a:t>
            </a:r>
            <a:endParaRPr lang="en-US" altLang="zh-TW" b="1" kern="0" dirty="0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ChangeArrowheads="1"/>
          </p:cNvSpPr>
          <p:nvPr/>
        </p:nvSpPr>
        <p:spPr bwMode="auto">
          <a:xfrm>
            <a:off x="227013" y="1144558"/>
            <a:ext cx="59232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2000" b="1" dirty="0">
                <a:ea typeface="新細明體" charset="-120"/>
              </a:rPr>
              <a:t>Главный принцип обмена данных </a:t>
            </a:r>
            <a:r>
              <a:rPr lang="en-US" altLang="zh-TW" sz="2000" b="1" dirty="0">
                <a:ea typeface="新細明體" charset="-120"/>
              </a:rPr>
              <a:t>MLC </a:t>
            </a:r>
            <a:r>
              <a:rPr lang="ru-RU" altLang="zh-TW" sz="2000" b="1" dirty="0">
                <a:ea typeface="新細明體" charset="-120"/>
              </a:rPr>
              <a:t>и </a:t>
            </a:r>
            <a:r>
              <a:rPr lang="en-US" altLang="zh-TW" sz="2000" b="1" dirty="0">
                <a:ea typeface="新細明體" charset="-120"/>
              </a:rPr>
              <a:t>NC</a:t>
            </a:r>
            <a:r>
              <a:rPr lang="ru-RU" altLang="zh-TW" sz="2000" b="1" dirty="0">
                <a:ea typeface="新細明體" charset="-120"/>
              </a:rPr>
              <a:t>:</a:t>
            </a:r>
            <a:endParaRPr lang="zh-TW" altLang="zh-TW" sz="2000" b="1" dirty="0">
              <a:ea typeface="新細明體" charset="-120"/>
            </a:endParaRPr>
          </a:p>
        </p:txBody>
      </p:sp>
      <p:sp>
        <p:nvSpPr>
          <p:cNvPr id="34819" name="矩形 10"/>
          <p:cNvSpPr>
            <a:spLocks noChangeArrowheads="1"/>
          </p:cNvSpPr>
          <p:nvPr/>
        </p:nvSpPr>
        <p:spPr bwMode="auto">
          <a:xfrm>
            <a:off x="487710" y="1844824"/>
            <a:ext cx="8534400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charset="-120"/>
                <a:cs typeface="Arial" panose="020B0604020202020204" pitchFamily="34" charset="0"/>
              </a:defRPr>
            </a:lvl9pPr>
          </a:lstStyle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ru-RU" altLang="zh-TW" sz="2400" b="1" dirty="0">
                <a:solidFill>
                  <a:srgbClr val="FF0000"/>
                </a:solidFill>
                <a:ea typeface="新細明體" charset="-120"/>
              </a:rPr>
              <a:t>Выходные биты </a:t>
            </a:r>
            <a:r>
              <a:rPr lang="ru-RU" altLang="zh-TW" sz="2400" dirty="0">
                <a:ea typeface="新細明體" charset="-120"/>
              </a:rPr>
              <a:t>–  специальные </a:t>
            </a:r>
            <a:r>
              <a:rPr lang="en-US" altLang="zh-TW" sz="2400" dirty="0">
                <a:ea typeface="新細明體" charset="-120"/>
              </a:rPr>
              <a:t>M</a:t>
            </a:r>
            <a:r>
              <a:rPr lang="ru-RU" altLang="zh-TW" sz="2400" dirty="0">
                <a:ea typeface="新細明體" charset="-120"/>
              </a:rPr>
              <a:t> биты, которые </a:t>
            </a:r>
            <a:r>
              <a:rPr lang="en-US" altLang="zh-TW" sz="2400" b="1" dirty="0">
                <a:solidFill>
                  <a:srgbClr val="FF0000"/>
                </a:solidFill>
                <a:ea typeface="新細明體" charset="-120"/>
              </a:rPr>
              <a:t>MLC </a:t>
            </a:r>
            <a:r>
              <a:rPr lang="ru-RU" altLang="zh-TW" sz="2400" b="1" dirty="0">
                <a:solidFill>
                  <a:srgbClr val="FF0000"/>
                </a:solidFill>
                <a:ea typeface="新細明體" charset="-120"/>
              </a:rPr>
              <a:t>отправляет в </a:t>
            </a:r>
            <a:r>
              <a:rPr lang="en-US" altLang="zh-TW" sz="2400" b="1" dirty="0">
                <a:solidFill>
                  <a:srgbClr val="FF0000"/>
                </a:solidFill>
                <a:ea typeface="新細明體" charset="-120"/>
              </a:rPr>
              <a:t>NC</a:t>
            </a:r>
            <a:r>
              <a:rPr lang="ru-RU" altLang="zh-TW" sz="2400" dirty="0">
                <a:ea typeface="新細明體" charset="-120"/>
              </a:rPr>
              <a:t> (чтение и запись)</a:t>
            </a:r>
            <a:endParaRPr lang="en-US" altLang="zh-TW" sz="2400" dirty="0">
              <a:ea typeface="新細明體" charset="-12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endParaRPr lang="en-US" altLang="zh-TW" sz="2400" dirty="0">
              <a:ea typeface="新細明體" charset="-12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ru-RU" altLang="zh-TW" sz="2400" b="1" dirty="0">
                <a:solidFill>
                  <a:srgbClr val="0070C0"/>
                </a:solidFill>
                <a:ea typeface="新細明體" charset="-120"/>
              </a:rPr>
              <a:t>Входные биты</a:t>
            </a:r>
            <a:r>
              <a:rPr lang="ru-RU" altLang="zh-TW" sz="2400" dirty="0">
                <a:ea typeface="新細明體" charset="-120"/>
              </a:rPr>
              <a:t> – специальные </a:t>
            </a:r>
            <a:r>
              <a:rPr lang="en-US" altLang="zh-TW" sz="2400" dirty="0">
                <a:ea typeface="新細明體" charset="-120"/>
              </a:rPr>
              <a:t>M </a:t>
            </a:r>
            <a:r>
              <a:rPr lang="ru-RU" altLang="zh-TW" sz="2400" dirty="0">
                <a:ea typeface="新細明體" charset="-120"/>
              </a:rPr>
              <a:t>биты, которые </a:t>
            </a:r>
            <a:r>
              <a:rPr lang="en-US" altLang="zh-TW" sz="2400" b="1" dirty="0">
                <a:solidFill>
                  <a:srgbClr val="0070C0"/>
                </a:solidFill>
                <a:ea typeface="新細明體" charset="-120"/>
              </a:rPr>
              <a:t>MLC</a:t>
            </a:r>
            <a:r>
              <a:rPr lang="ru-RU" altLang="zh-TW" sz="2400" b="1" dirty="0">
                <a:solidFill>
                  <a:srgbClr val="0070C0"/>
                </a:solidFill>
                <a:ea typeface="新細明體" charset="-120"/>
              </a:rPr>
              <a:t> принимает от</a:t>
            </a:r>
            <a:r>
              <a:rPr lang="en-US" altLang="zh-TW" sz="2400" b="1" dirty="0">
                <a:solidFill>
                  <a:srgbClr val="0070C0"/>
                </a:solidFill>
                <a:ea typeface="新細明體" charset="-120"/>
              </a:rPr>
              <a:t> NC</a:t>
            </a:r>
            <a:r>
              <a:rPr lang="en-US" altLang="zh-TW" sz="2400" dirty="0">
                <a:ea typeface="新細明體" charset="-120"/>
              </a:rPr>
              <a:t> </a:t>
            </a:r>
            <a:r>
              <a:rPr lang="ru-RU" altLang="zh-TW" sz="2400" dirty="0">
                <a:ea typeface="新細明體" charset="-120"/>
              </a:rPr>
              <a:t>(только чтение)</a:t>
            </a:r>
            <a:endParaRPr lang="en-US" altLang="zh-TW" sz="2400" dirty="0">
              <a:ea typeface="新細明體" charset="-12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endParaRPr lang="ru-RU" altLang="zh-TW" sz="2400" dirty="0">
              <a:ea typeface="新細明體" charset="-12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ru-RU" altLang="zh-TW" sz="2400" b="1" dirty="0">
                <a:solidFill>
                  <a:srgbClr val="FF0000"/>
                </a:solidFill>
                <a:ea typeface="新細明體" charset="-120"/>
              </a:rPr>
              <a:t>Отправляемые данные</a:t>
            </a:r>
            <a:r>
              <a:rPr lang="ru-RU" altLang="zh-TW" sz="2400" dirty="0">
                <a:ea typeface="新細明體" charset="-120"/>
              </a:rPr>
              <a:t> – специальные регистры</a:t>
            </a:r>
            <a:r>
              <a:rPr lang="en-US" altLang="zh-TW" sz="2400" dirty="0">
                <a:ea typeface="新細明體" charset="-120"/>
              </a:rPr>
              <a:t> D</a:t>
            </a:r>
            <a:r>
              <a:rPr lang="ru-RU" altLang="zh-TW" sz="2400" dirty="0">
                <a:ea typeface="新細明體" charset="-120"/>
              </a:rPr>
              <a:t> которые </a:t>
            </a:r>
            <a:r>
              <a:rPr lang="en-US" altLang="zh-TW" sz="2400" b="1" dirty="0">
                <a:solidFill>
                  <a:srgbClr val="FF0000"/>
                </a:solidFill>
                <a:ea typeface="新細明體" charset="-120"/>
              </a:rPr>
              <a:t>MLC </a:t>
            </a:r>
            <a:r>
              <a:rPr lang="ru-RU" altLang="zh-TW" sz="2400" b="1" dirty="0">
                <a:solidFill>
                  <a:srgbClr val="FF0000"/>
                </a:solidFill>
                <a:ea typeface="新細明體" charset="-120"/>
              </a:rPr>
              <a:t>отправляет в </a:t>
            </a:r>
            <a:r>
              <a:rPr lang="en-US" altLang="zh-TW" sz="2400" b="1" dirty="0">
                <a:solidFill>
                  <a:srgbClr val="FF0000"/>
                </a:solidFill>
                <a:ea typeface="新細明體" charset="-120"/>
              </a:rPr>
              <a:t>NC </a:t>
            </a:r>
            <a:r>
              <a:rPr lang="en-US" altLang="zh-TW" sz="2400" dirty="0">
                <a:ea typeface="新細明體" charset="-120"/>
              </a:rPr>
              <a:t>(</a:t>
            </a:r>
            <a:r>
              <a:rPr lang="ru-RU" altLang="zh-TW" sz="2400" dirty="0">
                <a:ea typeface="新細明體" charset="-120"/>
              </a:rPr>
              <a:t>чтение и запись)</a:t>
            </a:r>
            <a:endParaRPr lang="en-US" altLang="zh-TW" sz="2400" dirty="0">
              <a:ea typeface="新細明體" charset="-12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endParaRPr lang="en-US" altLang="zh-TW" sz="2400" dirty="0">
              <a:ea typeface="新細明體" charset="-12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ru-RU" altLang="zh-TW" sz="2400" b="1" dirty="0">
                <a:solidFill>
                  <a:srgbClr val="0070C0"/>
                </a:solidFill>
                <a:ea typeface="新細明體" charset="-120"/>
              </a:rPr>
              <a:t>Получаемые данные</a:t>
            </a:r>
            <a:r>
              <a:rPr lang="ru-RU" altLang="zh-TW" sz="2400" dirty="0">
                <a:ea typeface="新細明體" charset="-120"/>
              </a:rPr>
              <a:t> – специальные регистры </a:t>
            </a:r>
            <a:r>
              <a:rPr lang="en-US" altLang="zh-TW" sz="2400" dirty="0">
                <a:ea typeface="新細明體" charset="-120"/>
              </a:rPr>
              <a:t>D</a:t>
            </a:r>
            <a:r>
              <a:rPr lang="ru-RU" altLang="zh-TW" sz="2400" dirty="0">
                <a:ea typeface="新細明體" charset="-120"/>
              </a:rPr>
              <a:t>, которые </a:t>
            </a:r>
            <a:r>
              <a:rPr lang="en-US" altLang="zh-TW" sz="2400" b="1" dirty="0">
                <a:solidFill>
                  <a:srgbClr val="0070C0"/>
                </a:solidFill>
                <a:ea typeface="新細明體" charset="-120"/>
              </a:rPr>
              <a:t>MLC</a:t>
            </a:r>
            <a:r>
              <a:rPr lang="ru-RU" altLang="zh-TW" sz="2400" b="1" dirty="0">
                <a:solidFill>
                  <a:srgbClr val="0070C0"/>
                </a:solidFill>
                <a:ea typeface="新細明體" charset="-120"/>
              </a:rPr>
              <a:t> получает от </a:t>
            </a:r>
            <a:r>
              <a:rPr lang="en-US" altLang="zh-TW" sz="2400" b="1" dirty="0">
                <a:solidFill>
                  <a:srgbClr val="0070C0"/>
                </a:solidFill>
                <a:ea typeface="新細明體" charset="-120"/>
              </a:rPr>
              <a:t>NC</a:t>
            </a:r>
            <a:r>
              <a:rPr lang="en-US" altLang="zh-TW" sz="2400" dirty="0">
                <a:ea typeface="新細明體" charset="-120"/>
              </a:rPr>
              <a:t> (</a:t>
            </a:r>
            <a:r>
              <a:rPr lang="ru-RU" altLang="zh-TW" sz="2400" dirty="0">
                <a:ea typeface="新細明體" charset="-120"/>
              </a:rPr>
              <a:t>только чтение)</a:t>
            </a:r>
            <a:endParaRPr lang="zh-TW" altLang="zh-TW" sz="2400" dirty="0"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4153502527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字方塊 16"/>
          <p:cNvSpPr txBox="1">
            <a:spLocks noChangeArrowheads="1"/>
          </p:cNvSpPr>
          <p:nvPr/>
        </p:nvSpPr>
        <p:spPr bwMode="auto">
          <a:xfrm>
            <a:off x="353070" y="1056467"/>
            <a:ext cx="8686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ea typeface="新細明體" charset="-120"/>
              </a:rPr>
              <a:t>•</a:t>
            </a:r>
            <a:r>
              <a:rPr lang="zh-TW" altLang="en-US" dirty="0">
                <a:ea typeface="新細明體" charset="-120"/>
              </a:rPr>
              <a:t> </a:t>
            </a:r>
            <a:r>
              <a:rPr lang="en-US" altLang="zh-TW" dirty="0">
                <a:ea typeface="新細明體" charset="-120"/>
              </a:rPr>
              <a:t>MLC ↔ NC </a:t>
            </a:r>
            <a:r>
              <a:rPr lang="ru-RU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Специальные</a:t>
            </a:r>
            <a:r>
              <a:rPr lang="en-US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 M (</a:t>
            </a:r>
            <a:r>
              <a:rPr lang="ru-RU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Биты</a:t>
            </a:r>
            <a:r>
              <a:rPr lang="en-US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en-US" altLang="zh-TW" dirty="0">
              <a:latin typeface="微軟正黑體" pitchFamily="34" charset="-120"/>
            </a:endParaRPr>
          </a:p>
        </p:txBody>
      </p:sp>
      <p:sp>
        <p:nvSpPr>
          <p:cNvPr id="11267" name="文字方塊 6"/>
          <p:cNvSpPr txBox="1">
            <a:spLocks noChangeArrowheads="1"/>
          </p:cNvSpPr>
          <p:nvPr/>
        </p:nvSpPr>
        <p:spPr bwMode="auto">
          <a:xfrm>
            <a:off x="388924" y="1906557"/>
            <a:ext cx="7315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ea typeface="新細明體" charset="-120"/>
              </a:rPr>
              <a:t>MLC </a:t>
            </a:r>
            <a:r>
              <a:rPr lang="ru-RU" altLang="zh-TW" sz="2000" dirty="0">
                <a:ea typeface="新細明體" charset="-120"/>
              </a:rPr>
              <a:t>Выходы</a:t>
            </a:r>
            <a:r>
              <a:rPr lang="en-US" altLang="zh-TW" sz="2000" dirty="0">
                <a:ea typeface="新細明體" charset="-120"/>
              </a:rPr>
              <a:t> </a:t>
            </a:r>
            <a:r>
              <a:rPr lang="ru-RU" altLang="zh-TW" sz="2000" dirty="0">
                <a:ea typeface="新細明體" charset="-120"/>
              </a:rPr>
              <a:t>(Биты)</a:t>
            </a:r>
            <a:r>
              <a:rPr lang="en-US" altLang="zh-TW" sz="2000" dirty="0">
                <a:ea typeface="新細明體" charset="-120"/>
              </a:rPr>
              <a:t>  MLC → NC</a:t>
            </a:r>
            <a:r>
              <a:rPr lang="ru-RU" altLang="zh-TW" sz="2000" dirty="0">
                <a:ea typeface="新細明體" charset="-120"/>
              </a:rPr>
              <a:t> </a:t>
            </a:r>
            <a:r>
              <a:rPr lang="en-US" altLang="zh-TW" sz="2000" dirty="0">
                <a:ea typeface="新細明體" charset="-120"/>
              </a:rPr>
              <a:t>(M1xxx)</a:t>
            </a:r>
            <a:endParaRPr lang="zh-TW" altLang="en-US" sz="1400" dirty="0">
              <a:ea typeface="新細明體" charset="-120"/>
            </a:endParaRPr>
          </a:p>
        </p:txBody>
      </p:sp>
      <p:sp>
        <p:nvSpPr>
          <p:cNvPr id="11268" name="文字方塊 9"/>
          <p:cNvSpPr txBox="1">
            <a:spLocks noChangeArrowheads="1"/>
          </p:cNvSpPr>
          <p:nvPr/>
        </p:nvSpPr>
        <p:spPr bwMode="auto">
          <a:xfrm>
            <a:off x="353070" y="4248090"/>
            <a:ext cx="76741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ea typeface="新細明體" charset="-120"/>
              </a:rPr>
              <a:t>MLC </a:t>
            </a:r>
            <a:r>
              <a:rPr lang="ru-RU" altLang="zh-TW" sz="2000" dirty="0">
                <a:ea typeface="新細明體" charset="-120"/>
              </a:rPr>
              <a:t>Входы (Биты)</a:t>
            </a:r>
            <a:r>
              <a:rPr lang="en-US" altLang="zh-TW" sz="2000" dirty="0">
                <a:ea typeface="新細明體" charset="-120"/>
              </a:rPr>
              <a:t>	NC → MLC  (M2xxx) </a:t>
            </a:r>
            <a:endParaRPr lang="zh-TW" altLang="en-US" sz="1400" dirty="0">
              <a:ea typeface="新細明體" charset="-12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2216150" y="328613"/>
            <a:ext cx="60880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sz="2400" b="1" kern="0" dirty="0"/>
              <a:t>MLC </a:t>
            </a:r>
            <a:r>
              <a:rPr lang="ru-RU" altLang="zh-TW" sz="2400" b="1" kern="0" dirty="0"/>
              <a:t>пример программных объектов</a:t>
            </a:r>
            <a:endParaRPr lang="en-US" altLang="zh-TW" sz="2400" b="1" kern="0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5234480"/>
              </p:ext>
            </p:extLst>
          </p:nvPr>
        </p:nvGraphicFramePr>
        <p:xfrm>
          <a:off x="353070" y="2286000"/>
          <a:ext cx="9396919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1" name="Лист" r:id="rId3" imgW="7886700" imgH="1343025" progId="Excel.Sheet.12">
                  <p:embed/>
                </p:oleObj>
              </mc:Choice>
              <mc:Fallback>
                <p:oleObj name="Лист" r:id="rId3" imgW="7886700" imgH="1343025" progId="Excel.Sheet.12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70" y="2286000"/>
                        <a:ext cx="9396919" cy="160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3760018"/>
              </p:ext>
            </p:extLst>
          </p:nvPr>
        </p:nvGraphicFramePr>
        <p:xfrm>
          <a:off x="380206" y="4648200"/>
          <a:ext cx="9332180" cy="848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2" name="Лист" r:id="rId5" imgW="8486910" imgH="771525" progId="Excel.Sheet.12">
                  <p:embed/>
                </p:oleObj>
              </mc:Choice>
              <mc:Fallback>
                <p:oleObj name="Лист" r:id="rId5" imgW="8486910" imgH="771525" progId="Excel.Sheet.12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206" y="4648200"/>
                        <a:ext cx="9332180" cy="848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6"/>
          <p:cNvSpPr txBox="1">
            <a:spLocks noChangeArrowheads="1"/>
          </p:cNvSpPr>
          <p:nvPr/>
        </p:nvSpPr>
        <p:spPr bwMode="auto">
          <a:xfrm>
            <a:off x="151606" y="1052513"/>
            <a:ext cx="9601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ea typeface="新細明體" charset="-120"/>
              </a:rPr>
              <a:t>•</a:t>
            </a:r>
            <a:r>
              <a:rPr lang="zh-TW" altLang="en-US" dirty="0">
                <a:ea typeface="新細明體" charset="-120"/>
              </a:rPr>
              <a:t> </a:t>
            </a:r>
            <a:r>
              <a:rPr lang="en-US" altLang="zh-TW" dirty="0">
                <a:ea typeface="新細明體" charset="-120"/>
              </a:rPr>
              <a:t>MLC ↔ NC </a:t>
            </a:r>
            <a:r>
              <a:rPr lang="ru-RU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Специальные</a:t>
            </a:r>
            <a:r>
              <a:rPr lang="en-US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 D (</a:t>
            </a:r>
            <a:r>
              <a:rPr lang="ru-RU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Слова</a:t>
            </a:r>
            <a:r>
              <a:rPr lang="en-US" altLang="zh-TW" dirty="0">
                <a:solidFill>
                  <a:srgbClr val="FF0000"/>
                </a:solidFill>
                <a:latin typeface="微軟正黑體" pitchFamily="34" charset="-120"/>
                <a:ea typeface="新細明體" charset="-120"/>
              </a:rPr>
              <a:t>)</a:t>
            </a:r>
            <a:endParaRPr lang="en-US" altLang="zh-TW" dirty="0">
              <a:latin typeface="微軟正黑體" pitchFamily="34" charset="-120"/>
            </a:endParaRPr>
          </a:p>
        </p:txBody>
      </p:sp>
      <p:sp>
        <p:nvSpPr>
          <p:cNvPr id="12291" name="文字方塊 6"/>
          <p:cNvSpPr txBox="1">
            <a:spLocks noChangeArrowheads="1"/>
          </p:cNvSpPr>
          <p:nvPr/>
        </p:nvSpPr>
        <p:spPr bwMode="auto">
          <a:xfrm>
            <a:off x="455613" y="1726730"/>
            <a:ext cx="94488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ea typeface="新細明體" charset="-120"/>
              </a:rPr>
              <a:t>MLC </a:t>
            </a:r>
            <a:r>
              <a:rPr lang="ru-RU" altLang="zh-TW" sz="2000" dirty="0">
                <a:ea typeface="新細明體" charset="-120"/>
              </a:rPr>
              <a:t>Отправляемы данные</a:t>
            </a:r>
            <a:r>
              <a:rPr lang="en-US" altLang="zh-TW" sz="2000" dirty="0">
                <a:ea typeface="新細明體" charset="-120"/>
              </a:rPr>
              <a:t>	</a:t>
            </a:r>
            <a:r>
              <a:rPr lang="ru-RU" altLang="zh-TW" sz="2000" dirty="0">
                <a:ea typeface="新細明體" charset="-120"/>
              </a:rPr>
              <a:t>    </a:t>
            </a:r>
            <a:r>
              <a:rPr lang="en-US" altLang="zh-TW" sz="2000" dirty="0">
                <a:ea typeface="新細明體" charset="-120"/>
              </a:rPr>
              <a:t>MLC → NC  (D10xx)</a:t>
            </a:r>
            <a:endParaRPr lang="zh-TW" altLang="en-US" sz="1400" dirty="0">
              <a:ea typeface="新細明體" charset="-120"/>
            </a:endParaRPr>
          </a:p>
        </p:txBody>
      </p:sp>
      <p:sp>
        <p:nvSpPr>
          <p:cNvPr id="12292" name="文字方塊 9"/>
          <p:cNvSpPr txBox="1">
            <a:spLocks noChangeArrowheads="1"/>
          </p:cNvSpPr>
          <p:nvPr/>
        </p:nvSpPr>
        <p:spPr bwMode="auto">
          <a:xfrm>
            <a:off x="437753" y="4059854"/>
            <a:ext cx="92170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ea typeface="新細明體" charset="-120"/>
              </a:rPr>
              <a:t>MLC </a:t>
            </a:r>
            <a:r>
              <a:rPr lang="ru-RU" altLang="zh-TW" sz="2000" dirty="0">
                <a:ea typeface="新細明體" charset="-120"/>
              </a:rPr>
              <a:t>Принимаемые данные</a:t>
            </a:r>
            <a:r>
              <a:rPr lang="en-US" altLang="zh-TW" sz="2000" dirty="0">
                <a:ea typeface="新細明體" charset="-120"/>
              </a:rPr>
              <a:t>	NC → MLC  (D13xx) </a:t>
            </a:r>
            <a:endParaRPr lang="zh-TW" altLang="en-US" sz="14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753" y="2046648"/>
            <a:ext cx="8380833" cy="16844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13" y="4459964"/>
            <a:ext cx="6408712" cy="2061017"/>
          </a:xfrm>
          <a:prstGeom prst="rect">
            <a:avLst/>
          </a:prstGeom>
        </p:spPr>
      </p:pic>
      <p:sp>
        <p:nvSpPr>
          <p:cNvPr id="10" name="Rectangle 2"/>
          <p:cNvSpPr txBox="1">
            <a:spLocks/>
          </p:cNvSpPr>
          <p:nvPr/>
        </p:nvSpPr>
        <p:spPr bwMode="auto">
          <a:xfrm>
            <a:off x="2216150" y="328613"/>
            <a:ext cx="60880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sz="2400" b="1" kern="0" dirty="0"/>
              <a:t>MLC </a:t>
            </a:r>
            <a:r>
              <a:rPr lang="ru-RU" altLang="zh-TW" sz="2400" b="1" kern="0" dirty="0"/>
              <a:t>пример программных объектов</a:t>
            </a:r>
            <a:endParaRPr lang="en-US" altLang="zh-TW" sz="2400" b="1" kern="0" dirty="0"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276567" y="2421050"/>
            <a:ext cx="7563448" cy="237588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39" tIns="47868" rIns="95739" bIns="47868"/>
          <a:lstStyle/>
          <a:p>
            <a:pPr algn="ctr">
              <a:defRPr/>
            </a:pPr>
            <a:r>
              <a:rPr lang="en-US" altLang="zh-TW" sz="4799" b="1" kern="0" dirty="0">
                <a:solidFill>
                  <a:srgbClr val="00B0F0"/>
                </a:solidFill>
                <a:latin typeface="微软雅黑" pitchFamily="34" charset="-122"/>
                <a:ea typeface="微軟正黑體" panose="020B0604030504040204" pitchFamily="34" charset="-120"/>
                <a:cs typeface="+mj-cs"/>
              </a:rPr>
              <a:t>MLC </a:t>
            </a:r>
            <a:r>
              <a:rPr lang="ru-RU" altLang="zh-TW" sz="4799" b="1" kern="0" dirty="0">
                <a:solidFill>
                  <a:srgbClr val="00B0F0"/>
                </a:solidFill>
                <a:latin typeface="微软雅黑" pitchFamily="34" charset="-122"/>
                <a:ea typeface="微軟正黑體" panose="020B0604030504040204" pitchFamily="34" charset="-120"/>
                <a:cs typeface="+mj-cs"/>
              </a:rPr>
              <a:t>примеры стандартных программ</a:t>
            </a:r>
          </a:p>
        </p:txBody>
      </p:sp>
    </p:spTree>
    <p:extLst>
      <p:ext uri="{BB962C8B-B14F-4D97-AF65-F5344CB8AC3E}">
        <p14:creationId xmlns:p14="http://schemas.microsoft.com/office/powerpoint/2010/main" val="4041838772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字方塊 5"/>
          <p:cNvSpPr txBox="1">
            <a:spLocks noChangeArrowheads="1"/>
          </p:cNvSpPr>
          <p:nvPr/>
        </p:nvSpPr>
        <p:spPr bwMode="auto">
          <a:xfrm>
            <a:off x="272583" y="1914062"/>
            <a:ext cx="4968552" cy="407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altLang="zh-TW" dirty="0"/>
              <a:t>Выбор режима</a:t>
            </a:r>
            <a:endParaRPr lang="zh-TW" altLang="en-US" dirty="0"/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altLang="zh-TW" dirty="0"/>
              <a:t>Режим </a:t>
            </a:r>
            <a:r>
              <a:rPr lang="en-US" altLang="zh-TW" dirty="0"/>
              <a:t>JOG</a:t>
            </a:r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altLang="zh-TW" dirty="0"/>
              <a:t>Штурвал</a:t>
            </a:r>
            <a:r>
              <a:rPr lang="en-US" altLang="zh-TW" dirty="0"/>
              <a:t>, </a:t>
            </a:r>
            <a:r>
              <a:rPr lang="ru-RU" altLang="zh-TW" dirty="0"/>
              <a:t>кратность</a:t>
            </a:r>
            <a:endParaRPr lang="zh-TW" altLang="en-US" dirty="0"/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altLang="zh-TW" dirty="0">
                <a:ea typeface="新細明體" charset="-120"/>
              </a:rPr>
              <a:t>F – </a:t>
            </a:r>
            <a:r>
              <a:rPr lang="ru-RU" altLang="zh-TW" dirty="0">
                <a:ea typeface="新細明體" charset="-120"/>
              </a:rPr>
              <a:t>настройки подачи</a:t>
            </a:r>
            <a:endParaRPr lang="zh-TW" altLang="en-US" dirty="0"/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altLang="zh-TW" dirty="0"/>
              <a:t>Возврат в исходную</a:t>
            </a:r>
            <a:endParaRPr lang="en-US" altLang="zh-TW" dirty="0"/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altLang="zh-TW" dirty="0"/>
              <a:t>Старт цикла, удержание</a:t>
            </a:r>
            <a:endParaRPr lang="zh-TW" altLang="en-US" dirty="0"/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ru-RU" altLang="zh-TW" dirty="0"/>
              <a:t>Управление шпинделем</a:t>
            </a:r>
            <a:endParaRPr lang="en-US" altLang="zh-TW" dirty="0"/>
          </a:p>
          <a:p>
            <a:pPr marL="457200" indent="-457200" eaLnBrk="1" hangingPunct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altLang="zh-TW" dirty="0"/>
              <a:t>M/S/T </a:t>
            </a:r>
            <a:r>
              <a:rPr lang="ru-RU" altLang="zh-TW" dirty="0"/>
              <a:t>коды</a:t>
            </a:r>
            <a:endParaRPr lang="zh-TW" altLang="en-US" dirty="0"/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1927870" y="328613"/>
            <a:ext cx="792088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примеры стандартных программ</a:t>
            </a:r>
            <a:endParaRPr lang="en-US" altLang="zh-TW" b="1" kern="0" dirty="0"/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72583" y="1271108"/>
            <a:ext cx="597862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l" eaLnBrk="1" hangingPunct="1">
              <a:defRPr/>
            </a:pPr>
            <a:r>
              <a:rPr lang="ru-RU" altLang="zh-TW" sz="2800" b="1" kern="0" dirty="0">
                <a:solidFill>
                  <a:schemeClr val="tx1"/>
                </a:solidFill>
              </a:rPr>
              <a:t>Базовая программа содержит:</a:t>
            </a:r>
            <a:endParaRPr lang="en-US" altLang="zh-TW" sz="2800" b="1" kern="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4214" y="1995008"/>
            <a:ext cx="4635467" cy="431487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6"/>
          <p:cNvSpPr txBox="1">
            <a:spLocks noChangeArrowheads="1"/>
          </p:cNvSpPr>
          <p:nvPr/>
        </p:nvSpPr>
        <p:spPr bwMode="auto">
          <a:xfrm>
            <a:off x="1671241" y="888901"/>
            <a:ext cx="240579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b="1" dirty="0">
                <a:solidFill>
                  <a:srgbClr val="00B050"/>
                </a:solidFill>
                <a:ea typeface="新細明體" charset="-120"/>
              </a:rPr>
              <a:t>Клавиши - </a:t>
            </a:r>
            <a:r>
              <a:rPr lang="en-US" altLang="zh-TW" b="1" dirty="0">
                <a:solidFill>
                  <a:srgbClr val="00B050"/>
                </a:solidFill>
                <a:ea typeface="新細明體" charset="-120"/>
              </a:rPr>
              <a:t>X</a:t>
            </a:r>
            <a:endParaRPr lang="en-US" altLang="zh-TW" b="1" dirty="0">
              <a:solidFill>
                <a:srgbClr val="00B050"/>
              </a:solidFill>
              <a:latin typeface="微軟正黑體" pitchFamily="34" charset="-120"/>
            </a:endParaRPr>
          </a:p>
        </p:txBody>
      </p:sp>
      <p:sp>
        <p:nvSpPr>
          <p:cNvPr id="10" name="Rectangle 2"/>
          <p:cNvSpPr txBox="1">
            <a:spLocks/>
          </p:cNvSpPr>
          <p:nvPr/>
        </p:nvSpPr>
        <p:spPr bwMode="auto">
          <a:xfrm>
            <a:off x="2216150" y="328613"/>
            <a:ext cx="60880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altLang="zh-TW" sz="2400" b="1" kern="0" dirty="0"/>
              <a:t>Станочный пульт</a:t>
            </a:r>
            <a:r>
              <a:rPr lang="en-US" altLang="zh-TW" sz="2400" b="1" kern="0" dirty="0"/>
              <a:t> -</a:t>
            </a:r>
            <a:r>
              <a:rPr lang="ru-RU" altLang="zh-TW" sz="2400" b="1" kern="0" dirty="0"/>
              <a:t> специальные биты</a:t>
            </a:r>
            <a:endParaRPr lang="en-US" altLang="zh-TW" sz="2400" b="1" kern="0" dirty="0"/>
          </a:p>
        </p:txBody>
      </p:sp>
      <p:sp>
        <p:nvSpPr>
          <p:cNvPr id="8" name="文字方塊 16"/>
          <p:cNvSpPr txBox="1">
            <a:spLocks noChangeArrowheads="1"/>
          </p:cNvSpPr>
          <p:nvPr/>
        </p:nvSpPr>
        <p:spPr bwMode="auto">
          <a:xfrm>
            <a:off x="4428658" y="888901"/>
            <a:ext cx="432048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b="1" dirty="0">
                <a:solidFill>
                  <a:srgbClr val="0070C0"/>
                </a:solidFill>
                <a:ea typeface="新細明體" charset="-120"/>
              </a:rPr>
              <a:t>Индикация клавиш - </a:t>
            </a:r>
            <a:r>
              <a:rPr lang="en-US" altLang="zh-TW" b="1" dirty="0">
                <a:solidFill>
                  <a:srgbClr val="0070C0"/>
                </a:solidFill>
                <a:ea typeface="新細明體" charset="-120"/>
              </a:rPr>
              <a:t>Y</a:t>
            </a:r>
            <a:endParaRPr lang="en-US" altLang="zh-TW" b="1" dirty="0">
              <a:solidFill>
                <a:srgbClr val="0070C0"/>
              </a:solidFill>
              <a:latin typeface="微軟正黑體" pitchFamily="34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7137"/>
          <a:stretch/>
        </p:blipFill>
        <p:spPr>
          <a:xfrm>
            <a:off x="484564" y="1916832"/>
            <a:ext cx="5016624" cy="114853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37146" y="141277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X64</a:t>
            </a:r>
          </a:p>
          <a:p>
            <a:r>
              <a:rPr lang="en-US" b="1" dirty="0">
                <a:solidFill>
                  <a:srgbClr val="0070C0"/>
                </a:solidFill>
              </a:rPr>
              <a:t>Y64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81817" y="141277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X65</a:t>
            </a:r>
          </a:p>
          <a:p>
            <a:r>
              <a:rPr lang="en-US" b="1" dirty="0">
                <a:solidFill>
                  <a:srgbClr val="0070C0"/>
                </a:solidFill>
              </a:rPr>
              <a:t>Y65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23741" y="142341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X66</a:t>
            </a:r>
          </a:p>
          <a:p>
            <a:r>
              <a:rPr lang="en-US" b="1" dirty="0">
                <a:solidFill>
                  <a:srgbClr val="0070C0"/>
                </a:solidFill>
              </a:rPr>
              <a:t>Y66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26033" y="1414517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X67</a:t>
            </a:r>
          </a:p>
          <a:p>
            <a:r>
              <a:rPr lang="en-US" b="1" dirty="0">
                <a:solidFill>
                  <a:srgbClr val="0070C0"/>
                </a:solidFill>
              </a:rPr>
              <a:t>Y67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72693" y="142041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X68</a:t>
            </a:r>
          </a:p>
          <a:p>
            <a:r>
              <a:rPr lang="en-US" b="1" dirty="0">
                <a:solidFill>
                  <a:srgbClr val="0070C0"/>
                </a:solidFill>
              </a:rPr>
              <a:t>Y68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234" y="3779617"/>
            <a:ext cx="4837735" cy="116155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966502" y="3277349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X72</a:t>
            </a:r>
          </a:p>
          <a:p>
            <a:r>
              <a:rPr lang="en-US" b="1" dirty="0">
                <a:solidFill>
                  <a:srgbClr val="0070C0"/>
                </a:solidFill>
              </a:rPr>
              <a:t>Y72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74614" y="3277349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X73</a:t>
            </a:r>
          </a:p>
          <a:p>
            <a:r>
              <a:rPr lang="en-US" b="1" dirty="0">
                <a:solidFill>
                  <a:srgbClr val="0070C0"/>
                </a:solidFill>
              </a:rPr>
              <a:t>Y73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38710" y="3287989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X74</a:t>
            </a:r>
          </a:p>
          <a:p>
            <a:r>
              <a:rPr lang="en-US" b="1" dirty="0">
                <a:solidFill>
                  <a:srgbClr val="0070C0"/>
                </a:solidFill>
              </a:rPr>
              <a:t>Y74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793785" y="328672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X75</a:t>
            </a:r>
          </a:p>
          <a:p>
            <a:r>
              <a:rPr lang="en-US" b="1" dirty="0">
                <a:solidFill>
                  <a:srgbClr val="0070C0"/>
                </a:solidFill>
              </a:rPr>
              <a:t>Y75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657881" y="328672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X76</a:t>
            </a:r>
          </a:p>
          <a:p>
            <a:r>
              <a:rPr lang="en-US" b="1" dirty="0">
                <a:solidFill>
                  <a:srgbClr val="0070C0"/>
                </a:solidFill>
              </a:rPr>
              <a:t>Y76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226" y="5610031"/>
            <a:ext cx="5035050" cy="1203345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969940" y="507628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X80</a:t>
            </a:r>
          </a:p>
          <a:p>
            <a:r>
              <a:rPr lang="en-US" b="1" dirty="0">
                <a:solidFill>
                  <a:srgbClr val="0070C0"/>
                </a:solidFill>
              </a:rPr>
              <a:t>Y80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908378" y="507628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X81</a:t>
            </a:r>
          </a:p>
          <a:p>
            <a:r>
              <a:rPr lang="en-US" b="1" dirty="0">
                <a:solidFill>
                  <a:srgbClr val="0070C0"/>
                </a:solidFill>
              </a:rPr>
              <a:t>Y81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825511" y="508692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X82</a:t>
            </a:r>
          </a:p>
          <a:p>
            <a:r>
              <a:rPr lang="en-US" b="1" dirty="0">
                <a:solidFill>
                  <a:srgbClr val="0070C0"/>
                </a:solidFill>
              </a:rPr>
              <a:t>Y82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852594" y="508566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X83</a:t>
            </a:r>
          </a:p>
          <a:p>
            <a:r>
              <a:rPr lang="en-US" b="1" dirty="0">
                <a:solidFill>
                  <a:srgbClr val="0070C0"/>
                </a:solidFill>
              </a:rPr>
              <a:t>Y83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769727" y="508566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X84</a:t>
            </a:r>
          </a:p>
          <a:p>
            <a:r>
              <a:rPr lang="en-US" b="1" dirty="0">
                <a:solidFill>
                  <a:srgbClr val="0070C0"/>
                </a:solidFill>
              </a:rPr>
              <a:t>Y84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858" y="1927303"/>
            <a:ext cx="3011392" cy="1178109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6542307" y="1428730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X69</a:t>
            </a:r>
          </a:p>
          <a:p>
            <a:r>
              <a:rPr lang="en-US" b="1" dirty="0">
                <a:solidFill>
                  <a:srgbClr val="0070C0"/>
                </a:solidFill>
              </a:rPr>
              <a:t>Y69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544599" y="141983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X70</a:t>
            </a:r>
          </a:p>
          <a:p>
            <a:r>
              <a:rPr lang="en-US" b="1" dirty="0">
                <a:solidFill>
                  <a:srgbClr val="0070C0"/>
                </a:solidFill>
              </a:rPr>
              <a:t>Y70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491259" y="142572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X71</a:t>
            </a:r>
          </a:p>
          <a:p>
            <a:r>
              <a:rPr lang="en-US" b="1" dirty="0">
                <a:solidFill>
                  <a:srgbClr val="0070C0"/>
                </a:solidFill>
              </a:rPr>
              <a:t>Y71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969" y="3776003"/>
            <a:ext cx="2894217" cy="1098621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6588225" y="322187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X77</a:t>
            </a:r>
          </a:p>
          <a:p>
            <a:r>
              <a:rPr lang="en-US" b="1" dirty="0">
                <a:solidFill>
                  <a:srgbClr val="0070C0"/>
                </a:solidFill>
              </a:rPr>
              <a:t>Y77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590517" y="321297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X78</a:t>
            </a:r>
          </a:p>
          <a:p>
            <a:r>
              <a:rPr lang="en-US" b="1" dirty="0">
                <a:solidFill>
                  <a:srgbClr val="0070C0"/>
                </a:solidFill>
              </a:rPr>
              <a:t>Y78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537177" y="3218870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X79</a:t>
            </a:r>
          </a:p>
          <a:p>
            <a:r>
              <a:rPr lang="en-US" b="1" dirty="0">
                <a:solidFill>
                  <a:srgbClr val="0070C0"/>
                </a:solidFill>
              </a:rPr>
              <a:t>Y79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0358" y="5615360"/>
            <a:ext cx="2827437" cy="1087031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6588898" y="5086925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X85</a:t>
            </a:r>
          </a:p>
          <a:p>
            <a:r>
              <a:rPr lang="en-US" b="1" dirty="0">
                <a:solidFill>
                  <a:srgbClr val="0070C0"/>
                </a:solidFill>
              </a:rPr>
              <a:t>Y85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591190" y="507802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X86</a:t>
            </a:r>
          </a:p>
          <a:p>
            <a:r>
              <a:rPr lang="en-US" b="1" dirty="0">
                <a:solidFill>
                  <a:srgbClr val="0070C0"/>
                </a:solidFill>
              </a:rPr>
              <a:t>Y86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537850" y="5083920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X87</a:t>
            </a:r>
          </a:p>
          <a:p>
            <a:r>
              <a:rPr lang="en-US" b="1" dirty="0">
                <a:solidFill>
                  <a:srgbClr val="0070C0"/>
                </a:solidFill>
              </a:rPr>
              <a:t>Y87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99373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6"/>
          <p:cNvSpPr txBox="1">
            <a:spLocks noChangeArrowheads="1"/>
          </p:cNvSpPr>
          <p:nvPr/>
        </p:nvSpPr>
        <p:spPr bwMode="auto">
          <a:xfrm>
            <a:off x="1279798" y="888901"/>
            <a:ext cx="254139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b="1" dirty="0">
                <a:solidFill>
                  <a:srgbClr val="00B050"/>
                </a:solidFill>
                <a:ea typeface="新細明體" charset="-120"/>
              </a:rPr>
              <a:t>Клавиши - </a:t>
            </a:r>
            <a:r>
              <a:rPr lang="en-US" altLang="zh-TW" b="1" dirty="0">
                <a:solidFill>
                  <a:srgbClr val="00B050"/>
                </a:solidFill>
                <a:ea typeface="新細明體" charset="-120"/>
              </a:rPr>
              <a:t>X</a:t>
            </a:r>
            <a:endParaRPr lang="en-US" altLang="zh-TW" b="1" dirty="0">
              <a:solidFill>
                <a:srgbClr val="00B050"/>
              </a:solidFill>
              <a:latin typeface="微軟正黑體" pitchFamily="34" charset="-120"/>
            </a:endParaRPr>
          </a:p>
        </p:txBody>
      </p:sp>
      <p:sp>
        <p:nvSpPr>
          <p:cNvPr id="10" name="Rectangle 2"/>
          <p:cNvSpPr txBox="1">
            <a:spLocks/>
          </p:cNvSpPr>
          <p:nvPr/>
        </p:nvSpPr>
        <p:spPr bwMode="auto">
          <a:xfrm>
            <a:off x="2216150" y="328613"/>
            <a:ext cx="60880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altLang="zh-TW" sz="2400" b="1" kern="0" dirty="0"/>
              <a:t>Станочный пульт</a:t>
            </a:r>
            <a:r>
              <a:rPr lang="en-US" altLang="zh-TW" sz="2400" b="1" kern="0" dirty="0"/>
              <a:t> -</a:t>
            </a:r>
            <a:r>
              <a:rPr lang="ru-RU" altLang="zh-TW" sz="2400" b="1" kern="0" dirty="0"/>
              <a:t> специальные биты</a:t>
            </a:r>
            <a:endParaRPr lang="en-US" altLang="zh-TW" sz="2400" b="1" kern="0" dirty="0"/>
          </a:p>
        </p:txBody>
      </p:sp>
      <p:sp>
        <p:nvSpPr>
          <p:cNvPr id="8" name="文字方塊 16"/>
          <p:cNvSpPr txBox="1">
            <a:spLocks noChangeArrowheads="1"/>
          </p:cNvSpPr>
          <p:nvPr/>
        </p:nvSpPr>
        <p:spPr bwMode="auto">
          <a:xfrm>
            <a:off x="4037215" y="888901"/>
            <a:ext cx="432048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b="1" dirty="0">
                <a:solidFill>
                  <a:srgbClr val="0070C0"/>
                </a:solidFill>
                <a:ea typeface="新細明體" charset="-120"/>
              </a:rPr>
              <a:t>Индикация клавиш - </a:t>
            </a:r>
            <a:r>
              <a:rPr lang="en-US" altLang="zh-TW" b="1" dirty="0">
                <a:solidFill>
                  <a:srgbClr val="0070C0"/>
                </a:solidFill>
                <a:ea typeface="新細明體" charset="-120"/>
              </a:rPr>
              <a:t>Y</a:t>
            </a:r>
            <a:endParaRPr lang="en-US" altLang="zh-TW" b="1" dirty="0">
              <a:solidFill>
                <a:srgbClr val="0070C0"/>
              </a:solidFill>
              <a:latin typeface="微軟正黑體" pitchFamily="34" charset="-12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7131" y="2279523"/>
            <a:ext cx="2866256" cy="9708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993" y="3823531"/>
            <a:ext cx="2814247" cy="88414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9139" y="5314572"/>
            <a:ext cx="2837362" cy="936156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4357171" y="178436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X88</a:t>
            </a:r>
          </a:p>
          <a:p>
            <a:r>
              <a:rPr lang="en-US" b="1" dirty="0">
                <a:solidFill>
                  <a:srgbClr val="0070C0"/>
                </a:solidFill>
              </a:rPr>
              <a:t>Y88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263748" y="1775467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X89</a:t>
            </a:r>
          </a:p>
          <a:p>
            <a:r>
              <a:rPr lang="en-US" b="1" dirty="0">
                <a:solidFill>
                  <a:srgbClr val="0070C0"/>
                </a:solidFill>
              </a:rPr>
              <a:t>Y89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085363" y="178136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X90</a:t>
            </a:r>
          </a:p>
          <a:p>
            <a:r>
              <a:rPr lang="en-US" b="1" dirty="0">
                <a:solidFill>
                  <a:srgbClr val="0070C0"/>
                </a:solidFill>
              </a:rPr>
              <a:t>Y90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410208" y="331152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X91</a:t>
            </a:r>
          </a:p>
          <a:p>
            <a:r>
              <a:rPr lang="en-US" b="1" dirty="0">
                <a:solidFill>
                  <a:srgbClr val="0070C0"/>
                </a:solidFill>
              </a:rPr>
              <a:t>Y91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293275" y="3302622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X92</a:t>
            </a:r>
          </a:p>
          <a:p>
            <a:r>
              <a:rPr lang="en-US" b="1" dirty="0">
                <a:solidFill>
                  <a:srgbClr val="0070C0"/>
                </a:solidFill>
              </a:rPr>
              <a:t>Y92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157371" y="330851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X93</a:t>
            </a:r>
          </a:p>
          <a:p>
            <a:r>
              <a:rPr lang="en-US" b="1" dirty="0">
                <a:solidFill>
                  <a:srgbClr val="0070C0"/>
                </a:solidFill>
              </a:rPr>
              <a:t>Y93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389023" y="4802808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X94</a:t>
            </a:r>
          </a:p>
          <a:p>
            <a:r>
              <a:rPr lang="en-US" b="1" dirty="0">
                <a:solidFill>
                  <a:srgbClr val="0070C0"/>
                </a:solidFill>
              </a:rPr>
              <a:t>Y94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272090" y="4793909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X95</a:t>
            </a:r>
          </a:p>
          <a:p>
            <a:r>
              <a:rPr lang="en-US" b="1" dirty="0">
                <a:solidFill>
                  <a:srgbClr val="0070C0"/>
                </a:solidFill>
              </a:rPr>
              <a:t>Y95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136186" y="4799803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X96</a:t>
            </a:r>
          </a:p>
          <a:p>
            <a:r>
              <a:rPr lang="en-US" b="1" dirty="0">
                <a:solidFill>
                  <a:srgbClr val="0070C0"/>
                </a:solidFill>
              </a:rPr>
              <a:t>Y96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9682" y="2279523"/>
            <a:ext cx="1457325" cy="3943350"/>
          </a:xfrm>
          <a:prstGeom prst="rect">
            <a:avLst/>
          </a:prstGeom>
        </p:spPr>
      </p:pic>
      <p:sp>
        <p:nvSpPr>
          <p:cNvPr id="47" name="Прямоугольник 46"/>
          <p:cNvSpPr/>
          <p:nvPr/>
        </p:nvSpPr>
        <p:spPr>
          <a:xfrm>
            <a:off x="8052838" y="5275614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X97</a:t>
            </a:r>
          </a:p>
          <a:p>
            <a:r>
              <a:rPr lang="en-US" b="1" dirty="0">
                <a:solidFill>
                  <a:srgbClr val="0070C0"/>
                </a:solidFill>
              </a:rPr>
              <a:t>Y97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8030909" y="2588076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X98</a:t>
            </a:r>
          </a:p>
          <a:p>
            <a:r>
              <a:rPr lang="en-US" b="1" dirty="0">
                <a:solidFill>
                  <a:srgbClr val="0070C0"/>
                </a:solidFill>
              </a:rPr>
              <a:t>Y98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9117" y="2700289"/>
            <a:ext cx="2193652" cy="2719214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1533176" y="4068614"/>
            <a:ext cx="9707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M2114 	</a:t>
            </a:r>
          </a:p>
        </p:txBody>
      </p:sp>
    </p:spTree>
    <p:extLst>
      <p:ext uri="{BB962C8B-B14F-4D97-AF65-F5344CB8AC3E}">
        <p14:creationId xmlns:p14="http://schemas.microsoft.com/office/powerpoint/2010/main" val="337157697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/>
          </p:cNvSpPr>
          <p:nvPr/>
        </p:nvSpPr>
        <p:spPr bwMode="auto">
          <a:xfrm>
            <a:off x="2216150" y="328613"/>
            <a:ext cx="60880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altLang="zh-TW" sz="2400" b="1" kern="0" dirty="0"/>
              <a:t>Разъем </a:t>
            </a:r>
            <a:r>
              <a:rPr lang="en-US" altLang="zh-TW" sz="2400" b="1" kern="0" dirty="0"/>
              <a:t>AXIS</a:t>
            </a:r>
            <a:r>
              <a:rPr lang="ru-RU" altLang="zh-TW" sz="2400" b="1" kern="0" dirty="0"/>
              <a:t>. Специальные биты</a:t>
            </a:r>
            <a:endParaRPr lang="en-US" altLang="zh-TW" sz="2400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86" y="1052513"/>
            <a:ext cx="8963025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5881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19290"/>
              </p:ext>
            </p:extLst>
          </p:nvPr>
        </p:nvGraphicFramePr>
        <p:xfrm>
          <a:off x="2143894" y="908720"/>
          <a:ext cx="5674563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9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86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9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39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86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000" dirty="0"/>
                        <a:t>Ось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000" dirty="0"/>
                        <a:t>Вход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000" dirty="0" err="1"/>
                        <a:t>Коэфф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000" dirty="0"/>
                        <a:t>Вход</a:t>
                      </a:r>
                      <a:endParaRPr lang="zh-TW" altLang="en-US" sz="2000" dirty="0"/>
                    </a:p>
                  </a:txBody>
                  <a:tcPr marL="89599" marR="8959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X28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X1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X31</a:t>
                      </a:r>
                      <a:endParaRPr lang="zh-TW" altLang="en-US" sz="2000" dirty="0"/>
                    </a:p>
                  </a:txBody>
                  <a:tcPr marL="89599" marR="8959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Y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X29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X10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X32</a:t>
                      </a:r>
                      <a:endParaRPr lang="zh-TW" altLang="en-US" sz="2000" dirty="0"/>
                    </a:p>
                  </a:txBody>
                  <a:tcPr marL="89599" marR="8959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Z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X30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x100</a:t>
                      </a:r>
                      <a:endParaRPr lang="zh-TW" altLang="en-US" sz="2000" dirty="0"/>
                    </a:p>
                  </a:txBody>
                  <a:tcPr marL="89599" marR="8959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/>
                        <a:t>X33</a:t>
                      </a:r>
                      <a:endParaRPr lang="zh-TW" altLang="en-US" sz="2000" dirty="0"/>
                    </a:p>
                  </a:txBody>
                  <a:tcPr marL="89599" marR="8959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extBox 1"/>
          <p:cNvSpPr txBox="1"/>
          <p:nvPr/>
        </p:nvSpPr>
        <p:spPr>
          <a:xfrm>
            <a:off x="2070080" y="455279"/>
            <a:ext cx="7706662" cy="34111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269"/>
              </a:lnSpc>
            </a:pPr>
            <a:r>
              <a:rPr lang="ru-RU" altLang="zh-CN" sz="2904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Специальные биты и регистры</a:t>
            </a:r>
            <a:endParaRPr lang="en-US" altLang="zh-CN" sz="2904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766" y="2852936"/>
            <a:ext cx="8169088" cy="344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688131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526203" y="914400"/>
            <a:ext cx="8821868" cy="542479"/>
          </a:xfrm>
          <a:prstGeom prst="rect">
            <a:avLst/>
          </a:prstGeom>
          <a:noFill/>
        </p:spPr>
        <p:txBody>
          <a:bodyPr wrap="square" lIns="94639" tIns="47319" rIns="94639" bIns="47319">
            <a:spAutoFit/>
          </a:bodyPr>
          <a:lstStyle/>
          <a:p>
            <a:pPr>
              <a:defRPr/>
            </a:pPr>
            <a:r>
              <a:rPr lang="ru-RU" altLang="zh-TW" sz="2904" dirty="0">
                <a:latin typeface="+mj-ea"/>
                <a:ea typeface="+mj-ea"/>
              </a:rPr>
              <a:t>Штурвал </a:t>
            </a:r>
            <a:r>
              <a:rPr lang="en-US" altLang="zh-TW" sz="2904" dirty="0">
                <a:latin typeface="+mj-ea"/>
                <a:ea typeface="+mj-ea"/>
              </a:rPr>
              <a:t>- </a:t>
            </a:r>
            <a:r>
              <a:rPr lang="ru-RU" altLang="zh-TW" sz="2904" dirty="0">
                <a:latin typeface="+mj-ea"/>
                <a:ea typeface="+mj-ea"/>
              </a:rPr>
              <a:t>выбор оси и коэффициента усиления </a:t>
            </a:r>
            <a:endParaRPr lang="en-US" altLang="zh-TW" sz="2904" dirty="0">
              <a:latin typeface="+mj-ea"/>
              <a:ea typeface="+mj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24713" y="1600884"/>
            <a:ext cx="7853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MPG mode</a:t>
            </a:r>
            <a:r>
              <a:rPr lang="ru-RU" altLang="zh-TW" dirty="0"/>
              <a:t>: выбор осей для управления</a:t>
            </a:r>
            <a:endParaRPr lang="zh-TW" altLang="en-US" dirty="0"/>
          </a:p>
        </p:txBody>
      </p:sp>
      <p:sp>
        <p:nvSpPr>
          <p:cNvPr id="7" name="TextBox 1"/>
          <p:cNvSpPr txBox="1"/>
          <p:nvPr/>
        </p:nvSpPr>
        <p:spPr>
          <a:xfrm>
            <a:off x="3100960" y="455279"/>
            <a:ext cx="6409832" cy="34111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269"/>
              </a:lnSpc>
            </a:pPr>
            <a:r>
              <a:rPr lang="ru-RU" altLang="zh-CN" sz="2904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Пример программы ПЛК</a:t>
            </a:r>
            <a:endParaRPr lang="en-US" altLang="zh-CN" sz="2904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03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16" y="1925224"/>
            <a:ext cx="8745841" cy="2558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37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15" y="5019595"/>
            <a:ext cx="8496345" cy="1521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4"/>
          <p:cNvSpPr txBox="1"/>
          <p:nvPr/>
        </p:nvSpPr>
        <p:spPr>
          <a:xfrm>
            <a:off x="698408" y="4684403"/>
            <a:ext cx="7853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MPG mode</a:t>
            </a:r>
            <a:r>
              <a:rPr lang="ru-RU" altLang="zh-TW" dirty="0"/>
              <a:t>: коэффициент усиления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00589577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526203" y="914400"/>
            <a:ext cx="8821868" cy="542479"/>
          </a:xfrm>
          <a:prstGeom prst="rect">
            <a:avLst/>
          </a:prstGeom>
          <a:noFill/>
        </p:spPr>
        <p:txBody>
          <a:bodyPr wrap="square" lIns="94639" tIns="47319" rIns="94639" bIns="47319">
            <a:spAutoFit/>
          </a:bodyPr>
          <a:lstStyle/>
          <a:p>
            <a:pPr>
              <a:defRPr/>
            </a:pPr>
            <a:r>
              <a:rPr lang="ru-RU" altLang="zh-TW" sz="2904" dirty="0">
                <a:latin typeface="+mj-ea"/>
                <a:ea typeface="+mj-ea"/>
              </a:rPr>
              <a:t>Штурвал </a:t>
            </a:r>
            <a:r>
              <a:rPr lang="en-US" altLang="zh-TW" sz="2904" dirty="0">
                <a:latin typeface="+mj-ea"/>
                <a:ea typeface="+mj-ea"/>
              </a:rPr>
              <a:t>- </a:t>
            </a:r>
            <a:r>
              <a:rPr lang="ru-RU" altLang="zh-TW" sz="2904" dirty="0">
                <a:latin typeface="+mj-ea"/>
                <a:ea typeface="+mj-ea"/>
              </a:rPr>
              <a:t>выбор оси и коэффициента усиления </a:t>
            </a:r>
            <a:endParaRPr lang="en-US" altLang="zh-TW" sz="2904" dirty="0">
              <a:latin typeface="+mj-ea"/>
              <a:ea typeface="+mj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24713" y="1600884"/>
            <a:ext cx="7853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MPG mode</a:t>
            </a:r>
            <a:r>
              <a:rPr lang="ru-RU" altLang="zh-TW" dirty="0"/>
              <a:t>: выбор осей для управления</a:t>
            </a:r>
            <a:endParaRPr lang="zh-TW" altLang="en-US" dirty="0"/>
          </a:p>
        </p:txBody>
      </p:sp>
      <p:sp>
        <p:nvSpPr>
          <p:cNvPr id="7" name="TextBox 1"/>
          <p:cNvSpPr txBox="1"/>
          <p:nvPr/>
        </p:nvSpPr>
        <p:spPr>
          <a:xfrm>
            <a:off x="3100960" y="455279"/>
            <a:ext cx="6409832" cy="34111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269"/>
              </a:lnSpc>
            </a:pPr>
            <a:r>
              <a:rPr lang="ru-RU" altLang="zh-CN" sz="2904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Пример программы ПЛК</a:t>
            </a:r>
            <a:endParaRPr lang="en-US" altLang="zh-CN" sz="2904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702" y="2204864"/>
            <a:ext cx="9366274" cy="2720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4458" b="-1"/>
          <a:stretch/>
        </p:blipFill>
        <p:spPr>
          <a:xfrm>
            <a:off x="415702" y="2426662"/>
            <a:ext cx="9319851" cy="66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89228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字方塊 5"/>
          <p:cNvSpPr txBox="1">
            <a:spLocks noChangeArrowheads="1"/>
          </p:cNvSpPr>
          <p:nvPr/>
        </p:nvSpPr>
        <p:spPr bwMode="auto">
          <a:xfrm>
            <a:off x="836613" y="914400"/>
            <a:ext cx="830580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latin typeface="微軟正黑體" pitchFamily="34" charset="-120"/>
              </a:rPr>
              <a:t>•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Выбор режима</a:t>
            </a:r>
            <a:endParaRPr lang="en-US" altLang="zh-TW" dirty="0">
              <a:latin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2400" dirty="0">
                <a:latin typeface="微軟正黑體" pitchFamily="34" charset="-120"/>
              </a:rPr>
              <a:t>Выбор режима осуществляется с помощью комбинации специальных маркеров</a:t>
            </a:r>
            <a:endParaRPr lang="zh-TW" altLang="en-US" sz="2400" dirty="0">
              <a:latin typeface="微軟正黑體" pitchFamily="34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88513"/>
              </p:ext>
            </p:extLst>
          </p:nvPr>
        </p:nvGraphicFramePr>
        <p:xfrm>
          <a:off x="1063774" y="2348880"/>
          <a:ext cx="7757934" cy="3998936"/>
        </p:xfrm>
        <a:graphic>
          <a:graphicData uri="http://schemas.openxmlformats.org/drawingml/2006/table">
            <a:tbl>
              <a:tblPr/>
              <a:tblGrid>
                <a:gridCol w="1292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2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2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29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29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29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Mode</a:t>
                      </a:r>
                      <a:endParaRPr kumimoji="0" lang="zh-TW" altLang="en-US" sz="19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No.</a:t>
                      </a:r>
                      <a:endParaRPr kumimoji="0" lang="zh-TW" altLang="en-US" sz="19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M1056</a:t>
                      </a:r>
                      <a:endParaRPr kumimoji="0" lang="zh-TW" altLang="en-US" sz="19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M1057</a:t>
                      </a:r>
                      <a:endParaRPr kumimoji="0" lang="zh-TW" altLang="en-US" sz="19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M1058</a:t>
                      </a:r>
                      <a:endParaRPr kumimoji="0" lang="zh-TW" altLang="en-US" sz="19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M1059</a:t>
                      </a:r>
                      <a:endParaRPr kumimoji="0" lang="zh-TW" altLang="en-US" sz="19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AUTO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EDIT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MDI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2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MPG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3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JOG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4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RAPID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5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98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HOME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6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marL="95974" marR="95974" marT="47987" marB="4798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字方塊 5"/>
          <p:cNvSpPr txBox="1">
            <a:spLocks noChangeArrowheads="1"/>
          </p:cNvSpPr>
          <p:nvPr/>
        </p:nvSpPr>
        <p:spPr bwMode="auto">
          <a:xfrm>
            <a:off x="343694" y="917436"/>
            <a:ext cx="402875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latin typeface="微軟正黑體" pitchFamily="34" charset="-120"/>
              </a:rPr>
              <a:t>•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Выбор режима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работы</a:t>
            </a:r>
            <a:endParaRPr lang="zh-TW" altLang="en-US" sz="2400" dirty="0">
              <a:latin typeface="微軟正黑體" pitchFamily="34" charset="-120"/>
            </a:endParaRPr>
          </a:p>
        </p:txBody>
      </p:sp>
      <p:pic>
        <p:nvPicPr>
          <p:cNvPr id="18435" name="圖片 4" descr="MLC_模式選擇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6" y="2110626"/>
            <a:ext cx="9040813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/>
          </p:cNvSpPr>
          <p:nvPr/>
        </p:nvSpPr>
        <p:spPr bwMode="auto">
          <a:xfrm>
            <a:off x="2143894" y="332656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r="56634" b="7137"/>
          <a:stretch/>
        </p:blipFill>
        <p:spPr>
          <a:xfrm>
            <a:off x="4347041" y="1441621"/>
            <a:ext cx="1397253" cy="7376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592558" y="1033572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B050"/>
                </a:solidFill>
              </a:rPr>
              <a:t>X64</a:t>
            </a:r>
          </a:p>
          <a:p>
            <a:r>
              <a:rPr lang="en-US" sz="1400" b="1" dirty="0">
                <a:solidFill>
                  <a:srgbClr val="0070C0"/>
                </a:solidFill>
              </a:rPr>
              <a:t>Y64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68230" y="1033572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B050"/>
                </a:solidFill>
              </a:rPr>
              <a:t>X65</a:t>
            </a:r>
          </a:p>
          <a:p>
            <a:r>
              <a:rPr lang="en-US" sz="1400" b="1" dirty="0">
                <a:solidFill>
                  <a:srgbClr val="0070C0"/>
                </a:solidFill>
              </a:rPr>
              <a:t>Y65</a:t>
            </a:r>
            <a:endParaRPr lang="ru-RU" sz="1400" b="1" dirty="0">
              <a:solidFill>
                <a:srgbClr val="0070C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r="57669"/>
          <a:stretch/>
        </p:blipFill>
        <p:spPr>
          <a:xfrm>
            <a:off x="5999530" y="1440656"/>
            <a:ext cx="1255745" cy="71227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163143" y="998583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B050"/>
                </a:solidFill>
              </a:rPr>
              <a:t>X72</a:t>
            </a:r>
          </a:p>
          <a:p>
            <a:r>
              <a:rPr lang="en-US" sz="1400" b="1" dirty="0">
                <a:solidFill>
                  <a:srgbClr val="0070C0"/>
                </a:solidFill>
              </a:rPr>
              <a:t>Y72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716846" y="998583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B050"/>
                </a:solidFill>
              </a:rPr>
              <a:t>X73</a:t>
            </a:r>
          </a:p>
          <a:p>
            <a:r>
              <a:rPr lang="en-US" sz="1400" b="1" dirty="0">
                <a:solidFill>
                  <a:srgbClr val="0070C0"/>
                </a:solidFill>
              </a:rPr>
              <a:t>Y73</a:t>
            </a:r>
            <a:endParaRPr lang="ru-RU" sz="1400" b="1" dirty="0">
              <a:solidFill>
                <a:srgbClr val="0070C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r="57898"/>
          <a:stretch/>
        </p:blipFill>
        <p:spPr>
          <a:xfrm>
            <a:off x="7510511" y="1443879"/>
            <a:ext cx="1299901" cy="73789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704846" y="1031385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B050"/>
                </a:solidFill>
              </a:rPr>
              <a:t>X80</a:t>
            </a:r>
          </a:p>
          <a:p>
            <a:r>
              <a:rPr lang="en-US" sz="1400" b="1" dirty="0">
                <a:solidFill>
                  <a:srgbClr val="0070C0"/>
                </a:solidFill>
              </a:rPr>
              <a:t>Y80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36582" y="1033572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B050"/>
                </a:solidFill>
              </a:rPr>
              <a:t>X81</a:t>
            </a:r>
          </a:p>
          <a:p>
            <a:r>
              <a:rPr lang="en-US" sz="1400" b="1" dirty="0">
                <a:solidFill>
                  <a:srgbClr val="0070C0"/>
                </a:solidFill>
              </a:rPr>
              <a:t>Y81</a:t>
            </a:r>
            <a:endParaRPr lang="ru-RU" sz="1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836613" y="914400"/>
            <a:ext cx="8305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TW" sz="2800" dirty="0">
                <a:latin typeface="+mn-ea"/>
                <a:ea typeface="+mn-ea"/>
              </a:rPr>
              <a:t>•JOG </a:t>
            </a:r>
            <a:r>
              <a:rPr lang="ru-RU" altLang="zh-TW" sz="2800" dirty="0">
                <a:latin typeface="+mn-ea"/>
                <a:ea typeface="+mn-ea"/>
              </a:rPr>
              <a:t>режим</a:t>
            </a:r>
            <a:endParaRPr lang="en-US" altLang="zh-TW" sz="2800" dirty="0">
              <a:latin typeface="+mn-ea"/>
              <a:ea typeface="+mn-ea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603001"/>
              </p:ext>
            </p:extLst>
          </p:nvPr>
        </p:nvGraphicFramePr>
        <p:xfrm>
          <a:off x="631726" y="1556792"/>
          <a:ext cx="9145016" cy="345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8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563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97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Маркер</a:t>
                      </a:r>
                      <a:r>
                        <a:rPr lang="ru-RU" sz="32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32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Функция</a:t>
                      </a:r>
                    </a:p>
                  </a:txBody>
                  <a:tcPr marL="68943" marR="68943" marT="34471" marB="3447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Маркер</a:t>
                      </a:r>
                      <a:r>
                        <a:rPr lang="ru-RU" sz="32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32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Функция</a:t>
                      </a:r>
                    </a:p>
                  </a:txBody>
                  <a:tcPr marL="68943" marR="68943" marT="34471" marB="3447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2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M1216 	</a:t>
                      </a:r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вперед оси X</a:t>
                      </a:r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M1226</a:t>
                      </a:r>
                      <a:endParaRPr lang="ru-RU" sz="2000" dirty="0"/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назад оси X</a:t>
                      </a:r>
                    </a:p>
                  </a:txBody>
                  <a:tcPr marL="68943" marR="68943" marT="34471" marB="3447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2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M121</a:t>
                      </a: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вперед оси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ru-RU" sz="20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M1227</a:t>
                      </a:r>
                      <a:endParaRPr lang="ru-RU" sz="2000" dirty="0"/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назад оси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ru-RU" sz="20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2210"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M121</a:t>
                      </a: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ru-RU" sz="2000" dirty="0"/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вперед оси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</a:t>
                      </a:r>
                      <a:endParaRPr lang="ru-RU" sz="20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M1228</a:t>
                      </a:r>
                      <a:endParaRPr lang="ru-RU" sz="2000" dirty="0"/>
                    </a:p>
                  </a:txBody>
                  <a:tcPr marL="68943" marR="68943" marT="34471" marB="3447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назад оси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</a:t>
                      </a:r>
                      <a:endParaRPr lang="ru-RU" sz="20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836613" y="914400"/>
            <a:ext cx="8305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TW" sz="2800" dirty="0">
                <a:latin typeface="+mn-ea"/>
                <a:ea typeface="+mn-ea"/>
              </a:rPr>
              <a:t>•JOG </a:t>
            </a:r>
            <a:r>
              <a:rPr lang="ru-RU" altLang="zh-TW" sz="2800" dirty="0">
                <a:latin typeface="+mn-ea"/>
                <a:ea typeface="+mn-ea"/>
              </a:rPr>
              <a:t>режим</a:t>
            </a:r>
            <a:endParaRPr lang="en-US" altLang="zh-TW" sz="2800" dirty="0">
              <a:latin typeface="+mn-ea"/>
              <a:ea typeface="+mn-ea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568" y="2852936"/>
            <a:ext cx="9501182" cy="26642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b="7176"/>
          <a:stretch/>
        </p:blipFill>
        <p:spPr>
          <a:xfrm>
            <a:off x="415702" y="1411994"/>
            <a:ext cx="9034964" cy="136893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7568" y="5661247"/>
            <a:ext cx="44242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+mn-ea"/>
              </a:rPr>
              <a:t>M2115 – </a:t>
            </a:r>
            <a:r>
              <a:rPr lang="ru-RU" altLang="zh-TW" dirty="0">
                <a:latin typeface="+mn-ea"/>
              </a:rPr>
              <a:t>сигнал готовности сервопривода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6342" y="4504850"/>
            <a:ext cx="1518789" cy="231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799813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字方塊 5"/>
          <p:cNvSpPr txBox="1">
            <a:spLocks noChangeArrowheads="1"/>
          </p:cNvSpPr>
          <p:nvPr/>
        </p:nvSpPr>
        <p:spPr bwMode="auto">
          <a:xfrm>
            <a:off x="343694" y="836712"/>
            <a:ext cx="830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latin typeface="微軟正黑體" pitchFamily="34" charset="-120"/>
              </a:rPr>
              <a:t>•</a:t>
            </a:r>
            <a:r>
              <a:rPr lang="en-US" altLang="zh-TW" sz="2400" dirty="0">
                <a:latin typeface="微軟正黑體" pitchFamily="34" charset="-120"/>
                <a:ea typeface="新細明體" charset="-120"/>
              </a:rPr>
              <a:t> </a:t>
            </a:r>
            <a:r>
              <a:rPr lang="ru-RU" altLang="zh-TW" sz="2400" dirty="0">
                <a:latin typeface="微軟正黑體" pitchFamily="34" charset="-120"/>
                <a:ea typeface="新細明體" charset="-120"/>
              </a:rPr>
              <a:t>Возвращение в исходную позицию</a:t>
            </a:r>
            <a:endParaRPr lang="en-US" altLang="zh-TW" sz="2400" dirty="0">
              <a:latin typeface="微軟正黑體" pitchFamily="34" charset="-12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188640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294069"/>
              </p:ext>
            </p:extLst>
          </p:nvPr>
        </p:nvGraphicFramePr>
        <p:xfrm>
          <a:off x="343694" y="1268760"/>
          <a:ext cx="7848872" cy="1836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9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95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45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Маркер</a:t>
                      </a:r>
                      <a:r>
                        <a:rPr lang="ru-RU" sz="2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8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Функция</a:t>
                      </a:r>
                    </a:p>
                  </a:txBody>
                  <a:tcPr marL="68943" marR="68943" marT="34471" marB="3447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M1236 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 исходную позицию оси X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M123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 исходную позицию оси 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M123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 исходную позицию оси 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M123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перемещением в исходную позицию оси 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28571"/>
          <a:stretch/>
        </p:blipFill>
        <p:spPr>
          <a:xfrm>
            <a:off x="271686" y="5157192"/>
            <a:ext cx="9865987" cy="15841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0334" y="1196752"/>
            <a:ext cx="1639839" cy="2497128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450715"/>
              </p:ext>
            </p:extLst>
          </p:nvPr>
        </p:nvGraphicFramePr>
        <p:xfrm>
          <a:off x="343694" y="3248402"/>
          <a:ext cx="7848872" cy="1836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9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95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74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Маркер</a:t>
                      </a:r>
                      <a:r>
                        <a:rPr lang="ru-RU" sz="2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8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943" marR="68943" marT="34471" marB="3447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Функция</a:t>
                      </a:r>
                    </a:p>
                  </a:txBody>
                  <a:tcPr marL="68943" marR="68943" marT="34471" marB="3447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M2272 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перемещения в исходную позицию оси X завершено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M2273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перемещения в исходную позицию оси 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завершено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M2274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перемещения в исходную позицию оси 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завершено 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2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M2275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перемещения в исходную позицию оси 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ru-RU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завершено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字方塊 5"/>
          <p:cNvSpPr txBox="1">
            <a:spLocks noChangeArrowheads="1"/>
          </p:cNvSpPr>
          <p:nvPr/>
        </p:nvSpPr>
        <p:spPr bwMode="auto">
          <a:xfrm>
            <a:off x="199678" y="931285"/>
            <a:ext cx="8305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latin typeface="微軟正黑體" pitchFamily="34" charset="-120"/>
              </a:rPr>
              <a:t>•</a:t>
            </a:r>
            <a:r>
              <a:rPr lang="en-US" altLang="zh-TW" dirty="0">
                <a:ea typeface="新細明體" charset="-120"/>
              </a:rPr>
              <a:t> </a:t>
            </a:r>
            <a:r>
              <a:rPr lang="ru-RU" altLang="zh-TW" dirty="0">
                <a:ea typeface="新細明體" charset="-120"/>
              </a:rPr>
              <a:t>Настройка скорости подачи</a:t>
            </a:r>
            <a:r>
              <a:rPr lang="en-US" altLang="zh-TW" dirty="0">
                <a:ea typeface="新細明體" charset="-120"/>
              </a:rPr>
              <a:t> </a:t>
            </a:r>
            <a:r>
              <a:rPr lang="ru-RU" altLang="zh-TW" dirty="0">
                <a:ea typeface="新細明體" charset="-120"/>
              </a:rPr>
              <a:t>и</a:t>
            </a:r>
            <a:r>
              <a:rPr lang="en-US" altLang="zh-TW" dirty="0">
                <a:ea typeface="新細明體" charset="-120"/>
              </a:rPr>
              <a:t> JOG </a:t>
            </a:r>
            <a:r>
              <a:rPr lang="ru-RU" altLang="zh-TW" dirty="0">
                <a:ea typeface="新細明體" charset="-120"/>
              </a:rPr>
              <a:t>скорости</a:t>
            </a:r>
            <a:endParaRPr lang="en-US" altLang="zh-TW" sz="2400" dirty="0">
              <a:latin typeface="微軟正黑體" pitchFamily="34" charset="-12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23" y="1454505"/>
            <a:ext cx="8835194" cy="17734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01" y="3429000"/>
            <a:ext cx="8862323" cy="14263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39131"/>
          <a:stretch/>
        </p:blipFill>
        <p:spPr>
          <a:xfrm>
            <a:off x="7328470" y="5510321"/>
            <a:ext cx="1721047" cy="108703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492912" y="4972987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X86</a:t>
            </a:r>
          </a:p>
          <a:p>
            <a:r>
              <a:rPr lang="en-US" b="1" dirty="0">
                <a:solidFill>
                  <a:srgbClr val="0070C0"/>
                </a:solidFill>
              </a:rPr>
              <a:t>Y86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439572" y="4978881"/>
            <a:ext cx="595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</a:rPr>
              <a:t>X87</a:t>
            </a:r>
          </a:p>
          <a:p>
            <a:r>
              <a:rPr lang="en-US" b="1" dirty="0">
                <a:solidFill>
                  <a:srgbClr val="0070C0"/>
                </a:solidFill>
              </a:rPr>
              <a:t>Y87</a:t>
            </a:r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字方塊 5"/>
          <p:cNvSpPr txBox="1">
            <a:spLocks noChangeArrowheads="1"/>
          </p:cNvSpPr>
          <p:nvPr/>
        </p:nvSpPr>
        <p:spPr bwMode="auto">
          <a:xfrm>
            <a:off x="836613" y="838200"/>
            <a:ext cx="83058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latin typeface="微軟正黑體" pitchFamily="34" charset="-120"/>
              </a:rPr>
              <a:t>• Настройка скорости подачи</a:t>
            </a:r>
            <a:endParaRPr lang="en-US" altLang="zh-TW" dirty="0">
              <a:latin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</a:rPr>
              <a:t>1-</a:t>
            </a:r>
            <a:r>
              <a:rPr lang="ru-RU" altLang="zh-TW" sz="2400" b="1" dirty="0" err="1">
                <a:solidFill>
                  <a:srgbClr val="FF0000"/>
                </a:solidFill>
                <a:latin typeface="微軟正黑體" pitchFamily="34" charset="-120"/>
              </a:rPr>
              <a:t>ый</a:t>
            </a:r>
            <a:r>
              <a:rPr lang="ru-RU" altLang="zh-TW" sz="2400" b="1" dirty="0">
                <a:solidFill>
                  <a:srgbClr val="FF0000"/>
                </a:solidFill>
                <a:latin typeface="微軟正黑體" pitchFamily="34" charset="-120"/>
              </a:rPr>
              <a:t> вариант. </a:t>
            </a:r>
            <a:r>
              <a:rPr lang="ru-RU" altLang="zh-TW" sz="2400" dirty="0">
                <a:latin typeface="微軟正黑體" pitchFamily="34" charset="-120"/>
              </a:rPr>
              <a:t>Таблица пользовательских значений.</a:t>
            </a:r>
            <a:endParaRPr lang="en-US" altLang="zh-TW" sz="2400" dirty="0">
              <a:latin typeface="微軟正黑體" pitchFamily="34" charset="-120"/>
            </a:endParaRPr>
          </a:p>
        </p:txBody>
      </p:sp>
      <p:pic>
        <p:nvPicPr>
          <p:cNvPr id="23555" name="圖片 3" descr="MLC_G01F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3" y="1828800"/>
            <a:ext cx="8745537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圖片 4" descr="MLC_JOG_F表格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854" y="3717032"/>
            <a:ext cx="4383087" cy="2886075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</p:spTree>
    <p:extLst>
      <p:ext uri="{BB962C8B-B14F-4D97-AF65-F5344CB8AC3E}">
        <p14:creationId xmlns:p14="http://schemas.microsoft.com/office/powerpoint/2010/main" val="3131847854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字方塊 5"/>
          <p:cNvSpPr txBox="1">
            <a:spLocks noChangeArrowheads="1"/>
          </p:cNvSpPr>
          <p:nvPr/>
        </p:nvSpPr>
        <p:spPr bwMode="auto">
          <a:xfrm>
            <a:off x="836612" y="838200"/>
            <a:ext cx="8940129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latin typeface="微軟正黑體" pitchFamily="34" charset="-120"/>
              </a:rPr>
              <a:t>• Настройка скорости подачи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2400" b="1" dirty="0">
                <a:solidFill>
                  <a:srgbClr val="FF0000"/>
                </a:solidFill>
                <a:latin typeface="微軟正黑體" pitchFamily="34" charset="-120"/>
              </a:rPr>
              <a:t>2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</a:rPr>
              <a:t>-</a:t>
            </a:r>
            <a:r>
              <a:rPr lang="ru-RU" altLang="zh-TW" sz="2400" b="1" dirty="0" err="1">
                <a:solidFill>
                  <a:srgbClr val="FF0000"/>
                </a:solidFill>
                <a:latin typeface="微軟正黑體" pitchFamily="34" charset="-120"/>
              </a:rPr>
              <a:t>ый</a:t>
            </a:r>
            <a:r>
              <a:rPr lang="ru-RU" altLang="zh-TW" sz="2400" b="1" dirty="0">
                <a:solidFill>
                  <a:srgbClr val="FF0000"/>
                </a:solidFill>
                <a:latin typeface="微軟正黑體" pitchFamily="34" charset="-120"/>
              </a:rPr>
              <a:t> вариант. </a:t>
            </a:r>
            <a:r>
              <a:rPr lang="ru-RU" altLang="zh-TW" sz="2400" dirty="0">
                <a:latin typeface="微軟正黑體" pitchFamily="34" charset="-120"/>
              </a:rPr>
              <a:t>Уменьшение/увеличение на определенное значение.</a:t>
            </a:r>
            <a:endParaRPr lang="en-US" altLang="zh-TW" sz="2400" dirty="0">
              <a:latin typeface="微軟正黑體" pitchFamily="34" charset="-12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702" y="2204864"/>
            <a:ext cx="9104692" cy="417646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字方塊 5"/>
          <p:cNvSpPr txBox="1">
            <a:spLocks noChangeArrowheads="1"/>
          </p:cNvSpPr>
          <p:nvPr/>
        </p:nvSpPr>
        <p:spPr bwMode="auto">
          <a:xfrm>
            <a:off x="836613" y="914400"/>
            <a:ext cx="8305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latin typeface="微軟正黑體" pitchFamily="34" charset="-120"/>
              </a:rPr>
              <a:t>•</a:t>
            </a:r>
            <a:r>
              <a:rPr lang="en-US" altLang="zh-TW" dirty="0">
                <a:ea typeface="新細明體" charset="-120"/>
              </a:rPr>
              <a:t> </a:t>
            </a:r>
            <a:r>
              <a:rPr lang="ru-RU" altLang="zh-TW" dirty="0">
                <a:latin typeface="微軟正黑體" pitchFamily="34" charset="-120"/>
              </a:rPr>
              <a:t>Настройка скорости </a:t>
            </a:r>
            <a:r>
              <a:rPr lang="en-US" altLang="zh-TW" sz="2400" dirty="0">
                <a:latin typeface="微軟正黑體" pitchFamily="34" charset="-120"/>
              </a:rPr>
              <a:t>G00 </a:t>
            </a:r>
            <a:r>
              <a:rPr lang="ru-RU" altLang="zh-TW" sz="2400" dirty="0">
                <a:latin typeface="微軟正黑體" pitchFamily="34" charset="-120"/>
              </a:rPr>
              <a:t>и </a:t>
            </a:r>
            <a:r>
              <a:rPr lang="en-US" altLang="zh-TW" sz="2400" dirty="0">
                <a:latin typeface="微軟正黑體" pitchFamily="34" charset="-120"/>
              </a:rPr>
              <a:t>RAPID </a:t>
            </a: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78" y="1347433"/>
            <a:ext cx="5771777" cy="135194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453" y="2780928"/>
            <a:ext cx="8662836" cy="39604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6422" y="1171062"/>
            <a:ext cx="2124075" cy="187642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字方塊 5"/>
          <p:cNvSpPr txBox="1">
            <a:spLocks noChangeArrowheads="1"/>
          </p:cNvSpPr>
          <p:nvPr/>
        </p:nvSpPr>
        <p:spPr bwMode="auto">
          <a:xfrm>
            <a:off x="836613" y="914400"/>
            <a:ext cx="8305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US" altLang="zh-TW">
                <a:latin typeface="微軟正黑體" pitchFamily="34" charset="-120"/>
              </a:rPr>
              <a:t>•</a:t>
            </a:r>
            <a:r>
              <a:rPr lang="ru-RU" altLang="zh-TW"/>
              <a:t>Управление скоростью шпинделя</a:t>
            </a:r>
            <a:endParaRPr lang="en-US" altLang="zh-TW"/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438" y="1471653"/>
            <a:ext cx="7056784" cy="11048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38" y="2852936"/>
            <a:ext cx="8305800" cy="38195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7450" y="1459906"/>
            <a:ext cx="1650502" cy="149507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字方塊 5"/>
          <p:cNvSpPr txBox="1">
            <a:spLocks noChangeArrowheads="1"/>
          </p:cNvSpPr>
          <p:nvPr/>
        </p:nvSpPr>
        <p:spPr bwMode="auto">
          <a:xfrm>
            <a:off x="836613" y="914400"/>
            <a:ext cx="8305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u-RU" altLang="zh-TW"/>
              <a:t>Управление шпинделем</a:t>
            </a:r>
            <a:endParaRPr lang="en-US" altLang="zh-TW"/>
          </a:p>
        </p:txBody>
      </p:sp>
      <p:pic>
        <p:nvPicPr>
          <p:cNvPr id="28675" name="圖片 4" descr="MLC_SP-CWccw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07" y="3034855"/>
            <a:ext cx="8678862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0269" y="1536202"/>
            <a:ext cx="795794" cy="37829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407" y="1536202"/>
            <a:ext cx="8377386" cy="102108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文字方塊 5"/>
          <p:cNvSpPr txBox="1">
            <a:spLocks noChangeArrowheads="1"/>
          </p:cNvSpPr>
          <p:nvPr/>
        </p:nvSpPr>
        <p:spPr bwMode="auto">
          <a:xfrm>
            <a:off x="836613" y="990600"/>
            <a:ext cx="8305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>
                <a:latin typeface="微軟正黑體" pitchFamily="34" charset="-120"/>
              </a:rPr>
              <a:t>•</a:t>
            </a:r>
            <a:r>
              <a:rPr lang="en-US" altLang="zh-TW">
                <a:latin typeface="微軟正黑體" pitchFamily="34" charset="-120"/>
                <a:ea typeface="新細明體" charset="-120"/>
              </a:rPr>
              <a:t> </a:t>
            </a:r>
            <a:r>
              <a:rPr lang="ru-RU" altLang="zh-TW">
                <a:latin typeface="微軟正黑體" pitchFamily="34" charset="-120"/>
                <a:ea typeface="新細明體" charset="-120"/>
              </a:rPr>
              <a:t>Старт цикла, удержание</a:t>
            </a:r>
            <a:endParaRPr lang="en-US" altLang="zh-TW">
              <a:latin typeface="微軟正黑體" pitchFamily="34" charset="-120"/>
            </a:endParaRPr>
          </a:p>
        </p:txBody>
      </p:sp>
      <p:pic>
        <p:nvPicPr>
          <p:cNvPr id="27651" name="圖片 4" descr="MLC_CYCS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4" y="4077072"/>
            <a:ext cx="86121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694" y="1702703"/>
            <a:ext cx="7056784" cy="19124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2504" y="1167772"/>
            <a:ext cx="1218021" cy="298226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字方塊 5"/>
          <p:cNvSpPr txBox="1">
            <a:spLocks noChangeArrowheads="1"/>
          </p:cNvSpPr>
          <p:nvPr/>
        </p:nvSpPr>
        <p:spPr bwMode="auto">
          <a:xfrm>
            <a:off x="836613" y="879103"/>
            <a:ext cx="830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latin typeface="微軟正黑體" pitchFamily="34" charset="-120"/>
                <a:ea typeface="新細明體" charset="-120"/>
              </a:rPr>
              <a:t>• M/S/T </a:t>
            </a:r>
            <a:r>
              <a:rPr lang="ru-RU" altLang="zh-TW" sz="2400" dirty="0">
                <a:latin typeface="微軟正黑體" pitchFamily="34" charset="-120"/>
                <a:ea typeface="新細明體" charset="-120"/>
              </a:rPr>
              <a:t>Коды</a:t>
            </a:r>
            <a:r>
              <a:rPr lang="en-US" altLang="zh-TW" sz="2400" dirty="0">
                <a:latin typeface="微軟正黑體" pitchFamily="34" charset="-120"/>
                <a:ea typeface="新細明體" charset="-120"/>
              </a:rPr>
              <a:t> (</a:t>
            </a:r>
            <a:r>
              <a:rPr lang="ru-RU" altLang="zh-TW" sz="2400" dirty="0">
                <a:latin typeface="微軟正黑體" pitchFamily="34" charset="-120"/>
                <a:ea typeface="新細明體" charset="-120"/>
              </a:rPr>
              <a:t>Специальные</a:t>
            </a:r>
            <a:r>
              <a:rPr lang="en-US" altLang="zh-TW" sz="2400" dirty="0">
                <a:latin typeface="微軟正黑體" pitchFamily="34" charset="-120"/>
                <a:ea typeface="新細明體" charset="-120"/>
              </a:rPr>
              <a:t> M)</a:t>
            </a:r>
            <a:endParaRPr lang="zh-TW" altLang="en-US" sz="2400" dirty="0">
              <a:latin typeface="微軟正黑體" pitchFamily="34" charset="-120"/>
              <a:ea typeface="新細明體" charset="-12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806" y="1268760"/>
            <a:ext cx="6672643" cy="47704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742" y="6093296"/>
            <a:ext cx="7221066" cy="6061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文字方塊 5"/>
          <p:cNvSpPr txBox="1">
            <a:spLocks noChangeArrowheads="1"/>
          </p:cNvSpPr>
          <p:nvPr/>
        </p:nvSpPr>
        <p:spPr bwMode="auto">
          <a:xfrm>
            <a:off x="836613" y="914400"/>
            <a:ext cx="8305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>
                <a:latin typeface="微軟正黑體" pitchFamily="34" charset="-120"/>
                <a:ea typeface="新細明體" charset="-120"/>
              </a:rPr>
              <a:t>• M/S/T </a:t>
            </a:r>
            <a:r>
              <a:rPr lang="ru-RU" altLang="zh-TW">
                <a:latin typeface="微軟正黑體" pitchFamily="34" charset="-120"/>
                <a:ea typeface="新細明體" charset="-120"/>
              </a:rPr>
              <a:t>Коды</a:t>
            </a:r>
            <a:r>
              <a:rPr lang="en-US" altLang="zh-TW">
                <a:latin typeface="微軟正黑體" pitchFamily="34" charset="-120"/>
                <a:ea typeface="新細明體" charset="-120"/>
              </a:rPr>
              <a:t> (</a:t>
            </a:r>
            <a:r>
              <a:rPr lang="ru-RU" altLang="zh-TW">
                <a:latin typeface="微軟正黑體" pitchFamily="34" charset="-120"/>
                <a:ea typeface="新細明體" charset="-120"/>
              </a:rPr>
              <a:t>Специальные</a:t>
            </a:r>
            <a:r>
              <a:rPr lang="en-US" altLang="zh-TW">
                <a:latin typeface="微軟正黑體" pitchFamily="34" charset="-120"/>
                <a:ea typeface="新細明體" charset="-120"/>
              </a:rPr>
              <a:t> D)</a:t>
            </a:r>
            <a:endParaRPr lang="zh-TW" altLang="en-US">
              <a:latin typeface="微軟正黑體" pitchFamily="34" charset="-120"/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86" y="1438275"/>
            <a:ext cx="9433048" cy="5034718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字方塊 5"/>
          <p:cNvSpPr txBox="1">
            <a:spLocks noChangeArrowheads="1"/>
          </p:cNvSpPr>
          <p:nvPr/>
        </p:nvSpPr>
        <p:spPr bwMode="auto">
          <a:xfrm>
            <a:off x="836613" y="914400"/>
            <a:ext cx="8305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latin typeface="微軟正黑體" pitchFamily="34" charset="-120"/>
                <a:ea typeface="新細明體" charset="-120"/>
              </a:rPr>
              <a:t>•M/S/T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Коды</a:t>
            </a:r>
            <a:r>
              <a:rPr lang="zh-TW" altLang="en-US" dirty="0">
                <a:latin typeface="微軟正黑體" pitchFamily="34" charset="-120"/>
                <a:ea typeface="新細明體" charset="-120"/>
              </a:rPr>
              <a:t> 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(MLC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Пример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 -1/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2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)</a:t>
            </a:r>
            <a:endParaRPr lang="zh-TW" altLang="en-US" dirty="0">
              <a:latin typeface="微軟正黑體" pitchFamily="34" charset="-120"/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359918" y="332656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306" y="1560094"/>
            <a:ext cx="7969324" cy="504480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文字方塊 5"/>
          <p:cNvSpPr txBox="1">
            <a:spLocks noChangeArrowheads="1"/>
          </p:cNvSpPr>
          <p:nvPr/>
        </p:nvSpPr>
        <p:spPr bwMode="auto">
          <a:xfrm>
            <a:off x="271686" y="914400"/>
            <a:ext cx="94330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>
                <a:latin typeface="微軟正黑體" pitchFamily="34" charset="-120"/>
                <a:ea typeface="新細明體" charset="-120"/>
              </a:rPr>
              <a:t>• M/S/T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Коды</a:t>
            </a:r>
            <a:r>
              <a:rPr lang="zh-TW" altLang="en-US" dirty="0">
                <a:latin typeface="微軟正黑體" pitchFamily="34" charset="-120"/>
                <a:ea typeface="新細明體" charset="-120"/>
              </a:rPr>
              <a:t> 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(MLC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Пример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 -2/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2</a:t>
            </a:r>
            <a:r>
              <a:rPr lang="en-US" altLang="zh-TW" dirty="0">
                <a:latin typeface="微軟正黑體" pitchFamily="34" charset="-120"/>
                <a:ea typeface="新細明體" charset="-120"/>
              </a:rPr>
              <a:t>) </a:t>
            </a:r>
            <a:r>
              <a:rPr lang="ru-RU" altLang="zh-TW" dirty="0">
                <a:latin typeface="微軟正黑體" pitchFamily="34" charset="-120"/>
                <a:ea typeface="新細明體" charset="-120"/>
              </a:rPr>
              <a:t>вызов кодов М3 и М4</a:t>
            </a:r>
            <a:endParaRPr lang="zh-TW" altLang="en-US" dirty="0">
              <a:latin typeface="微軟正黑體" pitchFamily="34" charset="-120"/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стандартные примеры</a:t>
            </a:r>
            <a:endParaRPr lang="en-US" altLang="zh-TW" b="1" kern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702" y="1554955"/>
            <a:ext cx="8248650" cy="23622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10" y="4077072"/>
            <a:ext cx="8172450" cy="22860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37892" name="Rectangle 1"/>
          <p:cNvSpPr>
            <a:spLocks noChangeArrowheads="1"/>
          </p:cNvSpPr>
          <p:nvPr/>
        </p:nvSpPr>
        <p:spPr bwMode="auto">
          <a:xfrm>
            <a:off x="227013" y="980728"/>
            <a:ext cx="6902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NC </a:t>
            </a:r>
            <a:r>
              <a:rPr lang="ru-RU" altLang="zh-TW" sz="2000" b="1" dirty="0">
                <a:ea typeface="新細明體" charset="-120"/>
              </a:rPr>
              <a:t>системные функции</a:t>
            </a:r>
            <a:r>
              <a:rPr lang="en-US" altLang="zh-TW" sz="2000" b="1" dirty="0">
                <a:ea typeface="新細明體" charset="-120"/>
              </a:rPr>
              <a:t>: </a:t>
            </a:r>
            <a:r>
              <a:rPr lang="ru-RU" altLang="zh-TW" sz="2000" b="1" dirty="0">
                <a:ea typeface="新細明體" charset="-120"/>
              </a:rPr>
              <a:t>специальные М для записи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798" y="1484784"/>
            <a:ext cx="7318934" cy="499062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38916" name="Rectangle 1"/>
          <p:cNvSpPr>
            <a:spLocks noChangeArrowheads="1"/>
          </p:cNvSpPr>
          <p:nvPr/>
        </p:nvSpPr>
        <p:spPr bwMode="auto">
          <a:xfrm>
            <a:off x="227013" y="908720"/>
            <a:ext cx="6902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>
                <a:ea typeface="新細明體" charset="-120"/>
              </a:rPr>
              <a:t>NC </a:t>
            </a:r>
            <a:r>
              <a:rPr lang="ru-RU" altLang="zh-TW" sz="2000" b="1">
                <a:ea typeface="新細明體" charset="-120"/>
              </a:rPr>
              <a:t>системные функции</a:t>
            </a:r>
            <a:r>
              <a:rPr lang="en-US" altLang="zh-TW" sz="2000" b="1">
                <a:ea typeface="新細明體" charset="-120"/>
              </a:rPr>
              <a:t>: </a:t>
            </a:r>
            <a:r>
              <a:rPr lang="ru-RU" altLang="zh-TW" sz="2000" b="1">
                <a:ea typeface="新細明體" charset="-120"/>
              </a:rPr>
              <a:t>специальные М для записи</a:t>
            </a:r>
            <a:endParaRPr lang="zh-TW" altLang="zh-TW" sz="200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822" y="1340768"/>
            <a:ext cx="6668402" cy="525658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39940" name="Rectangle 1"/>
          <p:cNvSpPr>
            <a:spLocks noChangeArrowheads="1"/>
          </p:cNvSpPr>
          <p:nvPr/>
        </p:nvSpPr>
        <p:spPr bwMode="auto">
          <a:xfrm>
            <a:off x="227013" y="940718"/>
            <a:ext cx="6902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>
                <a:ea typeface="新細明體" charset="-120"/>
              </a:rPr>
              <a:t>NC </a:t>
            </a:r>
            <a:r>
              <a:rPr lang="ru-RU" altLang="zh-TW" sz="2000" b="1">
                <a:ea typeface="新細明體" charset="-120"/>
              </a:rPr>
              <a:t>системные функции</a:t>
            </a:r>
            <a:r>
              <a:rPr lang="en-US" altLang="zh-TW" sz="2000" b="1">
                <a:ea typeface="新細明體" charset="-120"/>
              </a:rPr>
              <a:t>: </a:t>
            </a:r>
            <a:r>
              <a:rPr lang="ru-RU" altLang="zh-TW" sz="2000" b="1">
                <a:ea typeface="新細明體" charset="-120"/>
              </a:rPr>
              <a:t>специальные М для записи</a:t>
            </a:r>
            <a:endParaRPr lang="zh-TW" altLang="zh-TW" sz="200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750" y="1484784"/>
            <a:ext cx="8258172" cy="504056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ChangeArrowheads="1"/>
          </p:cNvSpPr>
          <p:nvPr/>
        </p:nvSpPr>
        <p:spPr bwMode="auto">
          <a:xfrm>
            <a:off x="227013" y="1012726"/>
            <a:ext cx="8723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 </a:t>
            </a:r>
            <a:r>
              <a:rPr lang="ru-RU" altLang="zh-TW" sz="2000" b="1" dirty="0">
                <a:ea typeface="新細明體" charset="-120"/>
              </a:rPr>
              <a:t>Специальные М для записи состояние шпинделя и контроля осей</a:t>
            </a:r>
            <a:endParaRPr lang="zh-TW" altLang="zh-TW" sz="2000" dirty="0"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782" y="1412776"/>
            <a:ext cx="7272808" cy="520315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303213" y="990570"/>
            <a:ext cx="7610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 MLC </a:t>
            </a:r>
            <a:r>
              <a:rPr lang="ru-RU" altLang="zh-TW" sz="2000" b="1" dirty="0">
                <a:ea typeface="新細明體" charset="-120"/>
              </a:rPr>
              <a:t>Специальные М для чтения, системные функции</a:t>
            </a:r>
            <a:r>
              <a:rPr lang="en-US" altLang="zh-TW" sz="2000" b="1" dirty="0">
                <a:ea typeface="新細明體" charset="-120"/>
              </a:rPr>
              <a:t> 1/4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13" y="1479426"/>
            <a:ext cx="9335616" cy="353375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303213" y="990570"/>
            <a:ext cx="7610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 MLC </a:t>
            </a:r>
            <a:r>
              <a:rPr lang="ru-RU" altLang="zh-TW" sz="2000" b="1" dirty="0">
                <a:ea typeface="新細明體" charset="-120"/>
              </a:rPr>
              <a:t>Специальные М для чтения, системные функции</a:t>
            </a:r>
            <a:r>
              <a:rPr lang="en-US" altLang="zh-TW" sz="2000" b="1" dirty="0">
                <a:ea typeface="新細明體" charset="-120"/>
              </a:rPr>
              <a:t> 2/4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91" y="1390680"/>
            <a:ext cx="7709519" cy="526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734329"/>
      </p:ext>
    </p:extLst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44036" name="Rectangle 1"/>
          <p:cNvSpPr>
            <a:spLocks noChangeArrowheads="1"/>
          </p:cNvSpPr>
          <p:nvPr/>
        </p:nvSpPr>
        <p:spPr bwMode="auto">
          <a:xfrm>
            <a:off x="303213" y="990570"/>
            <a:ext cx="7610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 MLC </a:t>
            </a:r>
            <a:r>
              <a:rPr lang="ru-RU" altLang="zh-TW" sz="2000" b="1" dirty="0">
                <a:ea typeface="新細明體" charset="-120"/>
              </a:rPr>
              <a:t>Специальные М для чтения, системные функции</a:t>
            </a:r>
            <a:r>
              <a:rPr lang="en-US" altLang="zh-TW" sz="2000" b="1" dirty="0">
                <a:ea typeface="新細明體" charset="-120"/>
              </a:rPr>
              <a:t> 3/4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41" y="1714500"/>
            <a:ext cx="8872710" cy="432048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45060" name="Rectangle 1"/>
          <p:cNvSpPr>
            <a:spLocks noChangeArrowheads="1"/>
          </p:cNvSpPr>
          <p:nvPr/>
        </p:nvSpPr>
        <p:spPr bwMode="auto">
          <a:xfrm>
            <a:off x="303213" y="990570"/>
            <a:ext cx="7610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 MLC </a:t>
            </a:r>
            <a:r>
              <a:rPr lang="ru-RU" altLang="zh-TW" sz="2000" b="1" dirty="0">
                <a:ea typeface="新細明體" charset="-120"/>
              </a:rPr>
              <a:t>Специальные М для чтения, системные функции</a:t>
            </a:r>
            <a:r>
              <a:rPr lang="en-US" altLang="zh-TW" sz="2000" b="1" dirty="0">
                <a:ea typeface="新細明體" charset="-120"/>
              </a:rPr>
              <a:t> 4/4</a:t>
            </a:r>
            <a:endParaRPr lang="zh-TW" altLang="zh-TW" sz="2000" dirty="0">
              <a:ea typeface="新細明體" charset="-12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415702" y="1556791"/>
            <a:ext cx="7865715" cy="4059984"/>
            <a:chOff x="415702" y="1556791"/>
            <a:chExt cx="7865715" cy="4059984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2"/>
            <a:srcRect b="4853"/>
            <a:stretch/>
          </p:blipFill>
          <p:spPr>
            <a:xfrm>
              <a:off x="415702" y="1556791"/>
              <a:ext cx="7848872" cy="2304257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3"/>
            <a:srcRect t="3820"/>
            <a:stretch/>
          </p:blipFill>
          <p:spPr>
            <a:xfrm>
              <a:off x="453802" y="3861048"/>
              <a:ext cx="7827615" cy="1755727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303213" y="990570"/>
            <a:ext cx="679506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NC </a:t>
            </a:r>
            <a:r>
              <a:rPr lang="ru-RU" altLang="zh-TW" sz="2000" b="1" dirty="0">
                <a:ea typeface="新細明體" charset="-120"/>
              </a:rPr>
              <a:t>контроль осей -</a:t>
            </a:r>
            <a:r>
              <a:rPr lang="en-US" altLang="zh-TW" sz="2000" b="1" dirty="0">
                <a:ea typeface="新細明體" charset="-120"/>
              </a:rPr>
              <a:t> </a:t>
            </a:r>
            <a:r>
              <a:rPr lang="ru-RU" altLang="zh-TW" sz="2000" b="1" dirty="0">
                <a:ea typeface="新細明體" charset="-120"/>
              </a:rPr>
              <a:t>специальные М для чтения</a:t>
            </a:r>
            <a:r>
              <a:rPr lang="en-US" altLang="zh-TW" sz="2000" b="1" dirty="0">
                <a:ea typeface="新細明體" charset="-120"/>
              </a:rPr>
              <a:t> 1/3</a:t>
            </a:r>
            <a:endParaRPr lang="zh-TW" altLang="zh-TW" sz="2000" dirty="0"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03213" y="1390650"/>
            <a:ext cx="94735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Сигналы вперед/назад и возврат в нулевую точку по осям X-, Y-, Z-, соответствующие специальным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M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выдаются при совпадении фактического положения осей и сигналов от порта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AXIS1~4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на задней стороне контроллера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NC300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. После возврата каждой оси в нулевую точку, они включаются.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13" y="2708920"/>
            <a:ext cx="8848725" cy="145732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303213" y="990570"/>
            <a:ext cx="665239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NC </a:t>
            </a:r>
            <a:r>
              <a:rPr lang="ru-RU" altLang="zh-TW" sz="2000" b="1" dirty="0">
                <a:ea typeface="新細明體" charset="-120"/>
              </a:rPr>
              <a:t>контроль осей -</a:t>
            </a:r>
            <a:r>
              <a:rPr lang="en-US" altLang="zh-TW" sz="2000" b="1" dirty="0">
                <a:ea typeface="新細明體" charset="-120"/>
              </a:rPr>
              <a:t> </a:t>
            </a:r>
            <a:r>
              <a:rPr lang="ru-RU" altLang="zh-TW" sz="2000" b="1" dirty="0">
                <a:ea typeface="新細明體" charset="-120"/>
              </a:rPr>
              <a:t>специальные М для чтения</a:t>
            </a:r>
            <a:r>
              <a:rPr lang="en-US" altLang="zh-TW" sz="2000" b="1" dirty="0">
                <a:ea typeface="新細明體" charset="-120"/>
              </a:rPr>
              <a:t> 2/3</a:t>
            </a:r>
            <a:endParaRPr lang="zh-TW" altLang="zh-TW" sz="2000" dirty="0"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456" y="1412776"/>
            <a:ext cx="8094166" cy="512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938462"/>
      </p:ext>
    </p:extLst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303213" y="990570"/>
            <a:ext cx="665239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NC </a:t>
            </a:r>
            <a:r>
              <a:rPr lang="ru-RU" altLang="zh-TW" sz="2000" b="1" dirty="0">
                <a:ea typeface="新細明體" charset="-120"/>
              </a:rPr>
              <a:t>контроль осей -</a:t>
            </a:r>
            <a:r>
              <a:rPr lang="en-US" altLang="zh-TW" sz="2000" b="1" dirty="0">
                <a:ea typeface="新細明體" charset="-120"/>
              </a:rPr>
              <a:t> </a:t>
            </a:r>
            <a:r>
              <a:rPr lang="ru-RU" altLang="zh-TW" sz="2000" b="1" dirty="0">
                <a:ea typeface="新細明體" charset="-120"/>
              </a:rPr>
              <a:t>специальные М для чтения</a:t>
            </a:r>
            <a:r>
              <a:rPr lang="en-US" altLang="zh-TW" sz="2000" b="1" dirty="0">
                <a:ea typeface="新細明體" charset="-120"/>
              </a:rPr>
              <a:t> 3/3</a:t>
            </a:r>
            <a:endParaRPr lang="zh-TW" altLang="zh-TW" sz="2000" dirty="0">
              <a:ea typeface="新細明體" charset="-12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702" y="1556792"/>
            <a:ext cx="8689871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38437"/>
      </p:ext>
    </p:extLst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7013" y="908720"/>
            <a:ext cx="9677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Можно использовать #1801~#1832 в программе обработки для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чтения/записи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сигнала выходов M1024~M1055 MLC. Переменная #1801, парная с выходом M1024 и #1802 с M1025 и так далее до пары #1832 с M1055. Например, для задания статуса ВКЛ выходу M1024 в программе MLC, значение переменного номера #1801 будет 1 и соответственно 0 для задания статуса ВЫКЛ выходу M1024.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510" y="2364942"/>
            <a:ext cx="5932016" cy="4333951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174" y="2386047"/>
            <a:ext cx="6057360" cy="42647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7670" y="908720"/>
            <a:ext cx="977674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Можно использовать #1864~#1895 в программе обработки для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чтения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сигнала входов M2080~M2111. Переменная #1864, парная с входом M2080 и #1865 с M2081 и так далее до пары #1895 с M2111. Например, для задания статуса ВКЛ выходу M2080 в программе MLC, значение переменного номера #1864 будет 1 и соответственно 0 для задания статуса ВЫКЛ выходу M2028. 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5902" y="165051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dirty="0"/>
              <a:t>Выходной бит MLC (MLC -&gt; NC), где D является ВЫХОДНЫМ РЕГИСТРОМ </a:t>
            </a:r>
            <a:endParaRPr lang="en-US" altLang="zh-TW" sz="2400" b="1" kern="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71686" y="1087576"/>
            <a:ext cx="9601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Можно использовать #1833~#1848 32 в программе обработки для чтения сигнала выходных регистров D1024~D1039 MLC. Переменный #1833, парный с регистром D1024 и #1834 с D1025 и так далее до пары #1848 с D1039. Например, для задания значения 100 регистру D1024 в программе MLC значение номера #1833 должно быть 100. Т.е. #1833 зависит от регистра D1024.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694" y="2636912"/>
            <a:ext cx="9272634" cy="3024336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1686" y="1052513"/>
            <a:ext cx="95050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Можно использовать #1896~#1911 в программе обработки для чтения сигнала выходных регистров D1336~D1351 MLC. Переменный #1896, парный с выходом D1336 и #1897 с D1337 и так далее до пары #1911 с D135. Например, для задания значения 101 выходу D1336 в программе MLC значение номера #1896 должно быть 101. Т.е., #1896 зависит от регистра D1336. </a:t>
            </a:r>
            <a:endParaRPr lang="ru-RU" dirty="0"/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1878632" y="188640"/>
            <a:ext cx="792088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sz="2800" b="1" dirty="0"/>
              <a:t>Входные регистры MLC (NC -&gt; MLC): Описание специальных словных D </a:t>
            </a:r>
            <a:endParaRPr lang="en-US" altLang="zh-TW" sz="2800" b="1" kern="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376" y="2780928"/>
            <a:ext cx="882967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70388"/>
      </p:ext>
    </p:extLst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49156" name="Rectangle 1"/>
          <p:cNvSpPr>
            <a:spLocks noChangeArrowheads="1"/>
          </p:cNvSpPr>
          <p:nvPr/>
        </p:nvSpPr>
        <p:spPr bwMode="auto">
          <a:xfrm>
            <a:off x="303213" y="990570"/>
            <a:ext cx="72021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MLC </a:t>
            </a:r>
            <a:r>
              <a:rPr lang="ru-RU" altLang="zh-TW" sz="2000" b="1" dirty="0">
                <a:ea typeface="新細明體" charset="-120"/>
              </a:rPr>
              <a:t>описание системных регистров </a:t>
            </a:r>
            <a:r>
              <a:rPr lang="en-US" altLang="zh-TW" sz="2000" b="1" dirty="0">
                <a:ea typeface="新細明體" charset="-120"/>
              </a:rPr>
              <a:t>D</a:t>
            </a:r>
            <a:r>
              <a:rPr lang="ru-RU" altLang="zh-TW" sz="2000" b="1" dirty="0">
                <a:ea typeface="新細明體" charset="-120"/>
              </a:rPr>
              <a:t> (запись/чтение)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21" y="2116437"/>
            <a:ext cx="8537425" cy="456617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3213" y="1390650"/>
            <a:ext cx="94015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Сигналы передаются от MLC к NC. С помощью клавиш программа MLC передает значения D системе NC для выбора штурвала MPG и изменения его скорости. 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04800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50180" name="Rectangle 1"/>
          <p:cNvSpPr>
            <a:spLocks noChangeArrowheads="1"/>
          </p:cNvSpPr>
          <p:nvPr/>
        </p:nvSpPr>
        <p:spPr bwMode="auto">
          <a:xfrm>
            <a:off x="303213" y="895320"/>
            <a:ext cx="74519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000" b="1" dirty="0"/>
              <a:t>Специальные D, относящиеся к осям NC</a:t>
            </a:r>
            <a:r>
              <a:rPr lang="en-US" sz="2000" b="1" dirty="0"/>
              <a:t> (</a:t>
            </a:r>
            <a:r>
              <a:rPr lang="ru-RU" sz="2000" b="1" dirty="0"/>
              <a:t>запись/чтение)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758" y="1412776"/>
            <a:ext cx="7096814" cy="5144616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51204" name="Rectangle 1"/>
          <p:cNvSpPr>
            <a:spLocks noChangeArrowheads="1"/>
          </p:cNvSpPr>
          <p:nvPr/>
        </p:nvSpPr>
        <p:spPr bwMode="auto">
          <a:xfrm>
            <a:off x="303213" y="914370"/>
            <a:ext cx="70839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MLC </a:t>
            </a:r>
            <a:r>
              <a:rPr lang="ru-RU" altLang="zh-TW" sz="2000" b="1" dirty="0">
                <a:ea typeface="新細明體" charset="-120"/>
              </a:rPr>
              <a:t>описание регистров</a:t>
            </a:r>
            <a:r>
              <a:rPr lang="en-US" altLang="zh-TW" sz="2000" b="1" dirty="0">
                <a:ea typeface="新細明體" charset="-120"/>
              </a:rPr>
              <a:t> M, S, T, </a:t>
            </a:r>
            <a:r>
              <a:rPr lang="ru-RU" altLang="zh-TW" sz="2000" b="1" dirty="0">
                <a:ea typeface="新細明體" charset="-120"/>
              </a:rPr>
              <a:t>кодов для чтения</a:t>
            </a:r>
            <a:r>
              <a:rPr lang="en-US" altLang="zh-TW" sz="2000" b="1" dirty="0">
                <a:ea typeface="新細明體" charset="-120"/>
              </a:rPr>
              <a:t> 1/3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26" y="1556792"/>
            <a:ext cx="9315450" cy="49911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52228" name="Rectangle 1"/>
          <p:cNvSpPr>
            <a:spLocks noChangeArrowheads="1"/>
          </p:cNvSpPr>
          <p:nvPr/>
        </p:nvSpPr>
        <p:spPr bwMode="auto">
          <a:xfrm>
            <a:off x="303213" y="914370"/>
            <a:ext cx="70839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MLC </a:t>
            </a:r>
            <a:r>
              <a:rPr lang="ru-RU" altLang="zh-TW" sz="2000" b="1" dirty="0">
                <a:ea typeface="新細明體" charset="-120"/>
              </a:rPr>
              <a:t>описание регистров</a:t>
            </a:r>
            <a:r>
              <a:rPr lang="en-US" altLang="zh-TW" sz="2000" b="1" dirty="0">
                <a:ea typeface="新細明體" charset="-120"/>
              </a:rPr>
              <a:t> M, S, T, </a:t>
            </a:r>
            <a:r>
              <a:rPr lang="ru-RU" altLang="zh-TW" sz="2000" b="1" dirty="0">
                <a:ea typeface="新細明體" charset="-120"/>
              </a:rPr>
              <a:t>кодов для чтения</a:t>
            </a:r>
            <a:r>
              <a:rPr lang="en-US" altLang="zh-TW" sz="2000" b="1" dirty="0">
                <a:ea typeface="新細明體" charset="-120"/>
              </a:rPr>
              <a:t> 2/3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18" y="1404937"/>
            <a:ext cx="9324975" cy="404812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216150" y="328613"/>
            <a:ext cx="715486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zh-TW" b="1" kern="0" dirty="0"/>
              <a:t>MLC </a:t>
            </a:r>
            <a:r>
              <a:rPr lang="ru-RU" altLang="zh-TW" b="1" kern="0" dirty="0"/>
              <a:t>специальные М и </a:t>
            </a:r>
            <a:r>
              <a:rPr lang="en-US" altLang="zh-TW" b="1" kern="0" dirty="0"/>
              <a:t>D</a:t>
            </a:r>
          </a:p>
        </p:txBody>
      </p:sp>
      <p:sp>
        <p:nvSpPr>
          <p:cNvPr id="53252" name="Rectangle 1"/>
          <p:cNvSpPr>
            <a:spLocks noChangeArrowheads="1"/>
          </p:cNvSpPr>
          <p:nvPr/>
        </p:nvSpPr>
        <p:spPr bwMode="auto">
          <a:xfrm>
            <a:off x="303213" y="914370"/>
            <a:ext cx="70839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>
                <a:ea typeface="新細明體" charset="-120"/>
              </a:rPr>
              <a:t>MLC </a:t>
            </a:r>
            <a:r>
              <a:rPr lang="ru-RU" altLang="zh-TW" sz="2000" b="1" dirty="0">
                <a:ea typeface="新細明體" charset="-120"/>
              </a:rPr>
              <a:t>описание регистров</a:t>
            </a:r>
            <a:r>
              <a:rPr lang="en-US" altLang="zh-TW" sz="2000" b="1" dirty="0">
                <a:ea typeface="新細明體" charset="-120"/>
              </a:rPr>
              <a:t> M, S, T, </a:t>
            </a:r>
            <a:r>
              <a:rPr lang="ru-RU" altLang="zh-TW" sz="2000" b="1" dirty="0">
                <a:ea typeface="新細明體" charset="-120"/>
              </a:rPr>
              <a:t>кодов для чтения</a:t>
            </a:r>
            <a:r>
              <a:rPr lang="en-US" altLang="zh-TW" sz="2000" b="1" dirty="0">
                <a:ea typeface="新細明體" charset="-120"/>
              </a:rPr>
              <a:t> 3/3</a:t>
            </a:r>
            <a:endParaRPr lang="zh-TW" altLang="zh-TW" sz="2000" dirty="0">
              <a:ea typeface="新細明體" charset="-12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702" y="1772816"/>
            <a:ext cx="9353550" cy="439102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2139578" y="116632"/>
            <a:ext cx="737113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sz="2800" b="1" dirty="0"/>
              <a:t>Оси NC: Соответствующие входные специальные регистры D </a:t>
            </a:r>
            <a:endParaRPr lang="en-US" altLang="zh-TW" sz="2800" b="1" kern="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31602" y="1052736"/>
            <a:ext cx="92731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Сигналы передаются от NC к системе MLC и записываются в механических (рабочих) координатах.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710" y="1634272"/>
            <a:ext cx="9324975" cy="444817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352383" y="1989071"/>
            <a:ext cx="6160100" cy="132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85" tIns="47292" rIns="94585" bIns="47292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999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СПАСИБО</a:t>
            </a:r>
          </a:p>
          <a:p>
            <a:pPr algn="ctr" eaLnBrk="1" hangingPunct="1"/>
            <a:r>
              <a:rPr lang="ru-RU" altLang="zh-TW" sz="3999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ЗА ВНИМАНИЕ!</a:t>
            </a:r>
            <a:endParaRPr lang="zh-TW" altLang="en-US" sz="3999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1A42725-465C-490E-9B20-81B348BAFC2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9718" y="5733256"/>
            <a:ext cx="3456843" cy="130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6531" indent="-31653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92" kern="1200">
                <a:solidFill>
                  <a:srgbClr val="0087DC"/>
                </a:solidFill>
                <a:latin typeface="Arial" pitchFamily="34" charset="0"/>
                <a:ea typeface="+mn-ea"/>
                <a:cs typeface="+mn-cs"/>
              </a:defRPr>
            </a:lvl1pPr>
            <a:lvl2pPr marL="685817" indent="-26377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58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055103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477145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99186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321227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zh-TW" b="1" dirty="0">
                <a:solidFill>
                  <a:srgbClr val="00B0F0"/>
                </a:solidFill>
                <a:ea typeface="新細明體" pitchFamily="18" charset="-120"/>
                <a:cs typeface="Arial" panose="020B0604020202020204" pitchFamily="34" charset="0"/>
              </a:rPr>
              <a:t>Больше информации на сайте </a:t>
            </a:r>
            <a:r>
              <a:rPr lang="en-US" altLang="zh-TW" sz="1015" b="1" dirty="0">
                <a:solidFill>
                  <a:srgbClr val="FF0000"/>
                </a:solidFill>
                <a:ea typeface="新細明體" pitchFamily="18" charset="-120"/>
                <a:cs typeface="Arial" panose="020B0604020202020204" pitchFamily="34" charset="0"/>
                <a:hlinkClick r:id="rId2"/>
              </a:rPr>
              <a:t>http://www.rts.ua/rus/catshop/827/CNC/</a:t>
            </a:r>
            <a:endParaRPr lang="ru-RU" altLang="zh-TW" sz="1015" b="1" dirty="0">
              <a:solidFill>
                <a:srgbClr val="FF0000"/>
              </a:solidFill>
              <a:ea typeface="新細明體" pitchFamily="18" charset="-12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altLang="zh-TW" sz="1015" dirty="0">
              <a:solidFill>
                <a:srgbClr val="00B0F0"/>
              </a:solidFill>
              <a:ea typeface="新細明體" pitchFamily="18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068151"/>
      </p:ext>
    </p:extLst>
  </p:cSld>
  <p:clrMapOvr>
    <a:masterClrMapping/>
  </p:clrMapOvr>
  <p:transition spd="med">
    <p:fade/>
  </p:transition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5_Office 佈景主題">
  <a:themeElements>
    <a:clrScheme name="5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佈景主題">
      <a:majorFont>
        <a:latin typeface="Arial"/>
        <a:ea typeface="微軟正黑體"/>
        <a:cs typeface="Arial"/>
      </a:majorFont>
      <a:minorFont>
        <a:latin typeface="Arial"/>
        <a:ea typeface="微軟正黑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Office 佈景主題">
  <a:themeElements>
    <a:clrScheme name="7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佈景主題">
      <a:majorFont>
        <a:latin typeface="Arial"/>
        <a:ea typeface="微軟正黑體"/>
        <a:cs typeface="Arial"/>
      </a:majorFont>
      <a:minorFont>
        <a:latin typeface="Arial"/>
        <a:ea typeface="微軟正黑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0_Office 佈景主題">
  <a:themeElements>
    <a:clrScheme name="10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佈景主題">
      <a:majorFont>
        <a:latin typeface="Arial"/>
        <a:ea typeface="微軟正黑體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3411</TotalTime>
  <Words>1626</Words>
  <Application>Microsoft Office PowerPoint</Application>
  <PresentationFormat>Произвольный</PresentationFormat>
  <Paragraphs>378</Paragraphs>
  <Slides>56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74" baseType="lpstr">
      <vt:lpstr>微軟正黑體</vt:lpstr>
      <vt:lpstr>微软雅黑</vt:lpstr>
      <vt:lpstr>新細明體</vt:lpstr>
      <vt:lpstr>Arial</vt:lpstr>
      <vt:lpstr>Calibri</vt:lpstr>
      <vt:lpstr>Candara</vt:lpstr>
      <vt:lpstr>標楷體</vt:lpstr>
      <vt:lpstr>Georgia</vt:lpstr>
      <vt:lpstr>Symbol</vt:lpstr>
      <vt:lpstr>Tahoma</vt:lpstr>
      <vt:lpstr>Trebuchet MS</vt:lpstr>
      <vt:lpstr>Wingdings</vt:lpstr>
      <vt:lpstr>5_Office 佈景主題</vt:lpstr>
      <vt:lpstr>7_Office 佈景主題</vt:lpstr>
      <vt:lpstr>10_Office 佈景主題</vt:lpstr>
      <vt:lpstr>Волна</vt:lpstr>
      <vt:lpstr>1_Воздушный поток</vt:lpstr>
      <vt:lpstr>Лист</vt:lpstr>
      <vt:lpstr>Презентация PowerPoint</vt:lpstr>
      <vt:lpstr>Презентация PowerPoint</vt:lpstr>
      <vt:lpstr>MLC Введение</vt:lpstr>
      <vt:lpstr>Презентация PowerPoint</vt:lpstr>
      <vt:lpstr>Презентация PowerPoint</vt:lpstr>
      <vt:lpstr>MLC программные объекты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MLC Introduction</dc:title>
  <dc:creator>JIMY.WU 吳世民</dc:creator>
  <cp:lastModifiedBy>Igor</cp:lastModifiedBy>
  <cp:revision>212</cp:revision>
  <cp:lastPrinted>1601-01-01T00:00:00Z</cp:lastPrinted>
  <dcterms:created xsi:type="dcterms:W3CDTF">1601-01-01T00:00:00Z</dcterms:created>
  <dcterms:modified xsi:type="dcterms:W3CDTF">2018-04-17T18:57:45Z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