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7" r:id="rId2"/>
    <p:sldMasterId id="2147483674" r:id="rId3"/>
  </p:sldMasterIdLst>
  <p:notesMasterIdLst>
    <p:notesMasterId r:id="rId53"/>
  </p:notesMasterIdLst>
  <p:handoutMasterIdLst>
    <p:handoutMasterId r:id="rId54"/>
  </p:handoutMasterIdLst>
  <p:sldIdLst>
    <p:sldId id="256" r:id="rId4"/>
    <p:sldId id="320" r:id="rId5"/>
    <p:sldId id="282" r:id="rId6"/>
    <p:sldId id="405" r:id="rId7"/>
    <p:sldId id="347" r:id="rId8"/>
    <p:sldId id="346" r:id="rId9"/>
    <p:sldId id="367" r:id="rId10"/>
    <p:sldId id="284" r:id="rId11"/>
    <p:sldId id="285" r:id="rId12"/>
    <p:sldId id="377" r:id="rId13"/>
    <p:sldId id="286" r:id="rId14"/>
    <p:sldId id="324" r:id="rId15"/>
    <p:sldId id="325" r:id="rId16"/>
    <p:sldId id="337" r:id="rId17"/>
    <p:sldId id="287" r:id="rId18"/>
    <p:sldId id="379" r:id="rId19"/>
    <p:sldId id="380" r:id="rId20"/>
    <p:sldId id="381" r:id="rId21"/>
    <p:sldId id="386" r:id="rId22"/>
    <p:sldId id="387" r:id="rId23"/>
    <p:sldId id="385" r:id="rId24"/>
    <p:sldId id="289" r:id="rId25"/>
    <p:sldId id="340" r:id="rId26"/>
    <p:sldId id="290" r:id="rId27"/>
    <p:sldId id="406" r:id="rId28"/>
    <p:sldId id="390" r:id="rId29"/>
    <p:sldId id="391" r:id="rId30"/>
    <p:sldId id="392" r:id="rId31"/>
    <p:sldId id="393" r:id="rId32"/>
    <p:sldId id="349" r:id="rId33"/>
    <p:sldId id="350" r:id="rId34"/>
    <p:sldId id="394" r:id="rId35"/>
    <p:sldId id="351" r:id="rId36"/>
    <p:sldId id="352" r:id="rId37"/>
    <p:sldId id="348" r:id="rId38"/>
    <p:sldId id="353" r:id="rId39"/>
    <p:sldId id="354" r:id="rId40"/>
    <p:sldId id="355" r:id="rId41"/>
    <p:sldId id="356" r:id="rId42"/>
    <p:sldId id="368" r:id="rId43"/>
    <p:sldId id="369" r:id="rId44"/>
    <p:sldId id="370" r:id="rId45"/>
    <p:sldId id="371" r:id="rId46"/>
    <p:sldId id="372" r:id="rId47"/>
    <p:sldId id="373" r:id="rId48"/>
    <p:sldId id="374" r:id="rId49"/>
    <p:sldId id="375" r:id="rId50"/>
    <p:sldId id="404" r:id="rId51"/>
    <p:sldId id="407" r:id="rId52"/>
  </p:sldIdLst>
  <p:sldSz cx="10693400" cy="7556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DC"/>
    <a:srgbClr val="0000FF"/>
    <a:srgbClr val="FFFF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13" autoAdjust="0"/>
    <p:restoredTop sz="91408" autoAdjust="0"/>
  </p:normalViewPr>
  <p:slideViewPr>
    <p:cSldViewPr>
      <p:cViewPr varScale="1">
        <p:scale>
          <a:sx n="95" d="100"/>
          <a:sy n="95" d="100"/>
        </p:scale>
        <p:origin x="108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25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7649B2-0BAB-4AAA-A44A-3FCEACD62DCE}" type="datetimeFigureOut">
              <a:rPr lang="zh-TW" altLang="en-US" smtClean="0"/>
              <a:pPr/>
              <a:t>2018/4/17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FADB6-991F-4049-BFE6-FCF31E032A6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94342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BF34C-A6D1-4F5B-986F-C0110D199213}" type="datetimeFigureOut">
              <a:rPr lang="zh-TW" altLang="en-US" smtClean="0"/>
              <a:pPr/>
              <a:t>2018/4/17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685800"/>
            <a:ext cx="4851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4E7BAF-25FE-4E12-B269-74F1CAB4D71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9760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DELTA CNC CONTROLLER_NC-300 PRODUCT FUNDAMENTAL INTRODUCTION </a:t>
            </a:r>
          </a:p>
          <a:p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Delta CNC Controller_NC-300 </a:t>
            </a:r>
            <a:r>
              <a:rPr lang="en-US" altLang="zh-TW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Product Fundamental Introduction </a:t>
            </a:r>
            <a:endParaRPr lang="zh-TW" altLang="en-US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1746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8819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Port pinout connector specifications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7982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Port pinout connector specifications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9117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Wiring Methods. For office test direct DC</a:t>
            </a: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24V input.  </a:t>
            </a:r>
            <a:endParaRPr lang="en-US" altLang="zh-TW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0670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Wiring Methods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9951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When you use the standalone type controller,</a:t>
            </a:r>
            <a:r>
              <a:rPr lang="en-US" altLang="zh-TW" baseline="0" dirty="0"/>
              <a:t> the power ON / Off  wiring on secondary operation panel.</a:t>
            </a:r>
          </a:p>
          <a:p>
            <a:r>
              <a:rPr lang="en-US" altLang="zh-TW" baseline="0" dirty="0"/>
              <a:t>This is the back of the panel.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95306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Connector terminal  DB 15 pin 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5169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 how can</a:t>
            </a: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we check the signal of the limit or home dog is on ? It is the special M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the wiring is correct, It will automatically stop or find the home</a:t>
            </a: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position.</a:t>
            </a:r>
            <a:endParaRPr lang="en-US" altLang="zh-TW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It is</a:t>
            </a: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also need e</a:t>
            </a: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xternal power supply, and can</a:t>
            </a: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wiring </a:t>
            </a:r>
            <a:endParaRPr lang="en-US" altLang="zh-TW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92002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Connector terminal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3860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G31  uses the tool measurement applications.</a:t>
            </a: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Measuring tool length.</a:t>
            </a:r>
            <a:endParaRPr lang="en-US" altLang="zh-TW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9219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Connector terminal</a:t>
            </a:r>
          </a:p>
          <a:p>
            <a:r>
              <a:rPr lang="en-US" altLang="zh-TW" dirty="0"/>
              <a:t>31/138</a:t>
            </a:r>
          </a:p>
          <a:p>
            <a:r>
              <a:rPr lang="en-US" altLang="zh-TW" dirty="0"/>
              <a:t>Inverter</a:t>
            </a:r>
            <a:r>
              <a:rPr lang="en-US" altLang="zh-TW" baseline="0" dirty="0"/>
              <a:t> high speed &gt;20000rpm</a:t>
            </a:r>
          </a:p>
          <a:p>
            <a:r>
              <a:rPr lang="en-US" altLang="zh-TW" baseline="0" dirty="0"/>
              <a:t>Servo &lt;= 12000 rpm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292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Connector terminal</a:t>
            </a:r>
          </a:p>
          <a:p>
            <a:r>
              <a:rPr lang="en-US" altLang="zh-TW" dirty="0"/>
              <a:t>31/138</a:t>
            </a:r>
          </a:p>
          <a:p>
            <a:r>
              <a:rPr lang="en-US" altLang="zh-TW" dirty="0"/>
              <a:t>Tapping-servo</a:t>
            </a:r>
          </a:p>
          <a:p>
            <a:r>
              <a:rPr lang="en-US" altLang="zh-TW" dirty="0"/>
              <a:t>Engraving- inverter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04970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698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TW" altLang="en-US"/>
              <a:t>在左邊的電路圖中，就可以知道</a:t>
            </a:r>
            <a:r>
              <a:rPr lang="en-US" altLang="zh-TW"/>
              <a:t>PIN1-24V INPUT </a:t>
            </a:r>
            <a:r>
              <a:rPr lang="zh-TW" altLang="en-US"/>
              <a:t>雙向的功能為何。</a:t>
            </a:r>
          </a:p>
          <a:p>
            <a:r>
              <a:rPr lang="zh-TW" altLang="en-US"/>
              <a:t>如果確認是單純的</a:t>
            </a:r>
            <a:r>
              <a:rPr lang="en-US" altLang="zh-TW"/>
              <a:t>A</a:t>
            </a:r>
            <a:r>
              <a:rPr lang="zh-TW" altLang="en-US"/>
              <a:t>接點，不需電壓，</a:t>
            </a:r>
            <a:r>
              <a:rPr lang="en-US" altLang="zh-TW"/>
              <a:t>PIN 1 </a:t>
            </a:r>
            <a:r>
              <a:rPr lang="zh-TW" altLang="en-US"/>
              <a:t>不接也是</a:t>
            </a:r>
            <a:r>
              <a:rPr lang="en-US" altLang="zh-TW"/>
              <a:t>OK</a:t>
            </a:r>
            <a:r>
              <a:rPr lang="zh-TW" altLang="en-US"/>
              <a:t>的。</a:t>
            </a:r>
          </a:p>
          <a:p>
            <a:r>
              <a:rPr lang="zh-TW" altLang="en-US"/>
              <a:t>在一些需要</a:t>
            </a:r>
            <a:r>
              <a:rPr lang="en-US" altLang="zh-TW"/>
              <a:t>24V</a:t>
            </a:r>
            <a:r>
              <a:rPr lang="zh-TW" altLang="en-US"/>
              <a:t>電力的輸入點位，就有可能會這樣接。</a:t>
            </a:r>
          </a:p>
        </p:txBody>
      </p:sp>
    </p:spTree>
    <p:extLst>
      <p:ext uri="{BB962C8B-B14F-4D97-AF65-F5344CB8AC3E}">
        <p14:creationId xmlns:p14="http://schemas.microsoft.com/office/powerpoint/2010/main" val="931422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Connector terminal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23370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Connector terminal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28387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 drive general load (with allowable current less than 140mA and surge current less than 200mA)</a:t>
            </a:r>
          </a:p>
          <a:p>
            <a:r>
              <a:rPr lang="en-US" altLang="zh-TW" dirty="0"/>
              <a:t>There are instructions on the manual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4413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Input wiring</a:t>
            </a: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support NPN and PNP two type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Need external power source </a:t>
            </a:r>
            <a:endParaRPr lang="en-US" altLang="zh-TW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31799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Need external power source 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30126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One thing to note 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8860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135" y="2347413"/>
            <a:ext cx="9089133" cy="16197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269" y="4282016"/>
            <a:ext cx="7484866" cy="1931106"/>
          </a:xfrm>
        </p:spPr>
        <p:txBody>
          <a:bodyPr/>
          <a:lstStyle>
            <a:lvl1pPr marL="0" indent="0" algn="ctr">
              <a:buNone/>
              <a:defRPr/>
            </a:lvl1pPr>
            <a:lvl2pPr marL="497685" indent="0" algn="ctr">
              <a:buNone/>
              <a:defRPr/>
            </a:lvl2pPr>
            <a:lvl3pPr marL="995370" indent="0" algn="ctr">
              <a:buNone/>
              <a:defRPr/>
            </a:lvl3pPr>
            <a:lvl4pPr marL="1493055" indent="0" algn="ctr">
              <a:buNone/>
              <a:defRPr/>
            </a:lvl4pPr>
            <a:lvl5pPr marL="1990740" indent="0" algn="ctr">
              <a:buNone/>
              <a:defRPr/>
            </a:lvl5pPr>
            <a:lvl6pPr marL="2488425" indent="0" algn="ctr">
              <a:buNone/>
              <a:defRPr/>
            </a:lvl6pPr>
            <a:lvl7pPr marL="2986110" indent="0" algn="ctr">
              <a:buNone/>
              <a:defRPr/>
            </a:lvl7pPr>
            <a:lvl8pPr marL="3483794" indent="0" algn="ctr">
              <a:buNone/>
              <a:defRPr/>
            </a:lvl8pPr>
            <a:lvl9pPr marL="3981479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983" y="4855753"/>
            <a:ext cx="9089132" cy="1500805"/>
          </a:xfrm>
        </p:spPr>
        <p:txBody>
          <a:bodyPr/>
          <a:lstStyle>
            <a:lvl1pPr algn="l">
              <a:defRPr sz="44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983" y="3202769"/>
            <a:ext cx="9089132" cy="1652984"/>
          </a:xfrm>
        </p:spPr>
        <p:txBody>
          <a:bodyPr anchor="b"/>
          <a:lstStyle>
            <a:lvl1pPr marL="0" indent="0">
              <a:buNone/>
              <a:defRPr sz="2200"/>
            </a:lvl1pPr>
            <a:lvl2pPr marL="497685" indent="0">
              <a:buNone/>
              <a:defRPr sz="2000"/>
            </a:lvl2pPr>
            <a:lvl3pPr marL="995370" indent="0">
              <a:buNone/>
              <a:defRPr sz="1700"/>
            </a:lvl3pPr>
            <a:lvl4pPr marL="1493055" indent="0">
              <a:buNone/>
              <a:defRPr sz="1500"/>
            </a:lvl4pPr>
            <a:lvl5pPr marL="1990740" indent="0">
              <a:buNone/>
              <a:defRPr sz="1500"/>
            </a:lvl5pPr>
            <a:lvl6pPr marL="2488425" indent="0">
              <a:buNone/>
              <a:defRPr sz="1500"/>
            </a:lvl6pPr>
            <a:lvl7pPr marL="2986110" indent="0">
              <a:buNone/>
              <a:defRPr sz="1500"/>
            </a:lvl7pPr>
            <a:lvl8pPr marL="3483794" indent="0">
              <a:buNone/>
              <a:defRPr sz="1500"/>
            </a:lvl8pPr>
            <a:lvl9pPr marL="3981479" indent="0">
              <a:buNone/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129" y="2588801"/>
            <a:ext cx="4541995" cy="71366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544664" y="2588801"/>
            <a:ext cx="4543709" cy="71366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2610"/>
            <a:ext cx="9623889" cy="1259417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755" y="1691467"/>
            <a:ext cx="4725390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755" y="2396390"/>
            <a:ext cx="4725390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1543" y="1691467"/>
            <a:ext cx="4727103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1543" y="2396390"/>
            <a:ext cx="4727103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0862"/>
            <a:ext cx="3518761" cy="128040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350" y="300863"/>
            <a:ext cx="5978294" cy="64492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757" y="1581268"/>
            <a:ext cx="3518761" cy="5168856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6174" y="5289550"/>
            <a:ext cx="6415354" cy="62446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6174" y="675187"/>
            <a:ext cx="6415354" cy="4533900"/>
          </a:xfrm>
        </p:spPr>
        <p:txBody>
          <a:bodyPr/>
          <a:lstStyle>
            <a:lvl1pPr marL="0" indent="0">
              <a:buNone/>
              <a:defRPr sz="3500"/>
            </a:lvl1pPr>
            <a:lvl2pPr marL="497685" indent="0">
              <a:buNone/>
              <a:defRPr sz="3000"/>
            </a:lvl2pPr>
            <a:lvl3pPr marL="995370" indent="0">
              <a:buNone/>
              <a:defRPr sz="2600"/>
            </a:lvl3pPr>
            <a:lvl4pPr marL="1493055" indent="0">
              <a:buNone/>
              <a:defRPr sz="2200"/>
            </a:lvl4pPr>
            <a:lvl5pPr marL="1990740" indent="0">
              <a:buNone/>
              <a:defRPr sz="2200"/>
            </a:lvl5pPr>
            <a:lvl6pPr marL="2488425" indent="0">
              <a:buNone/>
              <a:defRPr sz="2200"/>
            </a:lvl6pPr>
            <a:lvl7pPr marL="2986110" indent="0">
              <a:buNone/>
              <a:defRPr sz="2200"/>
            </a:lvl7pPr>
            <a:lvl8pPr marL="3483794" indent="0">
              <a:buNone/>
              <a:defRPr sz="2200"/>
            </a:lvl8pPr>
            <a:lvl9pPr marL="3981479" indent="0">
              <a:buNone/>
              <a:defRPr sz="22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6174" y="5914011"/>
            <a:ext cx="6415354" cy="886839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76241" y="446046"/>
            <a:ext cx="2312132" cy="285642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127" y="446046"/>
            <a:ext cx="6773572" cy="2856426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703822" y="2191407"/>
            <a:ext cx="7617708" cy="4284476"/>
          </a:xfrm>
        </p:spPr>
        <p:txBody>
          <a:bodyPr>
            <a:normAutofit/>
          </a:bodyPr>
          <a:lstStyle>
            <a:lvl1pPr marL="311067" indent="-311067">
              <a:lnSpc>
                <a:spcPts val="1959"/>
              </a:lnSpc>
              <a:spcBef>
                <a:spcPts val="2395"/>
              </a:spcBef>
              <a:buFont typeface="Arial" pitchFamily="34" charset="0"/>
              <a:buChar char="•"/>
              <a:defRPr sz="3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97708" indent="0">
              <a:buNone/>
              <a:defRPr sz="3000">
                <a:solidFill>
                  <a:schemeClr val="tx1"/>
                </a:solidFill>
              </a:defRPr>
            </a:lvl2pPr>
            <a:lvl3pPr marL="995416" indent="0">
              <a:buNone/>
              <a:defRPr sz="3000">
                <a:solidFill>
                  <a:schemeClr val="tx1"/>
                </a:solidFill>
              </a:defRPr>
            </a:lvl3pPr>
            <a:lvl4pPr marL="1493124" indent="0">
              <a:buNone/>
              <a:defRPr sz="1000"/>
            </a:lvl4pPr>
            <a:lvl5pPr marL="1990832" indent="0">
              <a:buNone/>
              <a:defRPr sz="1000"/>
            </a:lvl5pPr>
            <a:lvl6pPr marL="2488540" indent="0">
              <a:buNone/>
              <a:defRPr sz="1000"/>
            </a:lvl6pPr>
            <a:lvl7pPr marL="2986248" indent="0">
              <a:buNone/>
              <a:defRPr sz="1000"/>
            </a:lvl7pPr>
            <a:lvl8pPr marL="3483955" indent="0">
              <a:buNone/>
              <a:defRPr sz="1000"/>
            </a:lvl8pPr>
            <a:lvl9pPr marL="3981663" indent="0">
              <a:buNone/>
              <a:defRPr sz="1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703821" y="445880"/>
            <a:ext cx="7539977" cy="1348817"/>
          </a:xfrm>
        </p:spPr>
        <p:txBody>
          <a:bodyPr>
            <a:noAutofit/>
          </a:bodyPr>
          <a:lstStyle>
            <a:lvl1pPr algn="l">
              <a:defRPr sz="35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kumimoji="0" sz="1300">
                <a:solidFill>
                  <a:srgbClr val="898989"/>
                </a:solidFill>
                <a:latin typeface="Arial" charset="0"/>
                <a:ea typeface="PMingLiU" pitchFamily="18" charset="-120"/>
              </a:defRPr>
            </a:lvl1pPr>
          </a:lstStyle>
          <a:p>
            <a:pPr>
              <a:defRPr/>
            </a:pPr>
            <a:fld id="{B570DF7A-F3C8-4E86-964D-5F5AEC66290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135" y="2347413"/>
            <a:ext cx="9089133" cy="16197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269" y="4282016"/>
            <a:ext cx="7484866" cy="1931106"/>
          </a:xfrm>
        </p:spPr>
        <p:txBody>
          <a:bodyPr/>
          <a:lstStyle>
            <a:lvl1pPr marL="0" indent="0" algn="ctr">
              <a:buNone/>
              <a:defRPr/>
            </a:lvl1pPr>
            <a:lvl2pPr marL="497685" indent="0" algn="ctr">
              <a:buNone/>
              <a:defRPr/>
            </a:lvl2pPr>
            <a:lvl3pPr marL="995370" indent="0" algn="ctr">
              <a:buNone/>
              <a:defRPr/>
            </a:lvl3pPr>
            <a:lvl4pPr marL="1493055" indent="0" algn="ctr">
              <a:buNone/>
              <a:defRPr/>
            </a:lvl4pPr>
            <a:lvl5pPr marL="1990740" indent="0" algn="ctr">
              <a:buNone/>
              <a:defRPr/>
            </a:lvl5pPr>
            <a:lvl6pPr marL="2488425" indent="0" algn="ctr">
              <a:buNone/>
              <a:defRPr/>
            </a:lvl6pPr>
            <a:lvl7pPr marL="2986110" indent="0" algn="ctr">
              <a:buNone/>
              <a:defRPr/>
            </a:lvl7pPr>
            <a:lvl8pPr marL="3483794" indent="0" algn="ctr">
              <a:buNone/>
              <a:defRPr/>
            </a:lvl8pPr>
            <a:lvl9pPr marL="3981479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E5048-A7EF-4BDA-9542-3AFF8FC05E0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2DEC9-C8C4-4CE0-A125-02960788D22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983" y="4855753"/>
            <a:ext cx="9089132" cy="1500805"/>
          </a:xfrm>
        </p:spPr>
        <p:txBody>
          <a:bodyPr/>
          <a:lstStyle>
            <a:lvl1pPr algn="l">
              <a:defRPr sz="44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983" y="3202769"/>
            <a:ext cx="9089132" cy="1652984"/>
          </a:xfrm>
        </p:spPr>
        <p:txBody>
          <a:bodyPr anchor="b"/>
          <a:lstStyle>
            <a:lvl1pPr marL="0" indent="0">
              <a:buNone/>
              <a:defRPr sz="2200"/>
            </a:lvl1pPr>
            <a:lvl2pPr marL="497685" indent="0">
              <a:buNone/>
              <a:defRPr sz="2000"/>
            </a:lvl2pPr>
            <a:lvl3pPr marL="995370" indent="0">
              <a:buNone/>
              <a:defRPr sz="1700"/>
            </a:lvl3pPr>
            <a:lvl4pPr marL="1493055" indent="0">
              <a:buNone/>
              <a:defRPr sz="1500"/>
            </a:lvl4pPr>
            <a:lvl5pPr marL="1990740" indent="0">
              <a:buNone/>
              <a:defRPr sz="1500"/>
            </a:lvl5pPr>
            <a:lvl6pPr marL="2488425" indent="0">
              <a:buNone/>
              <a:defRPr sz="1500"/>
            </a:lvl6pPr>
            <a:lvl7pPr marL="2986110" indent="0">
              <a:buNone/>
              <a:defRPr sz="1500"/>
            </a:lvl7pPr>
            <a:lvl8pPr marL="3483794" indent="0">
              <a:buNone/>
              <a:defRPr sz="1500"/>
            </a:lvl8pPr>
            <a:lvl9pPr marL="3981479" indent="0">
              <a:buNone/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F2944-6537-4B33-ADC4-371491497E1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71930" y="1318891"/>
            <a:ext cx="4931064" cy="547496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67535" y="1318891"/>
            <a:ext cx="4931065" cy="547496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0954D-DA65-4B16-B391-B726F7BC73F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2610"/>
            <a:ext cx="9623889" cy="1259417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755" y="1691467"/>
            <a:ext cx="4725390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755" y="2396390"/>
            <a:ext cx="4725390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1543" y="1691467"/>
            <a:ext cx="4727103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1543" y="2396390"/>
            <a:ext cx="4727103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0042C-D7FB-43D1-B043-73BD5CB91A0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C788A-6824-4AC5-BD52-06F723D2BEC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04097-8381-4AC3-818B-BD6B1E93C92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0862"/>
            <a:ext cx="3518761" cy="128040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350" y="300863"/>
            <a:ext cx="5978294" cy="64492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757" y="1581268"/>
            <a:ext cx="3518761" cy="5168856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6D1F6-361B-4666-9289-C3CFEDD829D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6174" y="5289550"/>
            <a:ext cx="6415354" cy="62446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6174" y="675187"/>
            <a:ext cx="6415354" cy="4533900"/>
          </a:xfrm>
        </p:spPr>
        <p:txBody>
          <a:bodyPr/>
          <a:lstStyle>
            <a:lvl1pPr marL="0" indent="0">
              <a:buNone/>
              <a:defRPr sz="3500"/>
            </a:lvl1pPr>
            <a:lvl2pPr marL="497685" indent="0">
              <a:buNone/>
              <a:defRPr sz="3000"/>
            </a:lvl2pPr>
            <a:lvl3pPr marL="995370" indent="0">
              <a:buNone/>
              <a:defRPr sz="2600"/>
            </a:lvl3pPr>
            <a:lvl4pPr marL="1493055" indent="0">
              <a:buNone/>
              <a:defRPr sz="2200"/>
            </a:lvl4pPr>
            <a:lvl5pPr marL="1990740" indent="0">
              <a:buNone/>
              <a:defRPr sz="2200"/>
            </a:lvl5pPr>
            <a:lvl6pPr marL="2488425" indent="0">
              <a:buNone/>
              <a:defRPr sz="2200"/>
            </a:lvl6pPr>
            <a:lvl7pPr marL="2986110" indent="0">
              <a:buNone/>
              <a:defRPr sz="2200"/>
            </a:lvl7pPr>
            <a:lvl8pPr marL="3483794" indent="0">
              <a:buNone/>
              <a:defRPr sz="2200"/>
            </a:lvl8pPr>
            <a:lvl9pPr marL="3981479" indent="0">
              <a:buNone/>
              <a:defRPr sz="22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6174" y="5914011"/>
            <a:ext cx="6415354" cy="886839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42BD-7687-41F7-B592-C9ABBD2B4AE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A1231-B62A-4FBB-96D0-8FC47FD4DAB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892789" y="362085"/>
            <a:ext cx="2505810" cy="643177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71930" y="362085"/>
            <a:ext cx="7356318" cy="643177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F9271-49F2-4F2D-8188-0113498C1ED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135" y="2347413"/>
            <a:ext cx="9089133" cy="16197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269" y="4282016"/>
            <a:ext cx="7484866" cy="1931106"/>
          </a:xfrm>
        </p:spPr>
        <p:txBody>
          <a:bodyPr/>
          <a:lstStyle>
            <a:lvl1pPr marL="0" indent="0" algn="ctr">
              <a:buNone/>
              <a:defRPr/>
            </a:lvl1pPr>
            <a:lvl2pPr marL="497685" indent="0" algn="ctr">
              <a:buNone/>
              <a:defRPr/>
            </a:lvl2pPr>
            <a:lvl3pPr marL="995370" indent="0" algn="ctr">
              <a:buNone/>
              <a:defRPr/>
            </a:lvl3pPr>
            <a:lvl4pPr marL="1493055" indent="0" algn="ctr">
              <a:buNone/>
              <a:defRPr/>
            </a:lvl4pPr>
            <a:lvl5pPr marL="1990740" indent="0" algn="ctr">
              <a:buNone/>
              <a:defRPr/>
            </a:lvl5pPr>
            <a:lvl6pPr marL="2488425" indent="0" algn="ctr">
              <a:buNone/>
              <a:defRPr/>
            </a:lvl6pPr>
            <a:lvl7pPr marL="2986110" indent="0" algn="ctr">
              <a:buNone/>
              <a:defRPr/>
            </a:lvl7pPr>
            <a:lvl8pPr marL="3483794" indent="0" algn="ctr">
              <a:buNone/>
              <a:defRPr/>
            </a:lvl8pPr>
            <a:lvl9pPr marL="3981479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983" y="4855753"/>
            <a:ext cx="9089132" cy="1500805"/>
          </a:xfrm>
        </p:spPr>
        <p:txBody>
          <a:bodyPr/>
          <a:lstStyle>
            <a:lvl1pPr algn="l">
              <a:defRPr sz="44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983" y="3202769"/>
            <a:ext cx="9089132" cy="1652984"/>
          </a:xfrm>
        </p:spPr>
        <p:txBody>
          <a:bodyPr anchor="b"/>
          <a:lstStyle>
            <a:lvl1pPr marL="0" indent="0">
              <a:buNone/>
              <a:defRPr sz="2200"/>
            </a:lvl1pPr>
            <a:lvl2pPr marL="497685" indent="0">
              <a:buNone/>
              <a:defRPr sz="2000"/>
            </a:lvl2pPr>
            <a:lvl3pPr marL="995370" indent="0">
              <a:buNone/>
              <a:defRPr sz="1700"/>
            </a:lvl3pPr>
            <a:lvl4pPr marL="1493055" indent="0">
              <a:buNone/>
              <a:defRPr sz="1500"/>
            </a:lvl4pPr>
            <a:lvl5pPr marL="1990740" indent="0">
              <a:buNone/>
              <a:defRPr sz="1500"/>
            </a:lvl5pPr>
            <a:lvl6pPr marL="2488425" indent="0">
              <a:buNone/>
              <a:defRPr sz="1500"/>
            </a:lvl6pPr>
            <a:lvl7pPr marL="2986110" indent="0">
              <a:buNone/>
              <a:defRPr sz="1500"/>
            </a:lvl7pPr>
            <a:lvl8pPr marL="3483794" indent="0">
              <a:buNone/>
              <a:defRPr sz="1500"/>
            </a:lvl8pPr>
            <a:lvl9pPr marL="3981479" indent="0">
              <a:buNone/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5030" y="6396788"/>
            <a:ext cx="2171587" cy="79238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941156" y="6396788"/>
            <a:ext cx="2173302" cy="79238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2610"/>
            <a:ext cx="9623889" cy="1259417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755" y="1691467"/>
            <a:ext cx="4725390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755" y="2396390"/>
            <a:ext cx="4725390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1543" y="1691467"/>
            <a:ext cx="4727103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1543" y="2396390"/>
            <a:ext cx="4727103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0862"/>
            <a:ext cx="3518761" cy="128040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350" y="300863"/>
            <a:ext cx="5978294" cy="64492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757" y="1581268"/>
            <a:ext cx="3518761" cy="5168856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6174" y="5289550"/>
            <a:ext cx="6415354" cy="62446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6174" y="675187"/>
            <a:ext cx="6415354" cy="4533900"/>
          </a:xfrm>
        </p:spPr>
        <p:txBody>
          <a:bodyPr/>
          <a:lstStyle>
            <a:lvl1pPr marL="0" indent="0">
              <a:buNone/>
              <a:defRPr sz="3500"/>
            </a:lvl1pPr>
            <a:lvl2pPr marL="497685" indent="0">
              <a:buNone/>
              <a:defRPr sz="3000"/>
            </a:lvl2pPr>
            <a:lvl3pPr marL="995370" indent="0">
              <a:buNone/>
              <a:defRPr sz="2600"/>
            </a:lvl3pPr>
            <a:lvl4pPr marL="1493055" indent="0">
              <a:buNone/>
              <a:defRPr sz="2200"/>
            </a:lvl4pPr>
            <a:lvl5pPr marL="1990740" indent="0">
              <a:buNone/>
              <a:defRPr sz="2200"/>
            </a:lvl5pPr>
            <a:lvl6pPr marL="2488425" indent="0">
              <a:buNone/>
              <a:defRPr sz="2200"/>
            </a:lvl6pPr>
            <a:lvl7pPr marL="2986110" indent="0">
              <a:buNone/>
              <a:defRPr sz="2200"/>
            </a:lvl7pPr>
            <a:lvl8pPr marL="3483794" indent="0">
              <a:buNone/>
              <a:defRPr sz="2200"/>
            </a:lvl8pPr>
            <a:lvl9pPr marL="3981479" indent="0">
              <a:buNone/>
              <a:defRPr sz="22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6174" y="5914011"/>
            <a:ext cx="6415354" cy="886839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5219012" y="605220"/>
            <a:ext cx="1537422" cy="658395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5030" y="605220"/>
            <a:ext cx="4449441" cy="65839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7201" y="0"/>
            <a:ext cx="5146199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802008" y="842591"/>
            <a:ext cx="5386789" cy="4443160"/>
          </a:xfrm>
        </p:spPr>
        <p:txBody>
          <a:bodyPr>
            <a:noAutofit/>
          </a:bodyPr>
          <a:lstStyle>
            <a:lvl1pPr algn="l">
              <a:defRPr sz="3886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576693395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838128" y="446044"/>
            <a:ext cx="9250244" cy="1827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128" y="2588801"/>
            <a:ext cx="9250244" cy="713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</p:txBody>
      </p:sp>
      <p:pic>
        <p:nvPicPr>
          <p:cNvPr id="1028" name="Picture 6" descr="Cover_4 3_hand_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318214"/>
            <a:ext cx="10703684" cy="424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86" r:id="rId12"/>
  </p:sldLayoutIdLst>
  <p:transition spd="med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97754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95507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493261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991015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73315" indent="-373315" algn="l" rtl="0" eaLnBrk="0" fontAlgn="base" hangingPunct="0">
        <a:spcBef>
          <a:spcPct val="20000"/>
        </a:spcBef>
        <a:spcAft>
          <a:spcPct val="0"/>
        </a:spcAft>
        <a:buFont typeface="Arial" charset="0"/>
        <a:defRPr kumimoji="1" sz="2200">
          <a:solidFill>
            <a:srgbClr val="080808"/>
          </a:solidFill>
          <a:latin typeface="+mn-lt"/>
          <a:ea typeface="+mn-ea"/>
          <a:cs typeface="+mn-cs"/>
        </a:defRPr>
      </a:lvl1pPr>
      <a:lvl2pPr marL="808850" indent="-3110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3000">
          <a:solidFill>
            <a:schemeClr val="tx1"/>
          </a:solidFill>
          <a:latin typeface="+mn-lt"/>
          <a:ea typeface="新細明體" pitchFamily="18" charset="-120"/>
          <a:cs typeface="+mn-cs"/>
        </a:defRPr>
      </a:lvl2pPr>
      <a:lvl3pPr marL="1244384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600">
          <a:solidFill>
            <a:schemeClr val="tx1"/>
          </a:solidFill>
          <a:latin typeface="+mn-lt"/>
          <a:ea typeface="新細明體" pitchFamily="18" charset="-120"/>
          <a:cs typeface="+mn-cs"/>
        </a:defRPr>
      </a:lvl3pPr>
      <a:lvl4pPr marL="1742138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4pPr>
      <a:lvl5pPr marL="2239891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5pPr>
      <a:lvl6pPr marL="2737645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6pPr>
      <a:lvl7pPr marL="3235399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7pPr>
      <a:lvl8pPr marL="3733152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8pPr>
      <a:lvl9pPr marL="4230906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9pPr>
    </p:bodyStyle>
    <p:otherStyle>
      <a:defPPr>
        <a:defRPr lang="zh-TW"/>
      </a:defPPr>
      <a:lvl1pPr marL="0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1930" y="367330"/>
            <a:ext cx="1631690" cy="5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2392689" y="362083"/>
            <a:ext cx="8005910" cy="79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Title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252336" y="6951281"/>
            <a:ext cx="2493812" cy="402314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0E18EDC-6703-4E3D-8610-D48215F7FD9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1930" y="1318890"/>
            <a:ext cx="10026669" cy="5474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97754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95507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493261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991015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73315" indent="-373315" algn="l" rtl="0" eaLnBrk="0" fontAlgn="base" hangingPunct="0">
        <a:spcBef>
          <a:spcPct val="20000"/>
        </a:spcBef>
        <a:spcAft>
          <a:spcPct val="0"/>
        </a:spcAft>
        <a:buFont typeface="Arial" charset="0"/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808850" indent="-3110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3000">
          <a:solidFill>
            <a:schemeClr val="tx1"/>
          </a:solidFill>
          <a:latin typeface="+mn-lt"/>
          <a:ea typeface="新細明體" pitchFamily="18" charset="-120"/>
          <a:cs typeface="+mn-cs"/>
        </a:defRPr>
      </a:lvl2pPr>
      <a:lvl3pPr marL="1244384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600">
          <a:solidFill>
            <a:schemeClr val="tx1"/>
          </a:solidFill>
          <a:latin typeface="+mn-lt"/>
          <a:ea typeface="新細明體" pitchFamily="18" charset="-120"/>
          <a:cs typeface="+mn-cs"/>
        </a:defRPr>
      </a:lvl3pPr>
      <a:lvl4pPr marL="1742138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4pPr>
      <a:lvl5pPr marL="2239891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5pPr>
      <a:lvl6pPr marL="2737645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6pPr>
      <a:lvl7pPr marL="3235399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7pPr>
      <a:lvl8pPr marL="3733152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8pPr>
      <a:lvl9pPr marL="4230906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9pPr>
    </p:bodyStyle>
    <p:otherStyle>
      <a:defPPr>
        <a:defRPr lang="zh-TW"/>
      </a:defPPr>
      <a:lvl1pPr marL="0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back_4 3_hand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44663" y="-8747"/>
            <a:ext cx="5160734" cy="7573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23882" y="605220"/>
            <a:ext cx="6132551" cy="3648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3076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5029" y="6396788"/>
            <a:ext cx="4509429" cy="792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To learn more about Delta, </a:t>
            </a:r>
          </a:p>
          <a:p>
            <a:pPr lvl="0"/>
            <a:r>
              <a:rPr lang="en-US" altLang="zh-TW"/>
              <a:t>please visit www.deltaww.com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99" r:id="rId12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5pPr>
      <a:lvl6pPr marL="497754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6pPr>
      <a:lvl7pPr marL="995507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7pPr>
      <a:lvl8pPr marL="1493261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8pPr>
      <a:lvl9pPr marL="1991015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9pPr>
    </p:titleStyle>
    <p:bodyStyle>
      <a:lvl1pPr marL="373315" indent="-373315" algn="l" rtl="0" eaLnBrk="0" fontAlgn="base" hangingPunct="0">
        <a:spcBef>
          <a:spcPct val="20000"/>
        </a:spcBef>
        <a:spcAft>
          <a:spcPct val="0"/>
        </a:spcAft>
        <a:buFont typeface="Arial" charset="0"/>
        <a:defRPr sz="1500">
          <a:solidFill>
            <a:srgbClr val="0087DC"/>
          </a:solidFill>
          <a:latin typeface="+mn-lt"/>
          <a:ea typeface="+mn-ea"/>
          <a:cs typeface="+mn-cs"/>
        </a:defRPr>
      </a:lvl1pPr>
      <a:lvl2pPr marL="808850" indent="-3110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>
          <a:solidFill>
            <a:schemeClr val="tx1"/>
          </a:solidFill>
          <a:latin typeface="+mn-lt"/>
        </a:defRPr>
      </a:lvl2pPr>
      <a:lvl3pPr marL="1244384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>
          <a:solidFill>
            <a:schemeClr val="tx1"/>
          </a:solidFill>
          <a:latin typeface="+mn-lt"/>
        </a:defRPr>
      </a:lvl3pPr>
      <a:lvl4pPr marL="1742138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>
          <a:solidFill>
            <a:schemeClr val="tx1"/>
          </a:solidFill>
          <a:latin typeface="+mn-lt"/>
        </a:defRPr>
      </a:lvl4pPr>
      <a:lvl5pPr marL="2239891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5pPr>
      <a:lvl6pPr marL="2737645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6pPr>
      <a:lvl7pPr marL="3235399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7pPr>
      <a:lvl8pPr marL="3733152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8pPr>
      <a:lvl9pPr marL="4230906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6.emf"/><Relationship Id="rId4" Type="http://schemas.openxmlformats.org/officeDocument/2006/relationships/package" Target="../embeddings/Microsoft_Excel_Worksheet.xlsx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6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5.png"/><Relationship Id="rId5" Type="http://schemas.openxmlformats.org/officeDocument/2006/relationships/image" Target="../media/image43.png"/><Relationship Id="rId4" Type="http://schemas.openxmlformats.org/officeDocument/2006/relationships/oleObject" Target="../embeddings/oleObject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9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ts.ua/rus/catshop/827/CNC/" TargetMode="Externa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/>
          </p:cNvSpPr>
          <p:nvPr/>
        </p:nvSpPr>
        <p:spPr bwMode="auto">
          <a:xfrm>
            <a:off x="716573" y="958850"/>
            <a:ext cx="7977554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97754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95507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493261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991015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r>
              <a:rPr lang="ru-RU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ЧПУ </a:t>
            </a:r>
            <a:r>
              <a:rPr lang="en-US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lang="zh-TW" altLang="en-US" sz="4800" kern="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755574" y="2635250"/>
            <a:ext cx="8090951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r>
              <a:rPr lang="ru-RU" altLang="zh-TW" sz="20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Схемы подключения. Аксессуары. </a:t>
            </a:r>
            <a:endParaRPr kumimoji="0" lang="zh-TW" altLang="en-US" sz="200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 descr="\\intranet.local\dfs\Users\makurin\Doc\Документы\Каталоги\DELTA\CNC\Семинар ЧПУ\IMG_2017-07-06_131921_HDR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1" t="6548" r="3083" b="4814"/>
          <a:stretch/>
        </p:blipFill>
        <p:spPr bwMode="auto">
          <a:xfrm>
            <a:off x="1536700" y="1271428"/>
            <a:ext cx="7605564" cy="567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Соединительная линия уступом 2"/>
          <p:cNvCxnSpPr/>
          <p:nvPr/>
        </p:nvCxnSpPr>
        <p:spPr>
          <a:xfrm rot="16200000" flipH="1">
            <a:off x="4268930" y="1122220"/>
            <a:ext cx="1219199" cy="587659"/>
          </a:xfrm>
          <a:prstGeom prst="bentConnector3">
            <a:avLst>
              <a:gd name="adj1" fmla="val -781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Соединительная линия уступом 9"/>
          <p:cNvCxnSpPr/>
          <p:nvPr/>
        </p:nvCxnSpPr>
        <p:spPr>
          <a:xfrm rot="16200000" flipH="1">
            <a:off x="4005120" y="874570"/>
            <a:ext cx="1905000" cy="1006759"/>
          </a:xfrm>
          <a:prstGeom prst="bentConnector3">
            <a:avLst>
              <a:gd name="adj1" fmla="val -1000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Соединительная линия уступом 10"/>
          <p:cNvCxnSpPr/>
          <p:nvPr/>
        </p:nvCxnSpPr>
        <p:spPr>
          <a:xfrm rot="5400000">
            <a:off x="7569200" y="1016000"/>
            <a:ext cx="1143000" cy="1028700"/>
          </a:xfrm>
          <a:prstGeom prst="bentConnector3">
            <a:avLst>
              <a:gd name="adj1" fmla="val 0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Соединительная линия уступом 11"/>
          <p:cNvCxnSpPr/>
          <p:nvPr/>
        </p:nvCxnSpPr>
        <p:spPr>
          <a:xfrm rot="5400000">
            <a:off x="5186590" y="890360"/>
            <a:ext cx="2225221" cy="838200"/>
          </a:xfrm>
          <a:prstGeom prst="bentConnector3">
            <a:avLst>
              <a:gd name="adj1" fmla="val 775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971959" y="589518"/>
            <a:ext cx="2688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Удаленный ввод/вывод</a:t>
            </a:r>
          </a:p>
        </p:txBody>
      </p:sp>
      <p:cxnSp>
        <p:nvCxnSpPr>
          <p:cNvPr id="44" name="Соединительная линия уступом 43"/>
          <p:cNvCxnSpPr/>
          <p:nvPr/>
        </p:nvCxnSpPr>
        <p:spPr>
          <a:xfrm rot="5400000">
            <a:off x="6743185" y="793233"/>
            <a:ext cx="1436131" cy="1028700"/>
          </a:xfrm>
          <a:prstGeom prst="bentConnector3">
            <a:avLst>
              <a:gd name="adj1" fmla="val 257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Соединительная линия уступом 46"/>
          <p:cNvCxnSpPr/>
          <p:nvPr/>
        </p:nvCxnSpPr>
        <p:spPr>
          <a:xfrm rot="5400000">
            <a:off x="6554274" y="364053"/>
            <a:ext cx="1436129" cy="1406526"/>
          </a:xfrm>
          <a:prstGeom prst="bentConnector3">
            <a:avLst>
              <a:gd name="adj1" fmla="val 256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300554" y="196849"/>
            <a:ext cx="1129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Штурвал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52847" y="-20081"/>
            <a:ext cx="3686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Шпиндель</a:t>
            </a:r>
            <a:r>
              <a:rPr lang="en-US" dirty="0"/>
              <a:t>+2 </a:t>
            </a:r>
            <a:r>
              <a:rPr lang="ru-RU" dirty="0" err="1"/>
              <a:t>выкоскорост</a:t>
            </a:r>
            <a:r>
              <a:rPr lang="ru-RU" dirty="0"/>
              <a:t>. входа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063892" y="204309"/>
            <a:ext cx="2156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Концевые датчики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8099425" y="447158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RS485</a:t>
            </a:r>
            <a:endParaRPr lang="ru-RU" dirty="0"/>
          </a:p>
        </p:txBody>
      </p:sp>
      <p:sp>
        <p:nvSpPr>
          <p:cNvPr id="58" name="TextBox 57"/>
          <p:cNvSpPr txBox="1"/>
          <p:nvPr/>
        </p:nvSpPr>
        <p:spPr>
          <a:xfrm>
            <a:off x="8777521" y="793750"/>
            <a:ext cx="1419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ввод/вывод</a:t>
            </a:r>
          </a:p>
        </p:txBody>
      </p:sp>
      <p:cxnSp>
        <p:nvCxnSpPr>
          <p:cNvPr id="60" name="Соединительная линия уступом 59"/>
          <p:cNvCxnSpPr/>
          <p:nvPr/>
        </p:nvCxnSpPr>
        <p:spPr>
          <a:xfrm flipH="1" flipV="1">
            <a:off x="8254139" y="4540250"/>
            <a:ext cx="1046763" cy="3175"/>
          </a:xfrm>
          <a:prstGeom prst="straightConnector1">
            <a:avLst/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9532921" y="2631390"/>
            <a:ext cx="955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Карта </a:t>
            </a:r>
          </a:p>
          <a:p>
            <a:pPr algn="ctr"/>
            <a:r>
              <a:rPr lang="ru-RU" dirty="0"/>
              <a:t>памяти</a:t>
            </a:r>
          </a:p>
        </p:txBody>
      </p:sp>
      <p:cxnSp>
        <p:nvCxnSpPr>
          <p:cNvPr id="66" name="Соединительная линия уступом 65"/>
          <p:cNvCxnSpPr/>
          <p:nvPr/>
        </p:nvCxnSpPr>
        <p:spPr>
          <a:xfrm rot="10800000">
            <a:off x="7288215" y="4768851"/>
            <a:ext cx="2909054" cy="268069"/>
          </a:xfrm>
          <a:prstGeom prst="bentConnector3">
            <a:avLst>
              <a:gd name="adj1" fmla="val -133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0" name="Соединительная линия уступом 59"/>
          <p:cNvCxnSpPr/>
          <p:nvPr/>
        </p:nvCxnSpPr>
        <p:spPr>
          <a:xfrm flipH="1" flipV="1">
            <a:off x="9116414" y="3473450"/>
            <a:ext cx="1046763" cy="3175"/>
          </a:xfrm>
          <a:prstGeom prst="straightConnector1">
            <a:avLst/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8715870" y="4162345"/>
            <a:ext cx="1634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Сеть </a:t>
            </a:r>
            <a:r>
              <a:rPr lang="en-US" dirty="0"/>
              <a:t>Ethernet</a:t>
            </a:r>
            <a:endParaRPr lang="ru-RU" dirty="0"/>
          </a:p>
        </p:txBody>
      </p:sp>
      <p:sp>
        <p:nvSpPr>
          <p:cNvPr id="72" name="TextBox 71"/>
          <p:cNvSpPr txBox="1"/>
          <p:nvPr/>
        </p:nvSpPr>
        <p:spPr>
          <a:xfrm>
            <a:off x="9122054" y="5036919"/>
            <a:ext cx="1711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Сеть </a:t>
            </a:r>
            <a:r>
              <a:rPr lang="en-US" dirty="0" err="1"/>
              <a:t>DMCNet</a:t>
            </a:r>
            <a:r>
              <a:rPr lang="en-US" dirty="0"/>
              <a:t> </a:t>
            </a:r>
            <a:endParaRPr lang="ru-RU" dirty="0"/>
          </a:p>
          <a:p>
            <a:pPr algn="ctr"/>
            <a:r>
              <a:rPr lang="ru-RU" dirty="0"/>
              <a:t>для серво</a:t>
            </a:r>
          </a:p>
        </p:txBody>
      </p:sp>
      <p:cxnSp>
        <p:nvCxnSpPr>
          <p:cNvPr id="78" name="Соединительная линия уступом 77"/>
          <p:cNvCxnSpPr/>
          <p:nvPr/>
        </p:nvCxnSpPr>
        <p:spPr>
          <a:xfrm rot="10800000">
            <a:off x="6424658" y="6694185"/>
            <a:ext cx="2876244" cy="294315"/>
          </a:xfrm>
          <a:prstGeom prst="bentConnector3">
            <a:avLst>
              <a:gd name="adj1" fmla="val -303"/>
            </a:avLst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760625" y="6988497"/>
            <a:ext cx="4760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Подключение кнопки аварийного останова</a:t>
            </a:r>
          </a:p>
        </p:txBody>
      </p:sp>
      <p:cxnSp>
        <p:nvCxnSpPr>
          <p:cNvPr id="86" name="Соединительная линия уступом 59"/>
          <p:cNvCxnSpPr/>
          <p:nvPr/>
        </p:nvCxnSpPr>
        <p:spPr>
          <a:xfrm>
            <a:off x="651861" y="4754853"/>
            <a:ext cx="1315436" cy="13998"/>
          </a:xfrm>
          <a:prstGeom prst="straightConnector1">
            <a:avLst/>
          </a:prstGeom>
          <a:ln>
            <a:solidFill>
              <a:srgbClr val="0087DC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-61574" y="4358759"/>
            <a:ext cx="1626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Питание ЧПУ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2311400" y="501650"/>
            <a:ext cx="8153400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tabLst/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Спецификация входов/выходов.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25" y="1187450"/>
            <a:ext cx="10544175" cy="3675793"/>
          </a:xfrm>
          <a:prstGeom prst="rect">
            <a:avLst/>
          </a:prstGeom>
        </p:spPr>
      </p:pic>
      <p:pic>
        <p:nvPicPr>
          <p:cNvPr id="15" name="Picture 2" descr="\\intranet.local\dfs\Users\makurin\Doc\Документы\Каталоги\DELTA\CNC\Семинар ЧПУ\IMG_2017-07-06_131921_HDR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1" t="6548" r="3083" b="4814"/>
          <a:stretch/>
        </p:blipFill>
        <p:spPr bwMode="auto">
          <a:xfrm>
            <a:off x="3859212" y="4876317"/>
            <a:ext cx="3124200" cy="233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2311400" y="501650"/>
            <a:ext cx="8153400" cy="103105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tabLst/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Спецификация коннекторов для каждого разъема ЧПУ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700" y="1720850"/>
            <a:ext cx="5000485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9100" y="1720850"/>
            <a:ext cx="4495800" cy="304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99100" y="4692650"/>
            <a:ext cx="44958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46100" y="2559050"/>
            <a:ext cx="157030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Питание 24В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5733" y="3702050"/>
            <a:ext cx="145020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Ввод/вывод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1744" y="4692650"/>
            <a:ext cx="145020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Удалённый</a:t>
            </a:r>
          </a:p>
          <a:p>
            <a:r>
              <a:rPr lang="ru-RU" dirty="0"/>
              <a:t>Ввод/вывод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6100" y="5835650"/>
            <a:ext cx="1499449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DMCNET</a:t>
            </a:r>
          </a:p>
          <a:p>
            <a:pPr algn="ctr"/>
            <a:r>
              <a:rPr lang="ru-RU" dirty="0"/>
              <a:t>И</a:t>
            </a:r>
          </a:p>
          <a:p>
            <a:pPr algn="ctr"/>
            <a:r>
              <a:rPr lang="en-US" dirty="0"/>
              <a:t>ETHERNET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804638" y="2097385"/>
            <a:ext cx="1166923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1600" dirty="0"/>
              <a:t>Шпиндель</a:t>
            </a:r>
          </a:p>
          <a:p>
            <a:pPr algn="ctr"/>
            <a:r>
              <a:rPr lang="ru-RU" sz="1600" dirty="0"/>
              <a:t>И</a:t>
            </a:r>
          </a:p>
          <a:p>
            <a:pPr algn="ctr"/>
            <a:r>
              <a:rPr lang="ru-RU" sz="1600" dirty="0"/>
              <a:t>Штурвал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04634" y="3336899"/>
            <a:ext cx="9669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RS-485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604827" y="4170918"/>
            <a:ext cx="1418273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1600" dirty="0"/>
              <a:t>Питание 24В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95595" y="4921250"/>
            <a:ext cx="125130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Концевые</a:t>
            </a:r>
          </a:p>
          <a:p>
            <a:pPr algn="ctr"/>
            <a:r>
              <a:rPr lang="ru-RU" dirty="0"/>
              <a:t>датчики</a:t>
            </a:r>
          </a:p>
        </p:txBody>
      </p:sp>
    </p:spTree>
    <p:extLst>
      <p:ext uri="{BB962C8B-B14F-4D97-AF65-F5344CB8AC3E}">
        <p14:creationId xmlns:p14="http://schemas.microsoft.com/office/powerpoint/2010/main" val="345899463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"/>
          <p:cNvSpPr txBox="1"/>
          <p:nvPr/>
        </p:nvSpPr>
        <p:spPr>
          <a:xfrm>
            <a:off x="2222500" y="425450"/>
            <a:ext cx="7696200" cy="44371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Подключение питания ЧПУ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pSp>
        <p:nvGrpSpPr>
          <p:cNvPr id="10" name="群組 9"/>
          <p:cNvGrpSpPr/>
          <p:nvPr/>
        </p:nvGrpSpPr>
        <p:grpSpPr>
          <a:xfrm>
            <a:off x="774700" y="1373738"/>
            <a:ext cx="8763000" cy="4876799"/>
            <a:chOff x="1384300" y="2406650"/>
            <a:chExt cx="7351462" cy="396240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84300" y="2406650"/>
              <a:ext cx="7351462" cy="396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6" name="直線接點 5"/>
            <p:cNvCxnSpPr/>
            <p:nvPr/>
          </p:nvCxnSpPr>
          <p:spPr>
            <a:xfrm rot="5400000">
              <a:off x="4508500" y="5133808"/>
              <a:ext cx="1219200" cy="0"/>
            </a:xfrm>
            <a:prstGeom prst="line">
              <a:avLst/>
            </a:prstGeom>
            <a:ln w="28575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單箭頭接點 7"/>
            <p:cNvCxnSpPr/>
            <p:nvPr/>
          </p:nvCxnSpPr>
          <p:spPr>
            <a:xfrm>
              <a:off x="5118100" y="5743408"/>
              <a:ext cx="1981200" cy="76200"/>
            </a:xfrm>
            <a:prstGeom prst="straightConnector1">
              <a:avLst/>
            </a:prstGeom>
            <a:ln w="28575"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6870700" y="5530850"/>
              <a:ext cx="533400" cy="381000"/>
            </a:xfrm>
            <a:prstGeom prst="rect">
              <a:avLst/>
            </a:prstGeom>
            <a:noFill/>
            <a:ln w="28575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4279900" y="3485118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TW" dirty="0">
                <a:latin typeface="Arial" pitchFamily="34" charset="0"/>
                <a:cs typeface="Arial" pitchFamily="34" charset="0"/>
              </a:rPr>
              <a:t>Питание ЧПУ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矩形 12"/>
          <p:cNvSpPr/>
          <p:nvPr/>
        </p:nvSpPr>
        <p:spPr>
          <a:xfrm>
            <a:off x="3746500" y="5542518"/>
            <a:ext cx="3581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TW" dirty="0">
                <a:latin typeface="Arial" pitchFamily="34" charset="0"/>
                <a:cs typeface="Arial" pitchFamily="34" charset="0"/>
              </a:rPr>
              <a:t>Питание станочного пульта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622300" y="1409700"/>
            <a:ext cx="9874500" cy="50783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1800"/>
              </a:lnSpc>
              <a:tabLst/>
            </a:pPr>
            <a:r>
              <a:rPr lang="ru-RU" altLang="zh-CN" dirty="0">
                <a:latin typeface="Arial" pitchFamily="34" charset="0"/>
                <a:cs typeface="Arial" pitchFamily="34" charset="0"/>
              </a:rPr>
              <a:t>Подключение кнопок включения осуществляется через вспомогательный контактор с управлением от 24В, который замыкает цепь питания ЧПУ.</a:t>
            </a:r>
            <a:endParaRPr lang="en-US" altLang="zh-TW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7700" y="2254250"/>
            <a:ext cx="7010400" cy="4907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文字方塊 4"/>
          <p:cNvSpPr txBox="1"/>
          <p:nvPr/>
        </p:nvSpPr>
        <p:spPr>
          <a:xfrm>
            <a:off x="5346700" y="5759450"/>
            <a:ext cx="426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dirty="0"/>
              <a:t>Обратите внимание, что напряжения питания индикации 24В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2222500" y="425450"/>
            <a:ext cx="7696200" cy="44371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Подключение питания ЧПУ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146300" y="385743"/>
            <a:ext cx="8305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Подключение питания </a:t>
            </a:r>
          </a:p>
          <a:p>
            <a:r>
              <a:rPr lang="ru-RU" altLang="zh-TW" sz="2800" b="1" dirty="0">
                <a:solidFill>
                  <a:srgbClr val="0087DC"/>
                </a:solidFill>
              </a:rPr>
              <a:t>станочного пульта </a:t>
            </a:r>
            <a:r>
              <a:rPr lang="en-US" altLang="zh-TW" sz="2800" b="1" dirty="0">
                <a:solidFill>
                  <a:srgbClr val="0087DC"/>
                </a:solidFill>
              </a:rPr>
              <a:t>NC-PAN-300AM-P</a:t>
            </a:r>
            <a:endParaRPr lang="zh-TW" altLang="en-US" sz="2800" b="1" dirty="0">
              <a:solidFill>
                <a:srgbClr val="0087DC"/>
              </a:solidFill>
            </a:endParaRPr>
          </a:p>
        </p:txBody>
      </p:sp>
      <p:pic>
        <p:nvPicPr>
          <p:cNvPr id="288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7179" y="3766582"/>
            <a:ext cx="5710044" cy="3440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87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6649" y="1624775"/>
            <a:ext cx="520065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877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409" y="1644650"/>
            <a:ext cx="49693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矩形 7"/>
          <p:cNvSpPr/>
          <p:nvPr/>
        </p:nvSpPr>
        <p:spPr>
          <a:xfrm>
            <a:off x="3670300" y="2178050"/>
            <a:ext cx="457200" cy="1066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80210" y="4387850"/>
            <a:ext cx="58801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dirty="0"/>
              <a:t>Клеммный блок</a:t>
            </a:r>
            <a:r>
              <a:rPr lang="en-US" altLang="zh-TW" dirty="0"/>
              <a:t>: </a:t>
            </a:r>
            <a:r>
              <a:rPr lang="ru-RU" altLang="zh-TW" dirty="0"/>
              <a:t>Индикатор</a:t>
            </a:r>
            <a:r>
              <a:rPr lang="en-US" altLang="zh-TW" dirty="0"/>
              <a:t> </a:t>
            </a:r>
            <a:r>
              <a:rPr lang="ru-RU" altLang="zh-TW" dirty="0"/>
              <a:t>24В</a:t>
            </a:r>
            <a:endParaRPr lang="en-US" altLang="zh-TW" dirty="0"/>
          </a:p>
          <a:p>
            <a:endParaRPr lang="en-US" altLang="zh-TW" dirty="0"/>
          </a:p>
          <a:p>
            <a:r>
              <a:rPr lang="en-US" altLang="zh-TW" dirty="0"/>
              <a:t>(ONL+, ONL-) </a:t>
            </a:r>
            <a:r>
              <a:rPr lang="ru-RU" altLang="zh-TW" dirty="0"/>
              <a:t>индикатор «ВЫКЛ»</a:t>
            </a:r>
            <a:r>
              <a:rPr lang="en-US" altLang="zh-TW" dirty="0"/>
              <a:t> </a:t>
            </a:r>
          </a:p>
          <a:p>
            <a:r>
              <a:rPr lang="en-US" altLang="zh-TW" dirty="0"/>
              <a:t>(OFFL+, OFFL-) </a:t>
            </a:r>
            <a:r>
              <a:rPr lang="ru-RU" altLang="zh-TW" dirty="0"/>
              <a:t>индикатор «ВЛК»</a:t>
            </a:r>
            <a:endParaRPr lang="en-US" altLang="zh-TW" dirty="0"/>
          </a:p>
          <a:p>
            <a:r>
              <a:rPr lang="en-US" altLang="zh-TW" dirty="0"/>
              <a:t> </a:t>
            </a:r>
          </a:p>
          <a:p>
            <a:r>
              <a:rPr lang="en-US" altLang="zh-TW" dirty="0"/>
              <a:t>(ONA1, ONA2) </a:t>
            </a:r>
            <a:r>
              <a:rPr lang="ru-RU" altLang="zh-TW" dirty="0"/>
              <a:t>ВКЛ</a:t>
            </a:r>
            <a:r>
              <a:rPr lang="en-US" altLang="zh-TW" dirty="0"/>
              <a:t> (</a:t>
            </a:r>
            <a:r>
              <a:rPr lang="ru-RU" altLang="zh-TW" dirty="0"/>
              <a:t>НО</a:t>
            </a:r>
            <a:r>
              <a:rPr lang="en-US" altLang="zh-TW" dirty="0"/>
              <a:t> ) </a:t>
            </a:r>
          </a:p>
          <a:p>
            <a:r>
              <a:rPr lang="en-US" altLang="zh-TW" dirty="0"/>
              <a:t>(OFFB1, OFFB2) </a:t>
            </a:r>
            <a:r>
              <a:rPr lang="ru-RU" altLang="zh-TW" dirty="0"/>
              <a:t>ВЫКЛ</a:t>
            </a:r>
            <a:r>
              <a:rPr lang="en-US" altLang="zh-TW" dirty="0"/>
              <a:t> (</a:t>
            </a:r>
            <a:r>
              <a:rPr lang="ru-RU" altLang="zh-TW" dirty="0"/>
              <a:t>НЗ</a:t>
            </a:r>
            <a:r>
              <a:rPr lang="en-US" altLang="zh-TW" dirty="0"/>
              <a:t>) </a:t>
            </a:r>
            <a:endParaRPr lang="zh-TW" altLang="en-US" dirty="0"/>
          </a:p>
        </p:txBody>
      </p:sp>
      <p:sp>
        <p:nvSpPr>
          <p:cNvPr id="10" name="文字方塊 9"/>
          <p:cNvSpPr txBox="1"/>
          <p:nvPr/>
        </p:nvSpPr>
        <p:spPr>
          <a:xfrm>
            <a:off x="5270500" y="339725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zh-TW" dirty="0">
                <a:solidFill>
                  <a:srgbClr val="FF0000"/>
                </a:solidFill>
              </a:rPr>
              <a:t>Требует доп. питания </a:t>
            </a:r>
            <a:r>
              <a:rPr lang="en-US" altLang="zh-TW" dirty="0">
                <a:solidFill>
                  <a:srgbClr val="FF0000"/>
                </a:solidFill>
              </a:rPr>
              <a:t>24</a:t>
            </a:r>
            <a:r>
              <a:rPr lang="ru-RU" altLang="zh-TW" dirty="0">
                <a:solidFill>
                  <a:srgbClr val="FF0000"/>
                </a:solidFill>
              </a:rPr>
              <a:t>В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3100" y="3244850"/>
            <a:ext cx="2705100" cy="2082800"/>
          </a:xfrm>
          <a:prstGeom prst="rect">
            <a:avLst/>
          </a:prstGeom>
          <a:noFill/>
        </p:spPr>
      </p:pic>
      <p:sp>
        <p:nvSpPr>
          <p:cNvPr id="7" name="TextBox 1"/>
          <p:cNvSpPr txBox="1"/>
          <p:nvPr/>
        </p:nvSpPr>
        <p:spPr>
          <a:xfrm>
            <a:off x="2146300" y="481796"/>
            <a:ext cx="8458200" cy="47705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подключения концевых датчиков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255411" y="1187450"/>
            <a:ext cx="10120489" cy="60016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TW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ЧПУ </a:t>
            </a:r>
            <a:r>
              <a:rPr lang="en-US" altLang="zh-TW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NC300 </a:t>
            </a:r>
            <a:r>
              <a:rPr lang="ru-RU" altLang="zh-TW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имеет на борту разъем </a:t>
            </a:r>
            <a:r>
              <a:rPr lang="en-US" altLang="zh-TW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DB15</a:t>
            </a:r>
            <a:r>
              <a:rPr lang="ru-RU" altLang="zh-TW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для подключения концевых датчиков и датчиков домашней позиции по 4-ём осям</a:t>
            </a:r>
            <a:endParaRPr lang="en-US" altLang="zh-TW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411" y="2016214"/>
            <a:ext cx="6706830" cy="482256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/>
          <p:nvPr/>
        </p:nvSpPr>
        <p:spPr>
          <a:xfrm>
            <a:off x="2146300" y="481796"/>
            <a:ext cx="8458200" cy="47705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подключения концевых датчиков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0" y="1111250"/>
            <a:ext cx="5715000" cy="22957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7700" y="3572442"/>
            <a:ext cx="6858000" cy="365398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/>
          <p:nvPr/>
        </p:nvSpPr>
        <p:spPr>
          <a:xfrm>
            <a:off x="2146300" y="481796"/>
            <a:ext cx="8458200" cy="90794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Клеммный блок для подключения концевых датчиков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900" y="1389737"/>
            <a:ext cx="8153400" cy="5473139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500" y="1111250"/>
            <a:ext cx="2146300" cy="2108200"/>
          </a:xfrm>
          <a:prstGeom prst="rect">
            <a:avLst/>
          </a:prstGeom>
          <a:noFill/>
        </p:spPr>
      </p:pic>
      <p:sp>
        <p:nvSpPr>
          <p:cNvPr id="6" name="TextBox 1"/>
          <p:cNvSpPr txBox="1"/>
          <p:nvPr/>
        </p:nvSpPr>
        <p:spPr>
          <a:xfrm>
            <a:off x="2146300" y="481796"/>
            <a:ext cx="8458200" cy="47705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/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подключения шпинделя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8" name="矩形 9"/>
          <p:cNvSpPr/>
          <p:nvPr/>
        </p:nvSpPr>
        <p:spPr>
          <a:xfrm>
            <a:off x="2876550" y="1242020"/>
            <a:ext cx="74803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TW" dirty="0">
                <a:latin typeface="Arial" pitchFamily="34" charset="0"/>
                <a:cs typeface="Arial" pitchFamily="34" charset="0"/>
              </a:rPr>
              <a:t>ЧПУ </a:t>
            </a:r>
            <a:r>
              <a:rPr lang="en-US" altLang="zh-TW" dirty="0">
                <a:latin typeface="Arial" pitchFamily="34" charset="0"/>
                <a:cs typeface="Arial" pitchFamily="34" charset="0"/>
              </a:rPr>
              <a:t>NC300</a:t>
            </a:r>
            <a:r>
              <a:rPr lang="ru-RU" altLang="zh-TW" dirty="0">
                <a:latin typeface="Arial" pitchFamily="34" charset="0"/>
                <a:cs typeface="Arial" pitchFamily="34" charset="0"/>
              </a:rPr>
              <a:t> имеет разъем для подключения шпинделя, в котором есть аналоговый выход ±10В, два аппаратных высокоскоростных входа, входные сигналы энкодера шпинделя.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6500" y="2185142"/>
            <a:ext cx="5181600" cy="53259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900" y="3362512"/>
            <a:ext cx="3171825" cy="12192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69900" y="1111250"/>
            <a:ext cx="982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Высокоскоростной вход  поддерживает частоту до 5 МГц и подходит для инструкции прерывания G31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469900" y="1958291"/>
            <a:ext cx="47244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Установите высокоскоростной вход 1 для прерывания G31</a:t>
            </a:r>
          </a:p>
          <a:p>
            <a:r>
              <a:rPr lang="ru-RU" dirty="0"/>
              <a:t>в параметре 46 Bit5 = 1;</a:t>
            </a:r>
          </a:p>
          <a:p>
            <a:r>
              <a:rPr lang="ru-RU" dirty="0"/>
              <a:t>а также параметр 307 Bit4 = 1;</a:t>
            </a:r>
          </a:p>
          <a:p>
            <a:r>
              <a:rPr lang="ru-RU" dirty="0"/>
              <a:t>Ограничение, параметр 25 Bit0 = 1</a:t>
            </a:r>
          </a:p>
          <a:p>
            <a:r>
              <a:rPr lang="ru-RU" dirty="0"/>
              <a:t>и специальный маркер M2142.</a:t>
            </a:r>
          </a:p>
        </p:txBody>
      </p:sp>
      <p:pic>
        <p:nvPicPr>
          <p:cNvPr id="2181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900" y="3887179"/>
            <a:ext cx="3543300" cy="352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1"/>
          <p:cNvSpPr txBox="1"/>
          <p:nvPr/>
        </p:nvSpPr>
        <p:spPr>
          <a:xfrm>
            <a:off x="2146300" y="481796"/>
            <a:ext cx="8458200" cy="47705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/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подключения шпинделя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709" y="1958291"/>
            <a:ext cx="5295991" cy="5068817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17500" y="958850"/>
            <a:ext cx="9829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подключения аналогового (0-10В) шпинделя необходимо установить его номер порта 10 и установить следующие параметры в настройках. Сигнал задания  -10 В ~ + 10 В, разрешение 14 бит.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2146300" y="481796"/>
            <a:ext cx="8458200" cy="47705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/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подключения шпинделя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0620299"/>
              </p:ext>
            </p:extLst>
          </p:nvPr>
        </p:nvGraphicFramePr>
        <p:xfrm>
          <a:off x="2374900" y="1889025"/>
          <a:ext cx="6004560" cy="212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89" name="Лист" r:id="rId4" imgW="5372190" imgH="2238285" progId="Excel.Sheet.12">
                  <p:embed/>
                </p:oleObj>
              </mc:Choice>
              <mc:Fallback>
                <p:oleObj name="Лист" r:id="rId4" imgW="5372190" imgH="223828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74900" y="1889025"/>
                        <a:ext cx="6004560" cy="2120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2105837"/>
              </p:ext>
            </p:extLst>
          </p:nvPr>
        </p:nvGraphicFramePr>
        <p:xfrm>
          <a:off x="469900" y="4235450"/>
          <a:ext cx="4318000" cy="323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90" name="Точечный рисунок" r:id="rId6" imgW="0" imgH="0" progId="PBrush">
                  <p:embed/>
                </p:oleObj>
              </mc:Choice>
              <mc:Fallback>
                <p:oleObj name="Точечный рисунок" r:id="rId6" imgW="0" imgH="0" progId="PBrush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4235450"/>
                        <a:ext cx="4318000" cy="323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415154"/>
              </p:ext>
            </p:extLst>
          </p:nvPr>
        </p:nvGraphicFramePr>
        <p:xfrm>
          <a:off x="5346700" y="4235450"/>
          <a:ext cx="4267199" cy="320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91" name="Точечный рисунок" r:id="rId8" imgW="0" imgH="0" progId="PBrush">
                  <p:embed/>
                </p:oleObj>
              </mc:Choice>
              <mc:Fallback>
                <p:oleObj name="Точечный рисунок" r:id="rId8" imgW="0" imgH="0" progId="PBrush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4235450"/>
                        <a:ext cx="4267199" cy="320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69900" y="1111250"/>
            <a:ext cx="9829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Выход -10 +10В для двигателя шпинделя, Pin4 и Pin5</a:t>
            </a:r>
          </a:p>
        </p:txBody>
      </p:sp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17500" y="4857478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b="1" dirty="0"/>
              <a:t>Специальные маркеры М для шпинделя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6261100" y="4768850"/>
            <a:ext cx="426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000" dirty="0">
                <a:latin typeface="+mj-ea"/>
                <a:ea typeface="+mj-ea"/>
              </a:rPr>
              <a:t>пример</a:t>
            </a:r>
            <a:r>
              <a:rPr lang="en-US" altLang="zh-TW" sz="2000" dirty="0">
                <a:latin typeface="+mj-ea"/>
                <a:ea typeface="+mj-ea"/>
              </a:rPr>
              <a:t>:</a:t>
            </a:r>
          </a:p>
          <a:p>
            <a:r>
              <a:rPr lang="ru-RU" sz="2000" dirty="0"/>
              <a:t>Максимальная скорость шпинделя  </a:t>
            </a:r>
            <a:r>
              <a:rPr lang="en-US" altLang="zh-TW" sz="2000" dirty="0">
                <a:latin typeface="+mj-ea"/>
                <a:ea typeface="+mj-ea"/>
              </a:rPr>
              <a:t>= 12000</a:t>
            </a:r>
          </a:p>
          <a:p>
            <a:endParaRPr lang="en-US" altLang="zh-TW" sz="2000" dirty="0">
              <a:latin typeface="+mj-ea"/>
              <a:ea typeface="+mj-ea"/>
            </a:endParaRPr>
          </a:p>
          <a:p>
            <a:r>
              <a:rPr lang="ru-RU" sz="2000" dirty="0"/>
              <a:t>Установите скорость шпинделя  </a:t>
            </a:r>
            <a:r>
              <a:rPr lang="en-US" altLang="zh-TW" sz="2000" dirty="0">
                <a:latin typeface="+mj-ea"/>
                <a:ea typeface="+mj-ea"/>
              </a:rPr>
              <a:t>S=6000</a:t>
            </a:r>
          </a:p>
          <a:p>
            <a:r>
              <a:rPr lang="en-US" altLang="zh-TW" sz="2000" dirty="0">
                <a:latin typeface="+mj-ea"/>
                <a:ea typeface="+mj-ea"/>
              </a:rPr>
              <a:t>M1120 On  -&gt; </a:t>
            </a:r>
            <a:r>
              <a:rPr lang="ru-RU" altLang="zh-TW" sz="2000" dirty="0">
                <a:latin typeface="+mj-ea"/>
                <a:ea typeface="+mj-ea"/>
              </a:rPr>
              <a:t>выход + 5 В</a:t>
            </a:r>
          </a:p>
          <a:p>
            <a:r>
              <a:rPr lang="en-US" altLang="zh-TW" sz="2000" dirty="0">
                <a:latin typeface="+mj-ea"/>
                <a:ea typeface="+mj-ea"/>
              </a:rPr>
              <a:t>M1121 On  -&gt; </a:t>
            </a:r>
            <a:r>
              <a:rPr lang="ru-RU" altLang="zh-TW" sz="2000" dirty="0">
                <a:latin typeface="+mj-ea"/>
                <a:ea typeface="+mj-ea"/>
              </a:rPr>
              <a:t>выход - 5 В</a:t>
            </a:r>
            <a:endParaRPr lang="zh-TW" altLang="en-US" sz="2000" dirty="0">
              <a:latin typeface="+mj-ea"/>
              <a:ea typeface="+mj-ea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2146300" y="481796"/>
            <a:ext cx="8458200" cy="47705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/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подключения шпинделя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02754" name="Picture 2" descr="https://i.ebayimg.com/00/s/MTM2NVgxMDc4/z/Fy0AAOSw3utY4tWG/$_5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1" t="2032" r="11198"/>
          <a:stretch/>
        </p:blipFill>
        <p:spPr bwMode="auto">
          <a:xfrm>
            <a:off x="774700" y="1582258"/>
            <a:ext cx="1637806" cy="259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8"/>
          <p:cNvSpPr/>
          <p:nvPr/>
        </p:nvSpPr>
        <p:spPr>
          <a:xfrm>
            <a:off x="823768" y="4251451"/>
            <a:ext cx="15396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ПЧ С2000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9700" y="1663760"/>
            <a:ext cx="6871074" cy="29712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647" y="5226810"/>
            <a:ext cx="3803150" cy="2013432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0" y="2559050"/>
            <a:ext cx="2679700" cy="2514600"/>
          </a:xfrm>
          <a:prstGeom prst="rect">
            <a:avLst/>
          </a:prstGeom>
          <a:noFill/>
        </p:spPr>
      </p:pic>
      <p:sp>
        <p:nvSpPr>
          <p:cNvPr id="7" name="TextBox 1"/>
          <p:cNvSpPr txBox="1"/>
          <p:nvPr/>
        </p:nvSpPr>
        <p:spPr>
          <a:xfrm>
            <a:off x="4279900" y="501650"/>
            <a:ext cx="6073650" cy="36676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Ручной управление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469901" y="1035050"/>
            <a:ext cx="9763124" cy="87716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dirty="0"/>
              <a:t>ЧПУ серии NC300 имеет один импульсный вход для штурвала (ручного генератора импульсов). Напряжение питания штурвала должно быть 5 В постоянного тока. Ниже приведена </a:t>
            </a:r>
            <a:r>
              <a:rPr lang="ru-RU" dirty="0" err="1"/>
              <a:t>распиновка</a:t>
            </a:r>
            <a:r>
              <a:rPr lang="ru-RU" dirty="0"/>
              <a:t> разъема для штурвала: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3670300" y="2025650"/>
            <a:ext cx="5486400" cy="5334000"/>
            <a:chOff x="3670300" y="2025650"/>
            <a:chExt cx="5486400" cy="5334000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0300" y="2025650"/>
              <a:ext cx="5486400" cy="4533006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70300" y="6516948"/>
              <a:ext cx="5486400" cy="842702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4206813" y="903728"/>
            <a:ext cx="5956663" cy="5791200"/>
            <a:chOff x="3670300" y="2025650"/>
            <a:chExt cx="5486400" cy="5334000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70300" y="2025650"/>
              <a:ext cx="5486400" cy="4533006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0300" y="6516948"/>
              <a:ext cx="5486400" cy="842702"/>
            </a:xfrm>
            <a:prstGeom prst="rect">
              <a:avLst/>
            </a:prstGeom>
          </p:spPr>
        </p:pic>
      </p:grpSp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4206813" y="5149851"/>
            <a:ext cx="6432749" cy="210579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lIns="104278" tIns="52139" rIns="104278" bIns="52139" anchor="ctr"/>
          <a:lstStyle/>
          <a:p>
            <a:endParaRPr lang="zh-TW" altLang="en-US"/>
          </a:p>
        </p:txBody>
      </p:sp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293361" y="1111250"/>
            <a:ext cx="3594099" cy="659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278" tIns="52139" rIns="104278" bIns="52139">
            <a:spAutoFit/>
          </a:bodyPr>
          <a:lstStyle/>
          <a:p>
            <a:r>
              <a:rPr lang="ru-RU" altLang="zh-TW" dirty="0"/>
              <a:t>ЧПУ имеет встроенный источник питания </a:t>
            </a:r>
            <a:r>
              <a:rPr lang="en-US" altLang="zh-TW" dirty="0"/>
              <a:t>5V DC</a:t>
            </a:r>
            <a:endParaRPr lang="zh-TW" altLang="en-US" b="0" dirty="0"/>
          </a:p>
        </p:txBody>
      </p:sp>
      <p:sp>
        <p:nvSpPr>
          <p:cNvPr id="17" name="TextBox 1"/>
          <p:cNvSpPr txBox="1"/>
          <p:nvPr/>
        </p:nvSpPr>
        <p:spPr>
          <a:xfrm>
            <a:off x="3517900" y="501650"/>
            <a:ext cx="6640664" cy="38004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Подключение питания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837" y="2000104"/>
            <a:ext cx="3924300" cy="352425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4206813" y="1045423"/>
            <a:ext cx="5956663" cy="5628427"/>
            <a:chOff x="3670300" y="2175572"/>
            <a:chExt cx="5486400" cy="5184078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0300" y="2175572"/>
              <a:ext cx="5486400" cy="4533006"/>
            </a:xfrm>
            <a:prstGeom prst="rect">
              <a:avLst/>
            </a:prstGeom>
          </p:spPr>
        </p:pic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0300" y="6516948"/>
              <a:ext cx="5486400" cy="842702"/>
            </a:xfrm>
            <a:prstGeom prst="rect">
              <a:avLst/>
            </a:prstGeom>
          </p:spPr>
        </p:pic>
      </p:grpSp>
      <p:sp>
        <p:nvSpPr>
          <p:cNvPr id="41987" name="Text Box 7"/>
          <p:cNvSpPr txBox="1">
            <a:spLocks noChangeArrowheads="1"/>
          </p:cNvSpPr>
          <p:nvPr/>
        </p:nvSpPr>
        <p:spPr bwMode="auto">
          <a:xfrm>
            <a:off x="165100" y="6064250"/>
            <a:ext cx="3789103" cy="936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8" tIns="52139" rIns="104278" bIns="52139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zh-TW" dirty="0"/>
              <a:t>При необходимости можно будет редактировать функции каждого входа в </a:t>
            </a:r>
            <a:r>
              <a:rPr lang="en-US" altLang="zh-TW" dirty="0"/>
              <a:t>MLC</a:t>
            </a:r>
            <a:endParaRPr lang="zh-TW" altLang="en-US" dirty="0"/>
          </a:p>
        </p:txBody>
      </p:sp>
      <p:sp>
        <p:nvSpPr>
          <p:cNvPr id="41990" name="Rectangle 4"/>
          <p:cNvSpPr>
            <a:spLocks noChangeArrowheads="1"/>
          </p:cNvSpPr>
          <p:nvPr/>
        </p:nvSpPr>
        <p:spPr bwMode="auto">
          <a:xfrm>
            <a:off x="4356100" y="2614454"/>
            <a:ext cx="6265663" cy="1849596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lIns="104278" tIns="52139" rIns="104278" bIns="52139" anchor="ctr"/>
          <a:lstStyle/>
          <a:p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6184900" y="2412471"/>
            <a:ext cx="4010025" cy="2203979"/>
          </a:xfrm>
          <a:prstGeom prst="rect">
            <a:avLst/>
          </a:prstGeom>
          <a:noFill/>
          <a:ln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278" tIns="52139" rIns="104278" bIns="52139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1992" name="Rectangle 4"/>
          <p:cNvSpPr>
            <a:spLocks noChangeArrowheads="1"/>
          </p:cNvSpPr>
          <p:nvPr/>
        </p:nvSpPr>
        <p:spPr bwMode="auto">
          <a:xfrm>
            <a:off x="4279900" y="6369050"/>
            <a:ext cx="6265663" cy="39356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lIns="104278" tIns="52139" rIns="104278" bIns="52139" anchor="ctr"/>
          <a:lstStyle/>
          <a:p>
            <a:endParaRPr lang="zh-TW" altLang="en-US"/>
          </a:p>
        </p:txBody>
      </p:sp>
      <p:sp>
        <p:nvSpPr>
          <p:cNvPr id="18" name="TextBox 1"/>
          <p:cNvSpPr txBox="1"/>
          <p:nvPr/>
        </p:nvSpPr>
        <p:spPr>
          <a:xfrm>
            <a:off x="3409185" y="501650"/>
            <a:ext cx="6858096" cy="36676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Подключение сигналов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071" y="1220430"/>
            <a:ext cx="3759132" cy="2384081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25661"/>
              </p:ext>
            </p:extLst>
          </p:nvPr>
        </p:nvGraphicFramePr>
        <p:xfrm>
          <a:off x="2298700" y="5378450"/>
          <a:ext cx="6252527" cy="1746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5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3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8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08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31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6598"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200" dirty="0"/>
                        <a:t>Ось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200" dirty="0"/>
                        <a:t>Вход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200" dirty="0" err="1"/>
                        <a:t>Коэфф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2200" dirty="0"/>
                        <a:t>Вход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59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X28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X1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X31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59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Y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X29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X10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X32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59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Z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X30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x100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/>
                        <a:t>X33</a:t>
                      </a:r>
                      <a:endParaRPr lang="zh-TW" altLang="en-US" sz="2200" dirty="0"/>
                    </a:p>
                  </a:txBody>
                  <a:tcPr marL="98725" marR="98725" marT="50377" marB="5037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extBox 1"/>
          <p:cNvSpPr txBox="1"/>
          <p:nvPr/>
        </p:nvSpPr>
        <p:spPr>
          <a:xfrm>
            <a:off x="3365620" y="501650"/>
            <a:ext cx="6945236" cy="36676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Специальные регистры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900" y="1263650"/>
            <a:ext cx="9001125" cy="379095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3409697" y="501650"/>
            <a:ext cx="6857070" cy="36676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Пример подключения 1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498" y="1797050"/>
            <a:ext cx="9655381" cy="5370052"/>
          </a:xfrm>
          <a:prstGeom prst="rect">
            <a:avLst/>
          </a:prstGeom>
        </p:spPr>
      </p:pic>
      <p:sp>
        <p:nvSpPr>
          <p:cNvPr id="11" name="TextBox 1"/>
          <p:cNvSpPr txBox="1"/>
          <p:nvPr/>
        </p:nvSpPr>
        <p:spPr>
          <a:xfrm>
            <a:off x="469901" y="1035050"/>
            <a:ext cx="9763124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dirty="0"/>
              <a:t>Для схемы с открытым коллектором.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3409697" y="501650"/>
            <a:ext cx="6857070" cy="36676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Пример подключения 2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469901" y="1035050"/>
            <a:ext cx="9763124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dirty="0"/>
              <a:t>Для дифференциальной схемы </a:t>
            </a:r>
            <a:r>
              <a:rPr lang="en-US" dirty="0"/>
              <a:t>Line Drive</a:t>
            </a:r>
            <a:r>
              <a:rPr lang="ru-RU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615" y="1358215"/>
            <a:ext cx="9865852" cy="5529947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3500" y="1644650"/>
            <a:ext cx="5638800" cy="546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1"/>
          <p:cNvSpPr txBox="1">
            <a:spLocks noChangeArrowheads="1"/>
          </p:cNvSpPr>
          <p:nvPr/>
        </p:nvSpPr>
        <p:spPr bwMode="auto">
          <a:xfrm>
            <a:off x="868001" y="1484720"/>
            <a:ext cx="6629400" cy="474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278" tIns="52139" rIns="104278" bIns="52139">
            <a:spAutoFit/>
          </a:bodyPr>
          <a:lstStyle/>
          <a:p>
            <a:pPr>
              <a:defRPr/>
            </a:pPr>
            <a:r>
              <a:rPr lang="en-US" altLang="zh-TW" sz="2400" b="1" dirty="0">
                <a:latin typeface="+mj-ea"/>
                <a:ea typeface="+mj-ea"/>
              </a:rPr>
              <a:t>NC-EXM-M01</a:t>
            </a:r>
            <a:endParaRPr lang="zh-TW" altLang="en-US" sz="2300" dirty="0">
              <a:latin typeface="+mj-ea"/>
              <a:ea typeface="+mj-ea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182701" y="501650"/>
            <a:ext cx="5311070" cy="36676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Штурвал. Клеммный блок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/>
          <p:nvPr/>
        </p:nvSpPr>
        <p:spPr>
          <a:xfrm>
            <a:off x="1384300" y="1187450"/>
            <a:ext cx="8458200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Контроллер NC300 и </a:t>
            </a:r>
            <a:r>
              <a:rPr lang="ru-RU" altLang="zh-TW" sz="1600" b="1" dirty="0" err="1">
                <a:latin typeface="Arial" pitchFamily="34" charset="0"/>
                <a:ea typeface="標楷體" pitchFamily="65" charset="-120"/>
                <a:cs typeface="Arial" pitchFamily="34" charset="0"/>
              </a:rPr>
              <a:t>сервосистема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 ASDA-A2-F используют высокоскоростную  шину DMCNET </a:t>
            </a:r>
            <a:endParaRPr lang="en-US" altLang="zh-CN" sz="1600" b="1" dirty="0"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7480300" y="5207000"/>
            <a:ext cx="17399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/>
            </a:pPr>
            <a:r>
              <a:rPr lang="en-US" altLang="zh-CN" sz="1607" dirty="0">
                <a:solidFill>
                  <a:srgbClr val="8B2505"/>
                </a:solidFill>
                <a:latin typeface="新細明體" pitchFamily="18" charset="0"/>
                <a:cs typeface="新細明體" pitchFamily="18" charset="0"/>
              </a:rPr>
              <a:t>請務必選用對絞有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607" dirty="0">
                <a:solidFill>
                  <a:srgbClr val="8B2505"/>
                </a:solidFill>
                <a:latin typeface="新細明體" pitchFamily="18" charset="0"/>
                <a:cs typeface="新細明體" pitchFamily="18" charset="0"/>
              </a:rPr>
              <a:t>隔離網且有Shield的</a:t>
            </a:r>
          </a:p>
          <a:p>
            <a:pPr>
              <a:lnSpc>
                <a:spcPts val="1800"/>
              </a:lnSpc>
              <a:tabLst/>
            </a:pPr>
            <a:r>
              <a:rPr lang="en-US" altLang="zh-CN" sz="1607" dirty="0">
                <a:solidFill>
                  <a:srgbClr val="8B2505"/>
                </a:solidFill>
                <a:latin typeface="新細明體" pitchFamily="18" charset="0"/>
                <a:cs typeface="新細明體" pitchFamily="18" charset="0"/>
              </a:rPr>
              <a:t>訊號線</a:t>
            </a:r>
            <a:r>
              <a:rPr lang="en-US" altLang="zh-CN" sz="1607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607" dirty="0">
                <a:solidFill>
                  <a:srgbClr val="8B2505"/>
                </a:solidFill>
                <a:latin typeface="新細明體" pitchFamily="18" charset="0"/>
                <a:cs typeface="新細明體" pitchFamily="18" charset="0"/>
              </a:rPr>
              <a:t>。</a:t>
            </a:r>
          </a:p>
        </p:txBody>
      </p:sp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300" y="1873250"/>
            <a:ext cx="9515475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1"/>
          <p:cNvSpPr txBox="1"/>
          <p:nvPr/>
        </p:nvSpPr>
        <p:spPr>
          <a:xfrm>
            <a:off x="4706215" y="501650"/>
            <a:ext cx="4264052" cy="38004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</a:t>
            </a:r>
            <a:r>
              <a:rPr lang="en-US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DMCNET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622300" y="1492250"/>
            <a:ext cx="31211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Описание сигналов 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DMCNET</a:t>
            </a:r>
            <a:endParaRPr lang="zh-TW" altLang="en-US" sz="1600" b="1" dirty="0"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144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700" y="2101850"/>
            <a:ext cx="9239250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"/>
          <p:cNvSpPr txBox="1"/>
          <p:nvPr/>
        </p:nvSpPr>
        <p:spPr>
          <a:xfrm>
            <a:off x="4706215" y="501650"/>
            <a:ext cx="4264052" cy="38004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</a:t>
            </a:r>
            <a:r>
              <a:rPr lang="en-US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DMCNET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596900" y="1035050"/>
            <a:ext cx="9829800" cy="292388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ЧПУ 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NC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300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 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имеет разъем 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Ethernet 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для связи с ПК. Ниже описание контактов: </a:t>
            </a:r>
            <a:endParaRPr lang="zh-TW" altLang="zh-TW" sz="1600" b="1" dirty="0"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00705" name="Picture 1" descr="ETHE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7100" y="1644650"/>
            <a:ext cx="10287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0707" name="Rectangle 3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200706" name="Object 2"/>
          <p:cNvGraphicFramePr>
            <a:graphicFrameLocks noChangeAspect="1"/>
          </p:cNvGraphicFramePr>
          <p:nvPr/>
        </p:nvGraphicFramePr>
        <p:xfrm>
          <a:off x="6489700" y="1492250"/>
          <a:ext cx="1171575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88" name="點陣圖影像" r:id="rId4" imgW="2352381" imgH="2542857" progId="PBrush">
                  <p:embed/>
                </p:oleObj>
              </mc:Choice>
              <mc:Fallback>
                <p:oleObj name="點陣圖影像" r:id="rId4" imgW="2352381" imgH="2542857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9700" y="1492250"/>
                        <a:ext cx="1171575" cy="1247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071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84300" y="2940050"/>
            <a:ext cx="8105775" cy="417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1"/>
          <p:cNvSpPr txBox="1"/>
          <p:nvPr/>
        </p:nvSpPr>
        <p:spPr>
          <a:xfrm>
            <a:off x="4767712" y="501650"/>
            <a:ext cx="4922387" cy="38004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</a:t>
            </a:r>
            <a:r>
              <a:rPr lang="en-US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Ethernet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596900" y="1035050"/>
            <a:ext cx="9829800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ЧПУ 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NC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300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 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имеет разъем 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RS485 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для связи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 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пользовательского экрана с внешним оборудованием по</a:t>
            </a:r>
            <a:r>
              <a:rPr lang="en-US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 RS485</a:t>
            </a:r>
            <a:r>
              <a:rPr lang="ru-RU" altLang="zh-TW" sz="1600" b="1" dirty="0">
                <a:latin typeface="Arial" pitchFamily="34" charset="0"/>
                <a:ea typeface="標楷體" pitchFamily="65" charset="-120"/>
                <a:cs typeface="Arial" pitchFamily="34" charset="0"/>
              </a:rPr>
              <a:t>. Ниже описание контактов: </a:t>
            </a:r>
            <a:endParaRPr lang="zh-TW" altLang="zh-TW" sz="1600" b="1" dirty="0"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00707" name="Rectangle 3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10" name="TextBox 1"/>
          <p:cNvSpPr txBox="1"/>
          <p:nvPr/>
        </p:nvSpPr>
        <p:spPr>
          <a:xfrm>
            <a:off x="4767712" y="501650"/>
            <a:ext cx="4922387" cy="38004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>
              <a:lnSpc>
                <a:spcPts val="25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Разъем для </a:t>
            </a:r>
            <a:r>
              <a:rPr lang="en-US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RS485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00" y="2406650"/>
            <a:ext cx="2161309" cy="24384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00" y="2101850"/>
            <a:ext cx="7191375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690715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/>
          <p:nvPr/>
        </p:nvSpPr>
        <p:spPr>
          <a:xfrm>
            <a:off x="2451100" y="501650"/>
            <a:ext cx="6063971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Встроенные входа/выхода</a:t>
            </a:r>
            <a:endParaRPr lang="en-US" altLang="zh-CN" sz="32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5483085" y="1492250"/>
            <a:ext cx="4511815" cy="127727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tabLst/>
            </a:pP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2 группы встроенных входов/выходов</a:t>
            </a:r>
            <a:endParaRPr lang="en-US" altLang="zh-CN" sz="2000" dirty="0">
              <a:latin typeface="+mn-ea"/>
              <a:cs typeface="Arial" pitchFamily="34" charset="0"/>
            </a:endParaRPr>
          </a:p>
          <a:p>
            <a:pPr>
              <a:tabLst/>
            </a:pPr>
            <a:r>
              <a:rPr lang="ru-RU" altLang="zh-CN" sz="2000" dirty="0">
                <a:latin typeface="+mn-ea"/>
                <a:cs typeface="Arial" pitchFamily="34" charset="0"/>
              </a:rPr>
              <a:t>1</a:t>
            </a:r>
            <a:r>
              <a:rPr lang="en-US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: 16</a:t>
            </a: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Вх</a:t>
            </a:r>
            <a:r>
              <a:rPr lang="en-US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/16</a:t>
            </a: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Вых</a:t>
            </a:r>
            <a:r>
              <a:rPr lang="en-US" altLang="zh-CN" sz="2000" dirty="0">
                <a:latin typeface="+mn-ea"/>
                <a:cs typeface="Arial" pitchFamily="34" charset="0"/>
              </a:rPr>
              <a:t> </a:t>
            </a:r>
          </a:p>
          <a:p>
            <a:pPr>
              <a:tabLst/>
            </a:pPr>
            <a:r>
              <a:rPr lang="en-US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2</a:t>
            </a:r>
            <a:r>
              <a:rPr lang="en-US" altLang="zh-CN" sz="2000" dirty="0">
                <a:latin typeface="+mn-ea"/>
                <a:cs typeface="Arial" pitchFamily="34" charset="0"/>
              </a:rPr>
              <a:t>: </a:t>
            </a:r>
            <a:r>
              <a:rPr lang="en-US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12</a:t>
            </a: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Вх</a:t>
            </a:r>
            <a:r>
              <a:rPr lang="en-US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/12</a:t>
            </a: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Вых</a:t>
            </a:r>
            <a:r>
              <a:rPr lang="en-US" altLang="zh-CN" sz="2000" dirty="0">
                <a:latin typeface="+mn-ea"/>
                <a:cs typeface="Arial" pitchFamily="34" charset="0"/>
              </a:rPr>
              <a:t> </a:t>
            </a:r>
          </a:p>
          <a:p>
            <a:pPr>
              <a:tabLst/>
            </a:pP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Всего</a:t>
            </a:r>
            <a:r>
              <a:rPr lang="en-US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: 28</a:t>
            </a: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Вх</a:t>
            </a:r>
            <a:r>
              <a:rPr lang="en-US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/28</a:t>
            </a:r>
            <a:r>
              <a:rPr lang="ru-RU" altLang="zh-CN" sz="2000" dirty="0">
                <a:solidFill>
                  <a:srgbClr val="000000"/>
                </a:solidFill>
                <a:latin typeface="+mn-ea"/>
                <a:cs typeface="Arial" pitchFamily="34" charset="0"/>
              </a:rPr>
              <a:t>Вых</a:t>
            </a:r>
            <a:endParaRPr lang="en-US" altLang="zh-CN" sz="2000" dirty="0">
              <a:solidFill>
                <a:srgbClr val="000000"/>
              </a:solidFill>
              <a:latin typeface="+mn-ea"/>
              <a:cs typeface="Arial" pitchFamily="34" charset="0"/>
            </a:endParaRPr>
          </a:p>
        </p:txBody>
      </p:sp>
      <p:pic>
        <p:nvPicPr>
          <p:cNvPr id="2304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980" y="1568450"/>
            <a:ext cx="5115266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4325" y="3549650"/>
            <a:ext cx="4816531" cy="3451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93700" y="1263650"/>
            <a:ext cx="52107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altLang="zh-TW" sz="2400" dirty="0">
                <a:latin typeface="Arial" pitchFamily="34" charset="0"/>
                <a:cs typeface="Arial" pitchFamily="34" charset="0"/>
              </a:rPr>
              <a:t>Варианты подключения входов:</a:t>
            </a:r>
            <a:endParaRPr lang="zh-TW" alt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300" y="2178050"/>
            <a:ext cx="9638220" cy="4543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"/>
          <p:cNvSpPr txBox="1"/>
          <p:nvPr/>
        </p:nvSpPr>
        <p:spPr>
          <a:xfrm>
            <a:off x="2451100" y="501650"/>
            <a:ext cx="6063971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Встроенные входа/выхода</a:t>
            </a:r>
            <a:endParaRPr lang="en-US" altLang="zh-CN" sz="32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68088" y="1263650"/>
            <a:ext cx="78088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2" algn="ctr"/>
            <a:r>
              <a:rPr lang="ru-RU" altLang="zh-TW" sz="2400" dirty="0">
                <a:latin typeface="Arial" pitchFamily="34" charset="0"/>
                <a:cs typeface="Arial" pitchFamily="34" charset="0"/>
              </a:rPr>
              <a:t>Подключение выходов с внешним источником:</a:t>
            </a:r>
            <a:endParaRPr lang="zh-TW" alt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8100" y="2254250"/>
            <a:ext cx="8001000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"/>
          <p:cNvSpPr txBox="1"/>
          <p:nvPr/>
        </p:nvSpPr>
        <p:spPr>
          <a:xfrm>
            <a:off x="2451100" y="501650"/>
            <a:ext cx="6063971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Встроенные входа/выхода</a:t>
            </a:r>
            <a:endParaRPr lang="en-US" altLang="zh-CN" sz="32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9100" y="2559050"/>
            <a:ext cx="7096108" cy="394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文字方塊 3"/>
          <p:cNvSpPr txBox="1"/>
          <p:nvPr/>
        </p:nvSpPr>
        <p:spPr>
          <a:xfrm>
            <a:off x="1612900" y="1492250"/>
            <a:ext cx="739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000" dirty="0">
                <a:latin typeface="+mn-ea"/>
              </a:rPr>
              <a:t>При подключении индуктивной нагрузки наличие обратного диода обязательно.</a:t>
            </a:r>
            <a:endParaRPr lang="zh-TW" altLang="en-US" sz="2000" dirty="0">
              <a:latin typeface="+mn-ea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2451100" y="501650"/>
            <a:ext cx="6063971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Встроенные входа/выхода</a:t>
            </a:r>
            <a:endParaRPr lang="en-US" altLang="zh-CN" sz="32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927100" y="1581844"/>
            <a:ext cx="8686800" cy="115416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TW" dirty="0"/>
              <a:t>Можно использовать два клеммных блока для одной ЧПУ, первый разъем </a:t>
            </a:r>
            <a:r>
              <a:rPr lang="en-US" altLang="zh-TW" dirty="0"/>
              <a:t>(IO: 16/16)</a:t>
            </a:r>
            <a:r>
              <a:rPr lang="ru-RU" altLang="zh-TW" dirty="0"/>
              <a:t> в диапазоне</a:t>
            </a:r>
            <a:r>
              <a:rPr lang="en-US" altLang="zh-TW" dirty="0"/>
              <a:t> X0~X15 </a:t>
            </a:r>
            <a:r>
              <a:rPr lang="ru-RU" altLang="zh-TW" dirty="0"/>
              <a:t>и</a:t>
            </a:r>
            <a:r>
              <a:rPr lang="en-US" altLang="zh-TW" dirty="0"/>
              <a:t> Y0~Y15)</a:t>
            </a:r>
            <a:r>
              <a:rPr lang="ru-RU" altLang="zh-TW" dirty="0"/>
              <a:t>,</a:t>
            </a:r>
            <a:r>
              <a:rPr lang="en-US" altLang="zh-TW" dirty="0"/>
              <a:t> </a:t>
            </a:r>
            <a:r>
              <a:rPr lang="ru-RU" altLang="zh-TW" dirty="0"/>
              <a:t>второй разъем</a:t>
            </a:r>
            <a:r>
              <a:rPr lang="en-US" altLang="zh-TW" dirty="0"/>
              <a:t> (12/12 DI/DO</a:t>
            </a:r>
            <a:r>
              <a:rPr lang="ru-RU" altLang="zh-TW" dirty="0"/>
              <a:t>) в диапазоне</a:t>
            </a:r>
            <a:r>
              <a:rPr lang="en-US" altLang="zh-TW" dirty="0"/>
              <a:t> X16~X27, Y16~Y27</a:t>
            </a:r>
            <a:r>
              <a:rPr lang="en-US" altLang="zh-TW" b="1" dirty="0"/>
              <a:t>.</a:t>
            </a:r>
            <a:r>
              <a:rPr lang="en-US" altLang="zh-TW" b="1" dirty="0">
                <a:solidFill>
                  <a:srgbClr val="FF0000"/>
                </a:solidFill>
              </a:rPr>
              <a:t> </a:t>
            </a:r>
            <a:r>
              <a:rPr lang="ru-RU" altLang="zh-TW" b="1" dirty="0">
                <a:solidFill>
                  <a:srgbClr val="FF0000"/>
                </a:solidFill>
              </a:rPr>
              <a:t>Второй разъем поддерживает только 12вх/12вых</a:t>
            </a:r>
            <a:r>
              <a:rPr lang="en-US" altLang="zh-TW" dirty="0"/>
              <a:t>. </a:t>
            </a:r>
            <a:r>
              <a:rPr lang="ru-RU" altLang="zh-TW" dirty="0"/>
              <a:t>Ниже описание контактов </a:t>
            </a:r>
            <a:r>
              <a:rPr lang="ru-RU" altLang="zh-TW" dirty="0" err="1"/>
              <a:t>клеммного</a:t>
            </a:r>
            <a:r>
              <a:rPr lang="ru-RU" altLang="zh-TW" dirty="0"/>
              <a:t> блока:</a:t>
            </a:r>
            <a:endParaRPr lang="zh-TW" altLang="zh-TW" b="1" dirty="0"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00707" name="Rectangle 3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280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0100" y="2863850"/>
            <a:ext cx="2438400" cy="4166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05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5300" y="2736006"/>
            <a:ext cx="3297651" cy="4442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文字方塊 11"/>
          <p:cNvSpPr txBox="1"/>
          <p:nvPr/>
        </p:nvSpPr>
        <p:spPr>
          <a:xfrm>
            <a:off x="2527300" y="196850"/>
            <a:ext cx="746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Встроенные входа/выхода. Транзисторный клеммный блок</a:t>
            </a:r>
            <a:endParaRPr lang="en-US" altLang="zh-CN" sz="28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>
              <a:tabLst/>
            </a:pPr>
            <a:r>
              <a:rPr lang="en-US" altLang="zh-TW" sz="2800" b="1" dirty="0">
                <a:solidFill>
                  <a:srgbClr val="0087DC"/>
                </a:solidFill>
              </a:rPr>
              <a:t>NC-TBM-T1616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317500" y="1581845"/>
            <a:ext cx="6477000" cy="143116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altLang="zh-TW" dirty="0"/>
              <a:t>Можно использовать два клеммных блока для одной ЧПУ, первый разъем </a:t>
            </a:r>
            <a:r>
              <a:rPr lang="en-US" altLang="zh-TW" dirty="0"/>
              <a:t>(IO: 16/16)</a:t>
            </a:r>
            <a:r>
              <a:rPr lang="ru-RU" altLang="zh-TW" dirty="0"/>
              <a:t> в диапазоне</a:t>
            </a:r>
            <a:r>
              <a:rPr lang="en-US" altLang="zh-TW" dirty="0"/>
              <a:t> X0~X15 </a:t>
            </a:r>
            <a:r>
              <a:rPr lang="ru-RU" altLang="zh-TW" dirty="0"/>
              <a:t>и</a:t>
            </a:r>
            <a:r>
              <a:rPr lang="en-US" altLang="zh-TW" dirty="0"/>
              <a:t> Y0~Y15) </a:t>
            </a:r>
            <a:r>
              <a:rPr lang="ru-RU" altLang="zh-TW" dirty="0"/>
              <a:t>второй разъем</a:t>
            </a:r>
            <a:r>
              <a:rPr lang="en-US" altLang="zh-TW" dirty="0"/>
              <a:t> (12/12 DI/DO</a:t>
            </a:r>
            <a:r>
              <a:rPr lang="ru-RU" altLang="zh-TW" dirty="0"/>
              <a:t>) в диапазоне</a:t>
            </a:r>
            <a:r>
              <a:rPr lang="en-US" altLang="zh-TW" dirty="0"/>
              <a:t> X16~X27, Y16~Y27. </a:t>
            </a:r>
            <a:r>
              <a:rPr lang="ru-RU" altLang="zh-TW" b="1" dirty="0">
                <a:solidFill>
                  <a:srgbClr val="FF0000"/>
                </a:solidFill>
              </a:rPr>
              <a:t>Второй разъем поддерживает только 12вх/12вых</a:t>
            </a:r>
            <a:r>
              <a:rPr lang="en-US" altLang="zh-TW" dirty="0"/>
              <a:t>. </a:t>
            </a:r>
            <a:r>
              <a:rPr lang="ru-RU" altLang="zh-TW" dirty="0"/>
              <a:t>Ниже описание контактов </a:t>
            </a:r>
            <a:r>
              <a:rPr lang="ru-RU" altLang="zh-TW" dirty="0" err="1"/>
              <a:t>клеммного</a:t>
            </a:r>
            <a:r>
              <a:rPr lang="ru-RU" altLang="zh-TW" dirty="0"/>
              <a:t> блока:</a:t>
            </a:r>
            <a:endParaRPr lang="zh-TW" altLang="zh-TW" b="1" dirty="0"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00707" name="Rectangle 3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281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3100" y="3092450"/>
            <a:ext cx="1475984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1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3100" y="1492250"/>
            <a:ext cx="2390775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文字方塊 11"/>
          <p:cNvSpPr txBox="1"/>
          <p:nvPr/>
        </p:nvSpPr>
        <p:spPr>
          <a:xfrm>
            <a:off x="2527300" y="196850"/>
            <a:ext cx="746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Встроенные входа/выхода. Релейный клеммный блок</a:t>
            </a:r>
            <a:endParaRPr lang="en-US" altLang="zh-CN" sz="28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>
              <a:tabLst/>
            </a:pPr>
            <a:r>
              <a:rPr lang="en-US" altLang="zh-TW" sz="2800" b="1" dirty="0">
                <a:solidFill>
                  <a:srgbClr val="0087DC"/>
                </a:solidFill>
              </a:rPr>
              <a:t>NC-TBM-R1616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0" y="3321050"/>
            <a:ext cx="8586787" cy="393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4555" y="958850"/>
            <a:ext cx="1780859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0100" y="1001712"/>
            <a:ext cx="28194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1"/>
          <p:cNvSpPr txBox="1"/>
          <p:nvPr/>
        </p:nvSpPr>
        <p:spPr>
          <a:xfrm>
            <a:off x="4105414" y="238695"/>
            <a:ext cx="6063971" cy="538609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Удаленные входа/выхода</a:t>
            </a:r>
            <a:endParaRPr lang="en-US" altLang="zh-CN" sz="32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622300" y="1604199"/>
            <a:ext cx="6400800" cy="115416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dirty="0"/>
              <a:t>Диапазон удаленных входов выходов начинается сX256, Y256, каждый дополнительный модуль добавляет еще 32 точки. Пользователи могут устанавливать  до 8 модулей (или до 256 точек ввода-вывода).</a:t>
            </a:r>
          </a:p>
        </p:txBody>
      </p:sp>
      <p:sp>
        <p:nvSpPr>
          <p:cNvPr id="200707" name="Rectangle 3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282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7300" y="2711450"/>
            <a:ext cx="2200275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2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3100" y="1720850"/>
            <a:ext cx="25146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文字方塊 11"/>
          <p:cNvSpPr txBox="1"/>
          <p:nvPr/>
        </p:nvSpPr>
        <p:spPr>
          <a:xfrm>
            <a:off x="2527300" y="196850"/>
            <a:ext cx="746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Удаленные входа/выхода. </a:t>
            </a:r>
            <a:endParaRPr lang="en-US" altLang="zh-CN" sz="28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r>
              <a:rPr lang="ru-RU" altLang="zh-CN" sz="28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Транзисторный клеммный блок</a:t>
            </a:r>
            <a:endParaRPr lang="en-US" altLang="zh-CN" sz="28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>
              <a:tabLst/>
            </a:pPr>
            <a:r>
              <a:rPr lang="en-US" altLang="zh-TW" sz="2800" b="1" dirty="0">
                <a:solidFill>
                  <a:srgbClr val="0087DC"/>
                </a:solidFill>
              </a:rPr>
              <a:t>NC-EIO-T3232</a:t>
            </a:r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469900" y="1662777"/>
            <a:ext cx="6324600" cy="115416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ru-RU" dirty="0"/>
              <a:t>Диапазон удаленных входов выходов начинается сX256, Y256, каждый дополнительный модуль добавляет еще 32 точки. Пользователи могут устанавливать  до 8 модулей (или до 256 точек ввода-вывода).</a:t>
            </a:r>
          </a:p>
        </p:txBody>
      </p:sp>
      <p:sp>
        <p:nvSpPr>
          <p:cNvPr id="200707" name="Rectangle 3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283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0100" y="3016250"/>
            <a:ext cx="20288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3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5500" y="1797050"/>
            <a:ext cx="2295525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文字方塊 11"/>
          <p:cNvSpPr txBox="1"/>
          <p:nvPr/>
        </p:nvSpPr>
        <p:spPr>
          <a:xfrm>
            <a:off x="2527300" y="196850"/>
            <a:ext cx="746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Удаленные входа/выхода. </a:t>
            </a:r>
            <a:endParaRPr lang="en-US" altLang="zh-CN" sz="28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r>
              <a:rPr lang="ru-RU" altLang="zh-CN" sz="2800" b="1" dirty="0">
                <a:solidFill>
                  <a:srgbClr val="0087DC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Релейный клеммный блок</a:t>
            </a:r>
            <a:endParaRPr lang="en-US" altLang="zh-CN" sz="2800" b="1" dirty="0">
              <a:solidFill>
                <a:srgbClr val="0087DC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  <a:p>
            <a:pPr>
              <a:tabLst/>
            </a:pPr>
            <a:r>
              <a:rPr lang="en-US" altLang="zh-TW" sz="2800" b="1" dirty="0">
                <a:solidFill>
                  <a:srgbClr val="0087DC"/>
                </a:solidFill>
              </a:rPr>
              <a:t>NC-EIO-R3216</a:t>
            </a:r>
          </a:p>
        </p:txBody>
      </p:sp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1993900" y="958850"/>
            <a:ext cx="769620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altLang="zh-TW" sz="2800" b="1" dirty="0">
                <a:solidFill>
                  <a:srgbClr val="0087DC"/>
                </a:solidFill>
              </a:rPr>
              <a:t>Переключение типов </a:t>
            </a:r>
            <a:r>
              <a:rPr lang="en-US" altLang="zh-TW" sz="2800" b="1" dirty="0">
                <a:solidFill>
                  <a:srgbClr val="0087DC"/>
                </a:solidFill>
              </a:rPr>
              <a:t>NPN </a:t>
            </a:r>
            <a:r>
              <a:rPr lang="ru-RU" altLang="zh-TW" sz="2800" b="1" dirty="0">
                <a:solidFill>
                  <a:srgbClr val="0087DC"/>
                </a:solidFill>
              </a:rPr>
              <a:t>и </a:t>
            </a:r>
            <a:r>
              <a:rPr lang="en-US" altLang="zh-TW" sz="2800" b="1" dirty="0">
                <a:solidFill>
                  <a:srgbClr val="0087DC"/>
                </a:solidFill>
              </a:rPr>
              <a:t>PNP</a:t>
            </a:r>
            <a:endParaRPr lang="zh-TW" altLang="en-US" sz="2800" b="1" dirty="0">
              <a:solidFill>
                <a:srgbClr val="0087DC"/>
              </a:solidFill>
            </a:endParaRPr>
          </a:p>
        </p:txBody>
      </p:sp>
      <p:pic>
        <p:nvPicPr>
          <p:cNvPr id="284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9100" y="1720850"/>
            <a:ext cx="48196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46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9100" y="4235450"/>
            <a:ext cx="7358062" cy="2922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矩形 11"/>
          <p:cNvSpPr/>
          <p:nvPr/>
        </p:nvSpPr>
        <p:spPr>
          <a:xfrm>
            <a:off x="6794500" y="4616450"/>
            <a:ext cx="685800" cy="5334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8013700" y="4464050"/>
            <a:ext cx="762000" cy="83820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" name="直線單箭頭接點 8"/>
          <p:cNvCxnSpPr>
            <a:stCxn id="12" idx="0"/>
          </p:cNvCxnSpPr>
          <p:nvPr/>
        </p:nvCxnSpPr>
        <p:spPr>
          <a:xfrm rot="16200000" flipV="1">
            <a:off x="4298950" y="1778000"/>
            <a:ext cx="1295400" cy="43815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>
            <a:stCxn id="6" idx="0"/>
          </p:cNvCxnSpPr>
          <p:nvPr/>
        </p:nvCxnSpPr>
        <p:spPr>
          <a:xfrm rot="5400000" flipH="1" flipV="1">
            <a:off x="7937500" y="4006850"/>
            <a:ext cx="914400" cy="1588"/>
          </a:xfrm>
          <a:prstGeom prst="straightConnector1">
            <a:avLst/>
          </a:prstGeom>
          <a:ln w="285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7556500" y="2711450"/>
            <a:ext cx="2209800" cy="70788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ru-RU" altLang="zh-TW" sz="2000" dirty="0">
                <a:latin typeface="+mn-ea"/>
              </a:rPr>
              <a:t>Номер станции</a:t>
            </a:r>
            <a:endParaRPr lang="en-US" altLang="zh-TW" sz="2000" dirty="0">
              <a:latin typeface="+mn-ea"/>
            </a:endParaRPr>
          </a:p>
          <a:p>
            <a:r>
              <a:rPr lang="en-US" altLang="zh-TW" sz="2000" dirty="0">
                <a:latin typeface="+mn-ea"/>
              </a:rPr>
              <a:t>0 = </a:t>
            </a:r>
            <a:r>
              <a:rPr lang="ru-RU" altLang="zh-TW" sz="2000" dirty="0">
                <a:latin typeface="+mn-ea"/>
              </a:rPr>
              <a:t>1-я станция</a:t>
            </a:r>
            <a:endParaRPr lang="zh-TW" altLang="en-US" sz="2000" dirty="0">
              <a:latin typeface="+mn-ea"/>
            </a:endParaRP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374900" y="654050"/>
            <a:ext cx="6553200" cy="414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altLang="zh-TW" sz="2800" b="1" dirty="0">
                <a:solidFill>
                  <a:srgbClr val="0087DC"/>
                </a:solidFill>
              </a:rPr>
              <a:t>Пример подключение входов</a:t>
            </a:r>
            <a:endParaRPr lang="zh-TW" altLang="en-US" sz="2800" b="1" dirty="0">
              <a:solidFill>
                <a:srgbClr val="0087DC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8100" y="1103512"/>
            <a:ext cx="8234363" cy="6354518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374900" y="501650"/>
            <a:ext cx="8166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400" b="1" dirty="0">
                <a:solidFill>
                  <a:srgbClr val="0087DC"/>
                </a:solidFill>
              </a:rPr>
              <a:t>Пример подключение бесконтактного датчика (</a:t>
            </a:r>
            <a:r>
              <a:rPr lang="en-US" altLang="zh-TW" sz="2400" b="1" dirty="0">
                <a:solidFill>
                  <a:srgbClr val="0087DC"/>
                </a:solidFill>
              </a:rPr>
              <a:t>NPN)</a:t>
            </a:r>
            <a:endParaRPr lang="zh-TW" altLang="en-US" sz="2400" b="1" dirty="0">
              <a:solidFill>
                <a:srgbClr val="0087DC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700" y="1111250"/>
            <a:ext cx="8153400" cy="627924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"/>
          <p:cNvSpPr txBox="1"/>
          <p:nvPr/>
        </p:nvSpPr>
        <p:spPr>
          <a:xfrm>
            <a:off x="2298700" y="497185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400" b="1" dirty="0">
                <a:solidFill>
                  <a:srgbClr val="0087DC"/>
                </a:solidFill>
              </a:rPr>
              <a:t>Пример подключение бесконтактного датчика (</a:t>
            </a:r>
            <a:r>
              <a:rPr lang="en-US" altLang="zh-TW" sz="2400" b="1" dirty="0">
                <a:solidFill>
                  <a:srgbClr val="0087DC"/>
                </a:solidFill>
              </a:rPr>
              <a:t>PNP)</a:t>
            </a:r>
            <a:endParaRPr lang="zh-TW" altLang="en-US" sz="2400" b="1" dirty="0">
              <a:solidFill>
                <a:srgbClr val="0087DC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700" y="1187450"/>
            <a:ext cx="7971237" cy="602932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"/>
          <p:cNvSpPr txBox="1"/>
          <p:nvPr/>
        </p:nvSpPr>
        <p:spPr>
          <a:xfrm>
            <a:off x="2527299" y="273050"/>
            <a:ext cx="7241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400" b="1" dirty="0">
                <a:solidFill>
                  <a:srgbClr val="0087DC"/>
                </a:solidFill>
              </a:rPr>
              <a:t>Пример подключение бесконтактного датчика (</a:t>
            </a:r>
            <a:r>
              <a:rPr lang="en-US" altLang="zh-TW" sz="2400" b="1" dirty="0">
                <a:solidFill>
                  <a:srgbClr val="0087DC"/>
                </a:solidFill>
              </a:rPr>
              <a:t>NPN </a:t>
            </a:r>
            <a:r>
              <a:rPr lang="ru-RU" altLang="zh-TW" sz="2400" b="1" dirty="0">
                <a:solidFill>
                  <a:srgbClr val="0087DC"/>
                </a:solidFill>
              </a:rPr>
              <a:t>и </a:t>
            </a:r>
            <a:r>
              <a:rPr lang="en-US" altLang="zh-TW" sz="2400" b="1" dirty="0">
                <a:solidFill>
                  <a:srgbClr val="0087DC"/>
                </a:solidFill>
              </a:rPr>
              <a:t>PNP)</a:t>
            </a:r>
            <a:endParaRPr lang="zh-TW" altLang="en-US" sz="2400" b="1" dirty="0">
              <a:solidFill>
                <a:srgbClr val="0087DC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0" y="1252557"/>
            <a:ext cx="8515350" cy="6237258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298700" y="385743"/>
            <a:ext cx="762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Отдельный станочный пульт</a:t>
            </a:r>
            <a:endParaRPr lang="en-US" altLang="zh-TW" sz="2800" b="1" dirty="0">
              <a:solidFill>
                <a:srgbClr val="0087DC"/>
              </a:solidFill>
            </a:endParaRPr>
          </a:p>
          <a:p>
            <a:r>
              <a:rPr lang="en-US" altLang="zh-TW" sz="2800" b="1" dirty="0">
                <a:solidFill>
                  <a:srgbClr val="0087DC"/>
                </a:solidFill>
              </a:rPr>
              <a:t>NC-PAN-300AM-P</a:t>
            </a:r>
            <a:endParaRPr lang="zh-TW" altLang="en-US" sz="2800" b="1" dirty="0">
              <a:solidFill>
                <a:srgbClr val="0087DC"/>
              </a:solidFill>
            </a:endParaRPr>
          </a:p>
        </p:txBody>
      </p:sp>
      <p:pic>
        <p:nvPicPr>
          <p:cNvPr id="289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900" y="1416050"/>
            <a:ext cx="46101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97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0100" y="1416050"/>
            <a:ext cx="4219575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文字方塊 10"/>
          <p:cNvSpPr txBox="1"/>
          <p:nvPr/>
        </p:nvSpPr>
        <p:spPr>
          <a:xfrm>
            <a:off x="469900" y="5454650"/>
            <a:ext cx="533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Входной сигнал DI (допустимый ток: 8 ~ 25 мА;</a:t>
            </a:r>
          </a:p>
          <a:p>
            <a:r>
              <a:rPr lang="ru-RU" dirty="0"/>
              <a:t>импульсный ток: до 40 мА)</a:t>
            </a:r>
          </a:p>
          <a:p>
            <a:endParaRPr lang="en-US" altLang="zh-TW" dirty="0"/>
          </a:p>
          <a:p>
            <a:r>
              <a:rPr lang="ru-RU" dirty="0"/>
              <a:t>Нагрузка на DO (допустимый ток: до 40мА; импульсный ток: менее 100 мА)</a:t>
            </a:r>
            <a:endParaRPr lang="zh-TW" altLang="en-US" dirty="0"/>
          </a:p>
        </p:txBody>
      </p:sp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字方塊 10"/>
          <p:cNvSpPr txBox="1"/>
          <p:nvPr/>
        </p:nvSpPr>
        <p:spPr>
          <a:xfrm>
            <a:off x="546100" y="5454650"/>
            <a:ext cx="5257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Входной сигнал DI (допустимый ток: 8 ~ 25 мА;</a:t>
            </a:r>
          </a:p>
          <a:p>
            <a:r>
              <a:rPr lang="ru-RU" dirty="0"/>
              <a:t>импульсный ток: до 40 мА)</a:t>
            </a:r>
          </a:p>
          <a:p>
            <a:endParaRPr lang="en-US" altLang="zh-TW" dirty="0"/>
          </a:p>
          <a:p>
            <a:r>
              <a:rPr lang="ru-RU" dirty="0"/>
              <a:t>Нагрузка на DO (допустимый ток: до 40мА; импульсный ток: менее 100 мА)</a:t>
            </a:r>
            <a:endParaRPr lang="zh-TW" altLang="en-US" dirty="0"/>
          </a:p>
        </p:txBody>
      </p:sp>
      <p:pic>
        <p:nvPicPr>
          <p:cNvPr id="290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0100" y="1720850"/>
            <a:ext cx="4495800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0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4300" y="1797050"/>
            <a:ext cx="322897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文字方塊 1"/>
          <p:cNvSpPr txBox="1"/>
          <p:nvPr/>
        </p:nvSpPr>
        <p:spPr>
          <a:xfrm>
            <a:off x="2298700" y="385743"/>
            <a:ext cx="762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Отдельный станочный пульт</a:t>
            </a:r>
            <a:endParaRPr lang="en-US" altLang="zh-TW" sz="2800" b="1" dirty="0">
              <a:solidFill>
                <a:srgbClr val="0087DC"/>
              </a:solidFill>
            </a:endParaRPr>
          </a:p>
          <a:p>
            <a:r>
              <a:rPr lang="en-US" altLang="zh-TW" sz="2800" b="1" dirty="0">
                <a:solidFill>
                  <a:srgbClr val="0087DC"/>
                </a:solidFill>
              </a:rPr>
              <a:t>NC-PAN-311AM-P(F)</a:t>
            </a:r>
            <a:endParaRPr lang="zh-TW" altLang="en-US" sz="2800" b="1" dirty="0">
              <a:solidFill>
                <a:srgbClr val="0087DC"/>
              </a:solidFill>
            </a:endParaRPr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3300" y="1568450"/>
            <a:ext cx="8647346" cy="5282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文字方塊 1"/>
          <p:cNvSpPr txBox="1"/>
          <p:nvPr/>
        </p:nvSpPr>
        <p:spPr>
          <a:xfrm>
            <a:off x="2222500" y="196850"/>
            <a:ext cx="784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Отдельный станочный пульт</a:t>
            </a:r>
            <a:endParaRPr lang="en-US" altLang="zh-TW" sz="2800" b="1" dirty="0">
              <a:solidFill>
                <a:srgbClr val="0087DC"/>
              </a:solidFill>
            </a:endParaRPr>
          </a:p>
          <a:p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NC-PAN-300AM-P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. </a:t>
            </a:r>
          </a:p>
          <a:p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Соответствующие </a:t>
            </a:r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X 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и </a:t>
            </a:r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Y.</a:t>
            </a:r>
            <a:endParaRPr lang="zh-TW" altLang="en-US" sz="2800" b="1" dirty="0">
              <a:solidFill>
                <a:srgbClr val="0087DC"/>
              </a:solidFill>
              <a:latin typeface="+mj-ea"/>
            </a:endParaRPr>
          </a:p>
        </p:txBody>
      </p:sp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00" y="1492250"/>
            <a:ext cx="5543550" cy="5702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文字方塊 5"/>
          <p:cNvSpPr txBox="1"/>
          <p:nvPr/>
        </p:nvSpPr>
        <p:spPr>
          <a:xfrm>
            <a:off x="5270500" y="3016250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zh-TW" dirty="0">
                <a:latin typeface="+mn-ea"/>
              </a:rPr>
              <a:t>DI input signal (allowable current: 8~25mA;</a:t>
            </a:r>
          </a:p>
          <a:p>
            <a:r>
              <a:rPr lang="en-US" altLang="zh-TW" dirty="0">
                <a:latin typeface="+mn-ea"/>
              </a:rPr>
              <a:t>surge current: under 40mA)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5346700" y="5378450"/>
            <a:ext cx="487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latin typeface="+mn-ea"/>
              </a:rPr>
              <a:t>DO driven load (allowable current: under  </a:t>
            </a:r>
            <a:r>
              <a:rPr lang="it-IT" altLang="zh-TW" dirty="0">
                <a:latin typeface="+mn-ea"/>
              </a:rPr>
              <a:t>40mA; surge current: under 100mA)</a:t>
            </a:r>
            <a:endParaRPr lang="zh-TW" altLang="en-US" dirty="0">
              <a:latin typeface="+mn-ea"/>
            </a:endParaRPr>
          </a:p>
          <a:p>
            <a:endParaRPr lang="zh-TW" altLang="en-US" dirty="0">
              <a:latin typeface="+mn-ea"/>
            </a:endParaRPr>
          </a:p>
        </p:txBody>
      </p:sp>
      <p:sp>
        <p:nvSpPr>
          <p:cNvPr id="9" name="文字方塊 1"/>
          <p:cNvSpPr txBox="1"/>
          <p:nvPr/>
        </p:nvSpPr>
        <p:spPr>
          <a:xfrm>
            <a:off x="2222500" y="196850"/>
            <a:ext cx="7848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Отдельный станочный пульт</a:t>
            </a:r>
            <a:endParaRPr lang="en-US" altLang="zh-TW" sz="2800" b="1" dirty="0">
              <a:solidFill>
                <a:srgbClr val="0087DC"/>
              </a:solidFill>
            </a:endParaRPr>
          </a:p>
          <a:p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NC-PAN-300AM-P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.  Подключение</a:t>
            </a:r>
            <a:endParaRPr lang="zh-TW" altLang="en-US" sz="2800" b="1" dirty="0">
              <a:solidFill>
                <a:srgbClr val="0087DC"/>
              </a:solidFill>
              <a:latin typeface="+mj-ea"/>
            </a:endParaRPr>
          </a:p>
        </p:txBody>
      </p:sp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788" y="1731698"/>
            <a:ext cx="10336953" cy="548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字方塊 1"/>
          <p:cNvSpPr txBox="1"/>
          <p:nvPr/>
        </p:nvSpPr>
        <p:spPr>
          <a:xfrm>
            <a:off x="2222500" y="196850"/>
            <a:ext cx="784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Отдельный станочный пульт</a:t>
            </a:r>
            <a:endParaRPr lang="en-US" altLang="zh-TW" sz="2800" b="1" dirty="0">
              <a:solidFill>
                <a:srgbClr val="0087DC"/>
              </a:solidFill>
            </a:endParaRPr>
          </a:p>
          <a:p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NC-PAN-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311</a:t>
            </a:r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AM-P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. </a:t>
            </a:r>
          </a:p>
          <a:p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Соответствующие </a:t>
            </a:r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X 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и </a:t>
            </a:r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Y.</a:t>
            </a:r>
            <a:endParaRPr lang="zh-TW" altLang="en-US" sz="2800" b="1" dirty="0">
              <a:solidFill>
                <a:srgbClr val="0087DC"/>
              </a:solidFill>
              <a:latin typeface="+mj-ea"/>
            </a:endParaRPr>
          </a:p>
        </p:txBody>
      </p:sp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900" y="1644650"/>
            <a:ext cx="5638800" cy="541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文字方塊 3"/>
          <p:cNvSpPr txBox="1"/>
          <p:nvPr/>
        </p:nvSpPr>
        <p:spPr>
          <a:xfrm>
            <a:off x="5346700" y="3016250"/>
            <a:ext cx="528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Входной сигнал DI (допустимый ток: 8 ~ 25 мА;</a:t>
            </a:r>
          </a:p>
          <a:p>
            <a:r>
              <a:rPr lang="ru-RU" dirty="0"/>
              <a:t>импульсный ток: до 40 мА)</a:t>
            </a:r>
          </a:p>
          <a:p>
            <a:r>
              <a:rPr lang="en-US" altLang="zh-TW" dirty="0">
                <a:latin typeface="+mn-ea"/>
              </a:rPr>
              <a:t>)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5585000" y="5683250"/>
            <a:ext cx="504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Нагрузка на DO (допустимый ток: ниже</a:t>
            </a:r>
          </a:p>
          <a:p>
            <a:r>
              <a:rPr lang="ru-RU" dirty="0"/>
              <a:t>40мА; импульсный ток: менее 100 мА)</a:t>
            </a:r>
          </a:p>
        </p:txBody>
      </p:sp>
      <p:sp>
        <p:nvSpPr>
          <p:cNvPr id="8" name="文字方塊 1"/>
          <p:cNvSpPr txBox="1"/>
          <p:nvPr/>
        </p:nvSpPr>
        <p:spPr>
          <a:xfrm>
            <a:off x="2222500" y="196850"/>
            <a:ext cx="7848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Отдельный станочный пульт</a:t>
            </a:r>
            <a:endParaRPr lang="en-US" altLang="zh-TW" sz="2800" b="1" dirty="0">
              <a:solidFill>
                <a:srgbClr val="0087DC"/>
              </a:solidFill>
            </a:endParaRPr>
          </a:p>
          <a:p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NC-PAN-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311</a:t>
            </a:r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AM-P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. Подключение</a:t>
            </a:r>
            <a:endParaRPr lang="zh-TW" altLang="en-US" sz="2800" b="1" dirty="0">
              <a:solidFill>
                <a:srgbClr val="0087DC"/>
              </a:solidFill>
              <a:latin typeface="+mj-ea"/>
            </a:endParaRPr>
          </a:p>
        </p:txBody>
      </p:sp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6700" y="1416050"/>
            <a:ext cx="7440824" cy="5961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1"/>
          <p:cNvSpPr txBox="1"/>
          <p:nvPr/>
        </p:nvSpPr>
        <p:spPr>
          <a:xfrm>
            <a:off x="2222500" y="196850"/>
            <a:ext cx="7848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Отдельный станочный пульт</a:t>
            </a:r>
            <a:endParaRPr lang="en-US" altLang="zh-TW" sz="2800" b="1" dirty="0">
              <a:solidFill>
                <a:srgbClr val="0087DC"/>
              </a:solidFill>
            </a:endParaRPr>
          </a:p>
          <a:p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NC-PAN-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311</a:t>
            </a:r>
            <a:r>
              <a:rPr lang="en-US" altLang="zh-TW" sz="2800" b="1" dirty="0">
                <a:solidFill>
                  <a:srgbClr val="0087DC"/>
                </a:solidFill>
                <a:latin typeface="+mj-ea"/>
              </a:rPr>
              <a:t>AM-P</a:t>
            </a:r>
            <a:r>
              <a:rPr lang="ru-RU" altLang="zh-TW" sz="2800" b="1" dirty="0">
                <a:solidFill>
                  <a:srgbClr val="0087DC"/>
                </a:solidFill>
                <a:latin typeface="+mj-ea"/>
              </a:rPr>
              <a:t>.  Внешний вид</a:t>
            </a:r>
            <a:endParaRPr lang="zh-TW" altLang="en-US" sz="2800" b="1" dirty="0">
              <a:solidFill>
                <a:srgbClr val="0087DC"/>
              </a:solidFill>
              <a:latin typeface="+mj-ea"/>
            </a:endParaRPr>
          </a:p>
        </p:txBody>
      </p:sp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4486" y="1062625"/>
            <a:ext cx="7184628" cy="210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2346" y="3209807"/>
            <a:ext cx="8950154" cy="422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字方塊 1"/>
          <p:cNvSpPr txBox="1"/>
          <p:nvPr/>
        </p:nvSpPr>
        <p:spPr>
          <a:xfrm>
            <a:off x="2222500" y="83118"/>
            <a:ext cx="7848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800" b="1" dirty="0">
                <a:solidFill>
                  <a:srgbClr val="0087DC"/>
                </a:solidFill>
              </a:rPr>
              <a:t>Станочный пульт и отдельный станочный пульт для </a:t>
            </a:r>
            <a:r>
              <a:rPr lang="en-US" altLang="zh-TW" sz="2800" b="1" dirty="0">
                <a:solidFill>
                  <a:srgbClr val="0087DC"/>
                </a:solidFill>
              </a:rPr>
              <a:t>NC300</a:t>
            </a:r>
            <a:endParaRPr lang="zh-TW" altLang="en-US" sz="2800" b="1" dirty="0">
              <a:solidFill>
                <a:srgbClr val="0087DC"/>
              </a:solidFill>
              <a:latin typeface="+mj-ea"/>
            </a:endParaRPr>
          </a:p>
        </p:txBody>
      </p:sp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17"/>
          <p:cNvSpPr txBox="1">
            <a:spLocks noChangeArrowheads="1"/>
          </p:cNvSpPr>
          <p:nvPr/>
        </p:nvSpPr>
        <p:spPr bwMode="auto">
          <a:xfrm>
            <a:off x="5346700" y="1023277"/>
            <a:ext cx="1492620" cy="31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8" tIns="52139" rIns="104278" bIns="52139"/>
          <a:lstStyle/>
          <a:p>
            <a:r>
              <a:rPr lang="en-US" altLang="zh-TW" sz="1400" dirty="0">
                <a:latin typeface="Calibri" pitchFamily="34" charset="0"/>
                <a:ea typeface="新細明體" charset="-120"/>
              </a:rPr>
              <a:t>NC311A-MS-A</a:t>
            </a:r>
            <a:endParaRPr lang="zh-TW" altLang="zh-TW" dirty="0"/>
          </a:p>
        </p:txBody>
      </p:sp>
      <p:sp>
        <p:nvSpPr>
          <p:cNvPr id="82947" name="Text Box 19"/>
          <p:cNvSpPr txBox="1">
            <a:spLocks noChangeArrowheads="1"/>
          </p:cNvSpPr>
          <p:nvPr/>
        </p:nvSpPr>
        <p:spPr bwMode="auto">
          <a:xfrm>
            <a:off x="4761905" y="4014392"/>
            <a:ext cx="1856493" cy="51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8" tIns="52139" rIns="104278" bIns="52139"/>
          <a:lstStyle/>
          <a:p>
            <a:pPr algn="ctr"/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ASDA-A2-N /NN</a:t>
            </a:r>
            <a:endParaRPr lang="zh-TW" dirty="0"/>
          </a:p>
        </p:txBody>
      </p:sp>
      <p:sp>
        <p:nvSpPr>
          <p:cNvPr id="82948" name="Text Box 21"/>
          <p:cNvSpPr txBox="1">
            <a:spLocks noChangeArrowheads="1"/>
          </p:cNvSpPr>
          <p:nvPr/>
        </p:nvSpPr>
        <p:spPr bwMode="auto">
          <a:xfrm>
            <a:off x="1420218" y="2125266"/>
            <a:ext cx="1412791" cy="31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8" tIns="52139" rIns="104278" bIns="52139"/>
          <a:lstStyle/>
          <a:p>
            <a:r>
              <a:rPr lang="en-US" altLang="zh-TW" sz="1400" dirty="0">
                <a:latin typeface="Calibri" pitchFamily="34" charset="0"/>
                <a:ea typeface="新細明體" charset="-120"/>
              </a:rPr>
              <a:t>Remote IO</a:t>
            </a:r>
            <a:endParaRPr lang="zh-TW" altLang="zh-TW" dirty="0"/>
          </a:p>
        </p:txBody>
      </p:sp>
      <p:sp>
        <p:nvSpPr>
          <p:cNvPr id="82949" name="Text Box 6"/>
          <p:cNvSpPr txBox="1">
            <a:spLocks noChangeArrowheads="1"/>
          </p:cNvSpPr>
          <p:nvPr/>
        </p:nvSpPr>
        <p:spPr bwMode="auto">
          <a:xfrm>
            <a:off x="8157431" y="4014391"/>
            <a:ext cx="980228" cy="33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ASD-S </a:t>
            </a:r>
          </a:p>
          <a:p>
            <a:endParaRPr lang="zh-TW" altLang="zh-TW" dirty="0"/>
          </a:p>
        </p:txBody>
      </p:sp>
      <p:pic>
        <p:nvPicPr>
          <p:cNvPr id="82950" name="Picture 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1268" y="1259417"/>
            <a:ext cx="2428293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1" name="Picture 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337" y="2440120"/>
            <a:ext cx="2764319" cy="1112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2" name="Picture 3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422" y="4171818"/>
            <a:ext cx="2361459" cy="1910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3" name="Picture 3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1303" y="4329246"/>
            <a:ext cx="924534" cy="173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4" name="Picture 3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85882" y="6297084"/>
            <a:ext cx="1906619" cy="8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群組 53"/>
          <p:cNvGrpSpPr>
            <a:grpSpLocks/>
          </p:cNvGrpSpPr>
          <p:nvPr/>
        </p:nvGrpSpPr>
        <p:grpSpPr bwMode="auto">
          <a:xfrm>
            <a:off x="3508772" y="4329246"/>
            <a:ext cx="1162165" cy="2912400"/>
            <a:chOff x="3000364" y="3929066"/>
            <a:chExt cx="993829" cy="2643206"/>
          </a:xfrm>
        </p:grpSpPr>
        <p:pic>
          <p:nvPicPr>
            <p:cNvPr id="82997" name="Picture 2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214678" y="3929066"/>
              <a:ext cx="571504" cy="1542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98" name="Picture 30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000364" y="5786454"/>
              <a:ext cx="993829" cy="7858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50" name="直線接點 49"/>
            <p:cNvCxnSpPr>
              <a:stCxn id="115740" idx="2"/>
              <a:endCxn id="115742" idx="0"/>
            </p:cNvCxnSpPr>
            <p:nvPr/>
          </p:nvCxnSpPr>
          <p:spPr>
            <a:xfrm rot="5400000">
              <a:off x="3340909" y="5626909"/>
              <a:ext cx="315915" cy="317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線接點 52"/>
            <p:cNvCxnSpPr/>
            <p:nvPr/>
          </p:nvCxnSpPr>
          <p:spPr>
            <a:xfrm rot="5400000">
              <a:off x="3286150" y="5357826"/>
              <a:ext cx="85725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群組 54"/>
          <p:cNvGrpSpPr>
            <a:grpSpLocks/>
          </p:cNvGrpSpPr>
          <p:nvPr/>
        </p:nvGrpSpPr>
        <p:grpSpPr bwMode="auto">
          <a:xfrm>
            <a:off x="4845447" y="4306505"/>
            <a:ext cx="1162165" cy="2912402"/>
            <a:chOff x="3000364" y="3929066"/>
            <a:chExt cx="993829" cy="2643206"/>
          </a:xfrm>
        </p:grpSpPr>
        <p:pic>
          <p:nvPicPr>
            <p:cNvPr id="82993" name="Picture 2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214678" y="3929066"/>
              <a:ext cx="571504" cy="1542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94" name="Picture 30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000364" y="5786454"/>
              <a:ext cx="993829" cy="7858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58" name="直線接點 57"/>
            <p:cNvCxnSpPr>
              <a:stCxn id="56" idx="2"/>
            </p:cNvCxnSpPr>
            <p:nvPr/>
          </p:nvCxnSpPr>
          <p:spPr>
            <a:xfrm rot="5400000">
              <a:off x="3340910" y="5626908"/>
              <a:ext cx="315914" cy="317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接點 58"/>
            <p:cNvCxnSpPr/>
            <p:nvPr/>
          </p:nvCxnSpPr>
          <p:spPr>
            <a:xfrm rot="5400000">
              <a:off x="3286150" y="5357826"/>
              <a:ext cx="85725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群組 59"/>
          <p:cNvGrpSpPr>
            <a:grpSpLocks/>
          </p:cNvGrpSpPr>
          <p:nvPr/>
        </p:nvGrpSpPr>
        <p:grpSpPr bwMode="auto">
          <a:xfrm>
            <a:off x="6098581" y="4306505"/>
            <a:ext cx="1162165" cy="2912402"/>
            <a:chOff x="3000364" y="3929066"/>
            <a:chExt cx="993829" cy="2643206"/>
          </a:xfrm>
        </p:grpSpPr>
        <p:pic>
          <p:nvPicPr>
            <p:cNvPr id="82989" name="Picture 2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214678" y="3929066"/>
              <a:ext cx="571504" cy="1542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90" name="Picture 30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000364" y="5786454"/>
              <a:ext cx="993829" cy="7858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63" name="直線接點 62"/>
            <p:cNvCxnSpPr>
              <a:stCxn id="61" idx="2"/>
              <a:endCxn id="62" idx="0"/>
            </p:cNvCxnSpPr>
            <p:nvPr/>
          </p:nvCxnSpPr>
          <p:spPr>
            <a:xfrm rot="5400000">
              <a:off x="3340909" y="5626908"/>
              <a:ext cx="315914" cy="317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線接點 63"/>
            <p:cNvCxnSpPr/>
            <p:nvPr/>
          </p:nvCxnSpPr>
          <p:spPr>
            <a:xfrm rot="5400000">
              <a:off x="3286150" y="5357826"/>
              <a:ext cx="85725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2960" name="Picture 3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3134" y="1338131"/>
            <a:ext cx="1420217" cy="627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61" name="Text Box 21"/>
          <p:cNvSpPr txBox="1">
            <a:spLocks noChangeArrowheads="1"/>
          </p:cNvSpPr>
          <p:nvPr/>
        </p:nvSpPr>
        <p:spPr bwMode="auto">
          <a:xfrm>
            <a:off x="1503760" y="1018029"/>
            <a:ext cx="918965" cy="236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8" tIns="52139" rIns="104278" bIns="52139"/>
          <a:lstStyle/>
          <a:p>
            <a:r>
              <a:rPr lang="en-US" altLang="zh-TW" sz="1400" dirty="0">
                <a:latin typeface="Calibri" pitchFamily="34" charset="0"/>
                <a:ea typeface="新細明體" charset="-120"/>
              </a:rPr>
              <a:t>MPG</a:t>
            </a:r>
            <a:endParaRPr lang="zh-TW" altLang="zh-TW" dirty="0"/>
          </a:p>
        </p:txBody>
      </p:sp>
      <p:cxnSp>
        <p:nvCxnSpPr>
          <p:cNvPr id="70" name="直線接點 69"/>
          <p:cNvCxnSpPr/>
          <p:nvPr/>
        </p:nvCxnSpPr>
        <p:spPr>
          <a:xfrm>
            <a:off x="2673350" y="1495558"/>
            <a:ext cx="3091062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接點 71"/>
          <p:cNvCxnSpPr/>
          <p:nvPr/>
        </p:nvCxnSpPr>
        <p:spPr>
          <a:xfrm rot="5400000">
            <a:off x="5646342" y="1613628"/>
            <a:ext cx="23614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接點 73"/>
          <p:cNvCxnSpPr/>
          <p:nvPr/>
        </p:nvCxnSpPr>
        <p:spPr>
          <a:xfrm rot="10800000">
            <a:off x="3174603" y="1889125"/>
            <a:ext cx="2422724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接點 75"/>
          <p:cNvCxnSpPr/>
          <p:nvPr/>
        </p:nvCxnSpPr>
        <p:spPr>
          <a:xfrm rot="5400000">
            <a:off x="2859749" y="2203979"/>
            <a:ext cx="629708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線接點 77"/>
          <p:cNvCxnSpPr/>
          <p:nvPr/>
        </p:nvCxnSpPr>
        <p:spPr>
          <a:xfrm rot="10800000">
            <a:off x="4177110" y="2754975"/>
            <a:ext cx="1503759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接點 79"/>
          <p:cNvCxnSpPr/>
          <p:nvPr/>
        </p:nvCxnSpPr>
        <p:spPr>
          <a:xfrm rot="5400000">
            <a:off x="3586758" y="3345326"/>
            <a:ext cx="1180703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接點 83"/>
          <p:cNvCxnSpPr/>
          <p:nvPr/>
        </p:nvCxnSpPr>
        <p:spPr>
          <a:xfrm rot="5400000" flipH="1" flipV="1">
            <a:off x="2221111" y="4053748"/>
            <a:ext cx="236141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線接點 85"/>
          <p:cNvCxnSpPr/>
          <p:nvPr/>
        </p:nvCxnSpPr>
        <p:spPr>
          <a:xfrm>
            <a:off x="2339182" y="3935677"/>
            <a:ext cx="1837928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接點 88"/>
          <p:cNvCxnSpPr/>
          <p:nvPr/>
        </p:nvCxnSpPr>
        <p:spPr>
          <a:xfrm rot="5400000">
            <a:off x="3959557" y="2643188"/>
            <a:ext cx="2440120" cy="2506266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線接點 90"/>
          <p:cNvCxnSpPr/>
          <p:nvPr/>
        </p:nvCxnSpPr>
        <p:spPr>
          <a:xfrm flipV="1">
            <a:off x="3926483" y="5116381"/>
            <a:ext cx="1336675" cy="157427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線接點 92"/>
          <p:cNvCxnSpPr/>
          <p:nvPr/>
        </p:nvCxnSpPr>
        <p:spPr>
          <a:xfrm flipV="1">
            <a:off x="5263159" y="5116381"/>
            <a:ext cx="1253132" cy="157427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接點 94"/>
          <p:cNvCxnSpPr/>
          <p:nvPr/>
        </p:nvCxnSpPr>
        <p:spPr>
          <a:xfrm flipV="1">
            <a:off x="6516291" y="4958954"/>
            <a:ext cx="2840434" cy="314854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接點 97"/>
          <p:cNvCxnSpPr/>
          <p:nvPr/>
        </p:nvCxnSpPr>
        <p:spPr>
          <a:xfrm rot="5400000">
            <a:off x="8884444" y="5903516"/>
            <a:ext cx="9445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線接點 100"/>
          <p:cNvCxnSpPr/>
          <p:nvPr/>
        </p:nvCxnSpPr>
        <p:spPr>
          <a:xfrm rot="5400000">
            <a:off x="8673174" y="5942873"/>
            <a:ext cx="8658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978" name="Picture 3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18797" y="2518833"/>
            <a:ext cx="439989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9" name="Picture 3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941522" y="3856964"/>
            <a:ext cx="434419" cy="205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8" name="直線接點 107"/>
          <p:cNvCxnSpPr/>
          <p:nvPr/>
        </p:nvCxnSpPr>
        <p:spPr>
          <a:xfrm flipV="1">
            <a:off x="9189641" y="5667376"/>
            <a:ext cx="1002506" cy="15742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線接點 109"/>
          <p:cNvCxnSpPr/>
          <p:nvPr/>
        </p:nvCxnSpPr>
        <p:spPr>
          <a:xfrm rot="5400000" flipH="1" flipV="1">
            <a:off x="8864402" y="4339631"/>
            <a:ext cx="1652984" cy="100250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線接點 116"/>
          <p:cNvCxnSpPr/>
          <p:nvPr/>
        </p:nvCxnSpPr>
        <p:spPr>
          <a:xfrm rot="10800000">
            <a:off x="6599834" y="4171818"/>
            <a:ext cx="1086048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線接點 118"/>
          <p:cNvCxnSpPr/>
          <p:nvPr/>
        </p:nvCxnSpPr>
        <p:spPr>
          <a:xfrm rot="10800000">
            <a:off x="6766918" y="4250531"/>
            <a:ext cx="1086048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線接點 120"/>
          <p:cNvCxnSpPr/>
          <p:nvPr/>
        </p:nvCxnSpPr>
        <p:spPr>
          <a:xfrm rot="5400000">
            <a:off x="6688204" y="4329245"/>
            <a:ext cx="157427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線接點 122"/>
          <p:cNvCxnSpPr/>
          <p:nvPr/>
        </p:nvCxnSpPr>
        <p:spPr>
          <a:xfrm rot="5400000">
            <a:off x="6481763" y="4289888"/>
            <a:ext cx="23614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單箭頭接點 60"/>
          <p:cNvCxnSpPr/>
          <p:nvPr/>
        </p:nvCxnSpPr>
        <p:spPr>
          <a:xfrm rot="10800000" flipV="1">
            <a:off x="7852966" y="5116381"/>
            <a:ext cx="1420218" cy="4722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字方塊 64"/>
          <p:cNvSpPr txBox="1"/>
          <p:nvPr/>
        </p:nvSpPr>
        <p:spPr>
          <a:xfrm>
            <a:off x="7101087" y="5656880"/>
            <a:ext cx="1420217" cy="536184"/>
          </a:xfrm>
          <a:prstGeom prst="rect">
            <a:avLst/>
          </a:prstGeom>
          <a:noFill/>
        </p:spPr>
        <p:txBody>
          <a:bodyPr lIns="104278" tIns="52139" rIns="104278" bIns="52139">
            <a:spAutoFit/>
          </a:bodyPr>
          <a:lstStyle/>
          <a:p>
            <a:pPr algn="ctr">
              <a:defRPr/>
            </a:pPr>
            <a:r>
              <a:rPr lang="en-US" altLang="zh-TW" sz="1400" dirty="0">
                <a:latin typeface="+mn-ea"/>
              </a:rPr>
              <a:t>Termination resistors</a:t>
            </a:r>
            <a:endParaRPr lang="zh-TW" altLang="en-US" sz="1400" dirty="0">
              <a:latin typeface="+mn-ea"/>
            </a:endParaRPr>
          </a:p>
        </p:txBody>
      </p:sp>
      <p:sp>
        <p:nvSpPr>
          <p:cNvPr id="57" name="文字方塊 1"/>
          <p:cNvSpPr txBox="1"/>
          <p:nvPr/>
        </p:nvSpPr>
        <p:spPr>
          <a:xfrm>
            <a:off x="2222500" y="196850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TW" sz="3200" b="1">
                <a:solidFill>
                  <a:srgbClr val="0087DC"/>
                </a:solidFill>
              </a:rPr>
              <a:t>Карта устройств</a:t>
            </a:r>
            <a:endParaRPr lang="zh-TW" altLang="en-US" sz="3200" b="1" dirty="0">
              <a:solidFill>
                <a:srgbClr val="0087DC"/>
              </a:solidFill>
              <a:latin typeface="+mj-ea"/>
            </a:endParaRPr>
          </a:p>
        </p:txBody>
      </p:sp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1460115" y="2223616"/>
            <a:ext cx="6650814" cy="1432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19" tIns="51060" rIns="102119" bIns="5106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4318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СПАСИБО</a:t>
            </a:r>
          </a:p>
          <a:p>
            <a:pPr algn="ctr" eaLnBrk="1" hangingPunct="1"/>
            <a:r>
              <a:rPr lang="ru-RU" altLang="zh-TW" sz="4318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ЗА ВНИМАНИЕ!</a:t>
            </a:r>
            <a:endParaRPr lang="zh-TW" altLang="en-US" sz="4318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061E4B6-2B1E-49D3-A531-0D094B6836E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69900" y="6140450"/>
            <a:ext cx="3456843" cy="130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6531" indent="-31653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92" kern="1200">
                <a:solidFill>
                  <a:srgbClr val="0087DC"/>
                </a:solidFill>
                <a:latin typeface="Arial" pitchFamily="34" charset="0"/>
                <a:ea typeface="+mn-ea"/>
                <a:cs typeface="+mn-cs"/>
              </a:defRPr>
            </a:lvl1pPr>
            <a:lvl2pPr marL="685817" indent="-26377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58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055103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477145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99186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321227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65310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87351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altLang="zh-TW" b="1" dirty="0">
                <a:solidFill>
                  <a:srgbClr val="00B0F0"/>
                </a:solidFill>
                <a:ea typeface="新細明體" pitchFamily="18" charset="-120"/>
                <a:cs typeface="Arial" panose="020B0604020202020204" pitchFamily="34" charset="0"/>
              </a:rPr>
              <a:t>Больше информации на сайте </a:t>
            </a:r>
            <a:r>
              <a:rPr lang="en-US" altLang="zh-TW" sz="1015" b="1" dirty="0">
                <a:solidFill>
                  <a:srgbClr val="FF0000"/>
                </a:solidFill>
                <a:ea typeface="新細明體" pitchFamily="18" charset="-120"/>
                <a:cs typeface="Arial" panose="020B0604020202020204" pitchFamily="34" charset="0"/>
                <a:hlinkClick r:id="rId2"/>
              </a:rPr>
              <a:t>http://www.rts.ua/rus/catshop/827/CNC/</a:t>
            </a:r>
            <a:endParaRPr lang="ru-RU" altLang="zh-TW" sz="1015" b="1" dirty="0">
              <a:solidFill>
                <a:srgbClr val="FF0000"/>
              </a:solidFill>
              <a:ea typeface="新細明體" pitchFamily="18" charset="-12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altLang="zh-TW" sz="1015" dirty="0">
              <a:solidFill>
                <a:srgbClr val="00B0F0"/>
              </a:solidFill>
              <a:ea typeface="新細明體" pitchFamily="18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360490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5_Office 佈景主題">
  <a:themeElements>
    <a:clrScheme name="5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佈景主題">
      <a:majorFont>
        <a:latin typeface="Arial"/>
        <a:ea typeface="微軟正黑體"/>
        <a:cs typeface="Arial"/>
      </a:majorFont>
      <a:minorFont>
        <a:latin typeface="Arial"/>
        <a:ea typeface="微軟正黑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Office 佈景主題">
  <a:themeElements>
    <a:clrScheme name="7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Office 佈景主題">
      <a:majorFont>
        <a:latin typeface="Arial"/>
        <a:ea typeface="微軟正黑體"/>
        <a:cs typeface="Arial"/>
      </a:majorFont>
      <a:minorFont>
        <a:latin typeface="Arial"/>
        <a:ea typeface="微軟正黑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0_Office 佈景主題">
  <a:themeElements>
    <a:clrScheme name="10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Office 佈景主題">
      <a:majorFont>
        <a:latin typeface="Arial"/>
        <a:ea typeface="微軟正黑體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7176</TotalTime>
  <Words>1334</Words>
  <Application>Microsoft Office PowerPoint</Application>
  <PresentationFormat>Произвольный</PresentationFormat>
  <Paragraphs>241</Paragraphs>
  <Slides>49</Slides>
  <Notes>21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49</vt:i4>
      </vt:variant>
    </vt:vector>
  </HeadingPairs>
  <TitlesOfParts>
    <vt:vector size="64" baseType="lpstr">
      <vt:lpstr>微軟正黑體</vt:lpstr>
      <vt:lpstr>微软雅黑</vt:lpstr>
      <vt:lpstr>PMingLiU</vt:lpstr>
      <vt:lpstr>PMingLiU</vt:lpstr>
      <vt:lpstr>Arial</vt:lpstr>
      <vt:lpstr>Calibri</vt:lpstr>
      <vt:lpstr>標楷體</vt:lpstr>
      <vt:lpstr>Tahoma</vt:lpstr>
      <vt:lpstr>Times New Roman</vt:lpstr>
      <vt:lpstr>5_Office 佈景主題</vt:lpstr>
      <vt:lpstr>7_Office 佈景主題</vt:lpstr>
      <vt:lpstr>10_Office 佈景主題</vt:lpstr>
      <vt:lpstr>Лист</vt:lpstr>
      <vt:lpstr>Точечный рисунок</vt:lpstr>
      <vt:lpstr>點陣圖影像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CNC Wiring</dc:title>
  <dc:creator>JIMY.WU 吳世民</dc:creator>
  <cp:lastModifiedBy>Igor</cp:lastModifiedBy>
  <cp:revision>512</cp:revision>
  <dcterms:created xsi:type="dcterms:W3CDTF">2006-08-16T00:00:00Z</dcterms:created>
  <dcterms:modified xsi:type="dcterms:W3CDTF">2018-04-17T18:55:22Z</dcterms:modified>
</cp:coreProperties>
</file>