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activeX/activeX4.bin" ContentType="application/vnd.ms-office.activeX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activeX/activeX2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activeX/activeX5.bin" ContentType="application/vnd.ms-office.activeX"/>
  <Override PartName="/ppt/notesSlides/notesSlide6.xml" ContentType="application/vnd.openxmlformats-officedocument.presentationml.notesSlide+xml"/>
  <Override PartName="/ppt/activeX/activeX3.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2" r:id="rId2"/>
    <p:sldId id="283" r:id="rId3"/>
    <p:sldId id="289" r:id="rId4"/>
    <p:sldId id="290" r:id="rId5"/>
    <p:sldId id="338" r:id="rId6"/>
    <p:sldId id="292" r:id="rId7"/>
    <p:sldId id="337" r:id="rId8"/>
    <p:sldId id="293" r:id="rId9"/>
    <p:sldId id="313" r:id="rId10"/>
    <p:sldId id="330" r:id="rId11"/>
    <p:sldId id="316" r:id="rId12"/>
    <p:sldId id="317" r:id="rId13"/>
    <p:sldId id="329" r:id="rId14"/>
    <p:sldId id="332" r:id="rId15"/>
    <p:sldId id="318" r:id="rId16"/>
    <p:sldId id="320" r:id="rId17"/>
    <p:sldId id="326" r:id="rId18"/>
    <p:sldId id="325" r:id="rId19"/>
    <p:sldId id="334" r:id="rId20"/>
    <p:sldId id="328" r:id="rId21"/>
    <p:sldId id="322" r:id="rId22"/>
    <p:sldId id="301" r:id="rId23"/>
    <p:sldId id="302" r:id="rId24"/>
    <p:sldId id="312" r:id="rId25"/>
    <p:sldId id="310" r:id="rId26"/>
    <p:sldId id="271" r:id="rId27"/>
  </p:sldIdLst>
  <p:sldSz cx="9144000" cy="6858000" type="screen4x3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BF33"/>
    <a:srgbClr val="6CA62C"/>
    <a:srgbClr val="35A135"/>
    <a:srgbClr val="339966"/>
    <a:srgbClr val="339933"/>
    <a:srgbClr val="00CC00"/>
    <a:srgbClr val="632B8D"/>
    <a:srgbClr val="55257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26" autoAdjust="0"/>
    <p:restoredTop sz="79310" autoAdjust="0"/>
  </p:normalViewPr>
  <p:slideViewPr>
    <p:cSldViewPr>
      <p:cViewPr>
        <p:scale>
          <a:sx n="66" d="100"/>
          <a:sy n="66" d="100"/>
        </p:scale>
        <p:origin x="-141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664" y="-96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6.emf"/><Relationship Id="rId1" Type="http://schemas.openxmlformats.org/officeDocument/2006/relationships/image" Target="../media/image23.emf"/><Relationship Id="rId4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96C04491-288B-418B-9B86-17D815063321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B0F3C72-CB60-4AAE-A1FB-BD8067B74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B3E087C2-F396-4A30-88A3-645BB8995CE9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TW" altLang="en-US" noProof="0" smtClean="0"/>
              <a:t>按一下此處編輯母版文本樣式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第二級</a:t>
            </a:r>
          </a:p>
          <a:p>
            <a:pPr lvl="2"/>
            <a:r>
              <a:rPr lang="zh-CN" altLang="en-US" noProof="0" smtClean="0"/>
              <a:t>第三級</a:t>
            </a:r>
          </a:p>
          <a:p>
            <a:pPr lvl="3"/>
            <a:r>
              <a:rPr lang="zh-CN" altLang="en-US" noProof="0" smtClean="0"/>
              <a:t>第四級</a:t>
            </a:r>
          </a:p>
          <a:p>
            <a:pPr lvl="4"/>
            <a:r>
              <a:rPr lang="zh-CN" altLang="en-US" noProof="0" smtClean="0"/>
              <a:t>第五級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23DB34B9-8F8D-4812-801F-F26F769125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11C206-28E7-439C-BB9C-A8E9D86800B2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F6B8813-E2F3-4A83-AD4D-AB0E6CFB9323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FB48D2-2CD2-478D-A25A-FEA07502143F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6AB67B-ED3F-4909-9EF9-82A4D233DA08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84506D-CC06-4660-9E20-E43257AAF38F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F033746-55C6-4A88-9F59-E4F54ED13E2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84D6ECF-27F2-4B8B-A40A-AE6B37891E51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420683-ECEF-42BA-9367-7083CB64A957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CC3236-382B-438D-93CB-AE72C62241DB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8AF251-1133-4EFB-9FA7-11D51ACFBF9F}" type="slidenum">
              <a:rPr lang="en-US" altLang="zh-TW" smtClean="0"/>
              <a:pPr/>
              <a:t>13</a:t>
            </a:fld>
            <a:endParaRPr lang="en-US" altLang="zh-TW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zh-TW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6AB67B-ED3F-4909-9EF9-82A4D233DA08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EB3934-AB95-4C37-BB2F-531ADEFDEB14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8142-512A-4642-80D9-367B5A3F5D22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DDCE7-C694-4811-8A86-921EB46ECB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0505C-84ED-4647-9735-CC84A58531E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3ADD5-64A4-401D-B79B-AC17D1ECB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11AA0-A488-480A-B3F8-35CD271BDAC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BE79-1F6A-4BC4-9463-9CE451DA46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se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10"/>
          <p:cNvSpPr txBox="1">
            <a:spLocks noChangeArrowheads="1"/>
          </p:cNvSpPr>
          <p:nvPr userDrawn="1"/>
        </p:nvSpPr>
        <p:spPr bwMode="auto">
          <a:xfrm>
            <a:off x="323850" y="6311900"/>
            <a:ext cx="16557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200">
                <a:solidFill>
                  <a:srgbClr val="4D4D4D"/>
                </a:solidFill>
                <a:latin typeface="+mn-lt"/>
                <a:ea typeface="+mn-ea"/>
              </a:rPr>
              <a:t>Confidential</a:t>
            </a:r>
            <a:endParaRPr lang="zh-TW" altLang="en-US" sz="1200">
              <a:solidFill>
                <a:srgbClr val="4D4D4D"/>
              </a:solidFill>
              <a:latin typeface="+mn-lt"/>
              <a:ea typeface="+mn-ea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0" y="585788"/>
            <a:ext cx="9144000" cy="203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9BCFF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>
            <a:off x="0" y="0"/>
            <a:ext cx="91440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EE0F7"/>
              </a:gs>
              <a:gs pos="100000">
                <a:srgbClr val="3CA1E6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7" name="组合 23"/>
          <p:cNvGrpSpPr/>
          <p:nvPr userDrawn="1"/>
        </p:nvGrpSpPr>
        <p:grpSpPr>
          <a:xfrm>
            <a:off x="0" y="0"/>
            <a:ext cx="4506057" cy="785818"/>
            <a:chOff x="380968" y="1857364"/>
            <a:chExt cx="4071966" cy="785818"/>
          </a:xfrm>
          <a:gradFill flip="none" rotWithShape="1">
            <a:gsLst>
              <a:gs pos="11000">
                <a:schemeClr val="accent5">
                  <a:lumMod val="40000"/>
                  <a:lumOff val="60000"/>
                </a:schemeClr>
              </a:gs>
              <a:gs pos="51000">
                <a:schemeClr val="bg1"/>
              </a:gs>
              <a:gs pos="98000">
                <a:schemeClr val="accent5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8" name="流程图: 库存数据 7"/>
            <p:cNvSpPr/>
            <p:nvPr/>
          </p:nvSpPr>
          <p:spPr>
            <a:xfrm>
              <a:off x="380968" y="1857364"/>
              <a:ext cx="4071966" cy="785794"/>
            </a:xfrm>
            <a:prstGeom prst="flowChartOnlineStorag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+mn-ea"/>
                <a:cs typeface="Arial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0968" y="1857364"/>
              <a:ext cx="714380" cy="7858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+mn-ea"/>
                <a:cs typeface="Arial" charset="0"/>
              </a:endParaRPr>
            </a:p>
          </p:txBody>
        </p:sp>
      </p:grpSp>
      <p:pic>
        <p:nvPicPr>
          <p:cNvPr id="12" name="图片 7" descr="Delta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8438" y="101600"/>
            <a:ext cx="16700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12057" y="1988840"/>
            <a:ext cx="6513954" cy="3888432"/>
          </a:xfrm>
        </p:spPr>
        <p:txBody>
          <a:bodyPr>
            <a:normAutofit/>
          </a:bodyPr>
          <a:lstStyle>
            <a:lvl1pPr marL="285750" indent="-285750">
              <a:lnSpc>
                <a:spcPts val="1800"/>
              </a:lnSpc>
              <a:spcBef>
                <a:spcPts val="22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 sz="2800">
                <a:solidFill>
                  <a:schemeClr val="tx1"/>
                </a:solidFill>
              </a:defRPr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10" name="標題 1"/>
          <p:cNvSpPr>
            <a:spLocks noGrp="1"/>
          </p:cNvSpPr>
          <p:nvPr>
            <p:ph type="ctrTitle"/>
          </p:nvPr>
        </p:nvSpPr>
        <p:spPr>
          <a:xfrm>
            <a:off x="1489144" y="0"/>
            <a:ext cx="7654856" cy="714356"/>
          </a:xfrm>
        </p:spPr>
        <p:txBody>
          <a:bodyPr>
            <a:noAutofit/>
          </a:bodyPr>
          <a:lstStyle>
            <a:lvl1pPr algn="r">
              <a:defRPr lang="zh-TW" altLang="en-US" sz="4000" kern="1200" baseline="0" dirty="0">
                <a:solidFill>
                  <a:srgbClr val="005F9A"/>
                </a:solidFill>
                <a:latin typeface="黑体" pitchFamily="2" charset="-122"/>
                <a:ea typeface="黑体" pitchFamily="2" charset="-122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3" name="投影片編號版面配置區 5"/>
          <p:cNvSpPr>
            <a:spLocks noGrp="1"/>
          </p:cNvSpPr>
          <p:nvPr userDrawn="1">
            <p:ph type="sldNum" sz="quarter" idx="10"/>
          </p:nvPr>
        </p:nvSpPr>
        <p:spPr>
          <a:xfrm>
            <a:off x="3635375" y="6308725"/>
            <a:ext cx="2133600" cy="365125"/>
          </a:xfrm>
        </p:spPr>
        <p:txBody>
          <a:bodyPr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F9353D-B14B-4B3B-B6EB-0580EF1D424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med"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 1"/>
          <p:cNvSpPr>
            <a:spLocks noGrp="1"/>
          </p:cNvSpPr>
          <p:nvPr>
            <p:ph type="ctrTitle"/>
          </p:nvPr>
        </p:nvSpPr>
        <p:spPr>
          <a:xfrm>
            <a:off x="685801" y="764704"/>
            <a:ext cx="4606280" cy="4032448"/>
          </a:xfr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+mj-ea"/>
                <a:ea typeface="+mj-ea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24136"/>
          </a:xfr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10"/>
          </p:nvPr>
        </p:nvSpPr>
        <p:spPr>
          <a:xfrm>
            <a:off x="650333" y="2276872"/>
            <a:ext cx="7909802" cy="7200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30B9-E140-4833-BD78-918AF9EFB530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15A99-6D86-41B4-B7CD-2A6BAEEC6E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3378-AFEC-4826-9616-15D88522E916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88444-1FF5-420B-A4A0-08713C3EF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1C069-776A-48C3-89D5-D46584B9D278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F05C4-B393-4EA9-9AA1-5091754D7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E3486-DF98-4A0B-9694-9800FBD0C16C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F3576-DEFF-4B4C-B3F4-E18655160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BFCE7-1067-40ED-B659-A4688D57810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B600-7757-4F0F-A012-55306E9E1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F77ED-69A2-4B50-BD4A-DB1E34987D46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B3705-558A-4DDC-BFCF-1A37BB47B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9C477-1D75-4478-8194-5F23EECA5273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AC4BB-6936-435C-8FB7-73F2315CEB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E3B1-D2C2-408E-BD03-AA77D0CD48F5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B1E5D-21A4-470C-B871-9F0699E490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按一下此處編輯母版標題樣式</a:t>
            </a:r>
            <a:endParaRPr lang="zh-CN" altLang="en-US" smtClean="0"/>
          </a:p>
        </p:txBody>
      </p:sp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按一下此處編輯母版文本樣式</a:t>
            </a:r>
            <a:endParaRPr lang="zh-CN" altLang="en-US" smtClean="0"/>
          </a:p>
          <a:p>
            <a:pPr lvl="1"/>
            <a:r>
              <a:rPr lang="zh-CN" altLang="en-US" smtClean="0"/>
              <a:t>第二級</a:t>
            </a:r>
          </a:p>
          <a:p>
            <a:pPr lvl="2"/>
            <a:r>
              <a:rPr lang="zh-CN" altLang="en-US" smtClean="0"/>
              <a:t>第三級</a:t>
            </a:r>
          </a:p>
          <a:p>
            <a:pPr lvl="3"/>
            <a:r>
              <a:rPr lang="zh-CN" altLang="en-US" smtClean="0"/>
              <a:t>第四級</a:t>
            </a:r>
          </a:p>
          <a:p>
            <a:pPr lvl="4"/>
            <a:r>
              <a:rPr lang="zh-CN" altLang="en-US" smtClean="0"/>
              <a:t>第五級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DD13694-8064-4979-B9B5-964AA14C5129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34801A2-7696-481D-9146-261EE3FE04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  <p:sldLayoutId id="2147483930" r:id="rId13"/>
    <p:sldLayoutId id="2147483931" r:id="rId14"/>
    <p:sldLayoutId id="214748393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17.vml"/><Relationship Id="rId4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5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18.vml"/><Relationship Id="rId4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1662" y="442722"/>
            <a:ext cx="7506486" cy="861774"/>
          </a:xfrm>
          <a:prstGeom prst="rect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ngLiU" pitchFamily="49" charset="-120"/>
                <a:cs typeface="Arial" pitchFamily="34" charset="0"/>
              </a:rPr>
              <a:t>Rotary cut Function</a:t>
            </a:r>
            <a:endParaRPr lang="en-US" sz="5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MingLiU" pitchFamily="49" charset="-120"/>
              <a:cs typeface="Arial" pitchFamily="34" charset="0"/>
            </a:endParaRP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428625" y="1857375"/>
            <a:ext cx="3165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2513"/>
            <a:r>
              <a:rPr lang="en-US" altLang="zh-CN" sz="2000" b="1" dirty="0">
                <a:solidFill>
                  <a:srgbClr val="7F7F7F"/>
                </a:solidFill>
                <a:cs typeface="Arial" charset="0"/>
              </a:rPr>
              <a:t>WJ Solution center</a:t>
            </a:r>
          </a:p>
          <a:p>
            <a:pPr defTabSz="1052513"/>
            <a:r>
              <a:rPr lang="en-US" altLang="zh-CN" sz="2000" b="1" dirty="0">
                <a:solidFill>
                  <a:srgbClr val="7F7F7F"/>
                </a:solidFill>
                <a:cs typeface="Arial" charset="0"/>
              </a:rPr>
              <a:t>2012. Aug. </a:t>
            </a:r>
            <a:r>
              <a:rPr lang="en-US" altLang="zh-CN" sz="2000" b="1" dirty="0" smtClean="0">
                <a:solidFill>
                  <a:srgbClr val="7F7F7F"/>
                </a:solidFill>
                <a:cs typeface="Arial" charset="0"/>
              </a:rPr>
              <a:t>25</a:t>
            </a:r>
            <a:endParaRPr lang="zh-TW" altLang="en-US" sz="2000" b="1" dirty="0">
              <a:solidFill>
                <a:srgbClr val="7F7F7F"/>
              </a:solidFill>
              <a:ea typeface="新細明體" pitchFamily="18" charset="-12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2"/>
          <p:cNvSpPr txBox="1">
            <a:spLocks noChangeArrowheads="1"/>
          </p:cNvSpPr>
          <p:nvPr/>
        </p:nvSpPr>
        <p:spPr bwMode="auto">
          <a:xfrm>
            <a:off x="8626475" y="6467475"/>
            <a:ext cx="419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68997E36-D94B-4FE2-8C29-A7A296708E46}" type="slidenum">
              <a:rPr lang="en-US" altLang="zh-TW" sz="1200" b="1"/>
              <a:pPr>
                <a:spcBef>
                  <a:spcPct val="50000"/>
                </a:spcBef>
              </a:pPr>
              <a:t>10</a:t>
            </a:fld>
            <a:endParaRPr lang="en-US" altLang="zh-TW" sz="1200" b="1"/>
          </a:p>
        </p:txBody>
      </p:sp>
      <p:sp>
        <p:nvSpPr>
          <p:cNvPr id="26627" name="Text Box 13"/>
          <p:cNvSpPr txBox="1">
            <a:spLocks noChangeArrowheads="1"/>
          </p:cNvSpPr>
          <p:nvPr/>
        </p:nvSpPr>
        <p:spPr bwMode="auto">
          <a:xfrm>
            <a:off x="8626475" y="6467475"/>
            <a:ext cx="419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7B5925FC-D55B-44BB-817E-D36A96ACDFEA}" type="slidenum">
              <a:rPr lang="en-US" altLang="zh-TW" sz="1200" b="1"/>
              <a:pPr>
                <a:spcBef>
                  <a:spcPct val="50000"/>
                </a:spcBef>
              </a:pPr>
              <a:t>10</a:t>
            </a:fld>
            <a:endParaRPr lang="en-US" altLang="zh-TW" sz="1200" b="1"/>
          </a:p>
        </p:txBody>
      </p:sp>
      <p:pic>
        <p:nvPicPr>
          <p:cNvPr id="26628" name="Picture 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357313"/>
            <a:ext cx="41719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357313"/>
            <a:ext cx="37909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3"/>
          <p:cNvPicPr>
            <a:picLocks noChangeAspect="1" noChangeArrowheads="1"/>
          </p:cNvPicPr>
          <p:nvPr/>
        </p:nvPicPr>
        <p:blipFill>
          <a:blip r:embed="rId4"/>
          <a:srcRect l="9651" r="9354"/>
          <a:stretch>
            <a:fillRect/>
          </a:stretch>
        </p:blipFill>
        <p:spPr bwMode="auto">
          <a:xfrm>
            <a:off x="4643438" y="3714750"/>
            <a:ext cx="356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97"/>
          <p:cNvSpPr txBox="1">
            <a:spLocks noChangeArrowheads="1"/>
          </p:cNvSpPr>
          <p:nvPr/>
        </p:nvSpPr>
        <p:spPr bwMode="auto">
          <a:xfrm>
            <a:off x="1000125" y="3786188"/>
            <a:ext cx="2293938" cy="2762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/>
              <a:t>Initializing of r</a:t>
            </a:r>
            <a:r>
              <a:rPr lang="en-US" altLang="zh-CN" sz="1200">
                <a:ea typeface="標楷體" pitchFamily="65" charset="-120"/>
              </a:rPr>
              <a:t>otary cut function</a:t>
            </a:r>
            <a:endParaRPr lang="zh-CN" altLang="en-US" sz="1200">
              <a:ea typeface="標楷體" pitchFamily="65" charset="-120"/>
            </a:endParaRPr>
          </a:p>
        </p:txBody>
      </p:sp>
      <p:sp>
        <p:nvSpPr>
          <p:cNvPr id="26632" name="Text Box 98"/>
          <p:cNvSpPr txBox="1">
            <a:spLocks noChangeArrowheads="1"/>
          </p:cNvSpPr>
          <p:nvPr/>
        </p:nvSpPr>
        <p:spPr bwMode="auto">
          <a:xfrm>
            <a:off x="5214938" y="2857500"/>
            <a:ext cx="2149475" cy="2762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/>
              <a:t>Starting of r</a:t>
            </a:r>
            <a:r>
              <a:rPr lang="en-US" altLang="zh-CN" sz="1200">
                <a:ea typeface="標楷體" pitchFamily="65" charset="-120"/>
              </a:rPr>
              <a:t>otary cut function</a:t>
            </a:r>
            <a:endParaRPr lang="zh-CN" altLang="en-US" sz="1200">
              <a:ea typeface="標楷體" pitchFamily="65" charset="-120"/>
            </a:endParaRPr>
          </a:p>
        </p:txBody>
      </p:sp>
      <p:sp>
        <p:nvSpPr>
          <p:cNvPr id="26633" name="Text Box 99"/>
          <p:cNvSpPr txBox="1">
            <a:spLocks noChangeArrowheads="1"/>
          </p:cNvSpPr>
          <p:nvPr/>
        </p:nvSpPr>
        <p:spPr bwMode="auto">
          <a:xfrm>
            <a:off x="5214938" y="5072063"/>
            <a:ext cx="2422525" cy="2746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ea typeface="標楷體" pitchFamily="65" charset="-120"/>
              </a:rPr>
              <a:t>Exiting of rotary cut function</a:t>
            </a:r>
            <a:endParaRPr lang="zh-CN" altLang="en-US" sz="1200">
              <a:ea typeface="標楷體" pitchFamily="65" charset="-120"/>
            </a:endParaRPr>
          </a:p>
        </p:txBody>
      </p:sp>
      <p:sp>
        <p:nvSpPr>
          <p:cNvPr id="26634" name="Text Box 100"/>
          <p:cNvSpPr txBox="1">
            <a:spLocks noChangeArrowheads="1"/>
          </p:cNvSpPr>
          <p:nvPr/>
        </p:nvSpPr>
        <p:spPr bwMode="auto">
          <a:xfrm>
            <a:off x="285750" y="5857875"/>
            <a:ext cx="8572500" cy="2762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65225" indent="-1165225"/>
            <a:r>
              <a:rPr lang="en-US" altLang="zh-CN" sz="1200"/>
              <a:t>RotaryCutID: DVP10MC supports max. 8 groups of rotary functions and the ID is for identifying different group number.</a:t>
            </a:r>
            <a:endParaRPr lang="zh-CN" altLang="en-US" sz="1200"/>
          </a:p>
        </p:txBody>
      </p:sp>
      <p:sp>
        <p:nvSpPr>
          <p:cNvPr id="26635" name="标题 14"/>
          <p:cNvSpPr>
            <a:spLocks noGrp="1"/>
          </p:cNvSpPr>
          <p:nvPr>
            <p:ph type="ctrTitle"/>
          </p:nvPr>
        </p:nvSpPr>
        <p:spPr>
          <a:xfrm>
            <a:off x="214313" y="0"/>
            <a:ext cx="8929687" cy="714375"/>
          </a:xfrm>
        </p:spPr>
        <p:txBody>
          <a:bodyPr/>
          <a:lstStyle/>
          <a:p>
            <a:r>
              <a:rPr lang="en-US" altLang="zh-CN" sz="36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Rotary Cut Application instruction</a:t>
            </a:r>
            <a:endParaRPr lang="zh-CN" sz="360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Important parameters</a:t>
            </a:r>
            <a:endParaRPr 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B4B49-FBDB-440D-96CE-9BC445EED1C1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  <p:graphicFrame>
        <p:nvGraphicFramePr>
          <p:cNvPr id="4098" name="Object 62"/>
          <p:cNvGraphicFramePr>
            <a:graphicFrameLocks noGrp="1" noChangeAspect="1"/>
          </p:cNvGraphicFramePr>
          <p:nvPr/>
        </p:nvGraphicFramePr>
        <p:xfrm>
          <a:off x="0" y="1000125"/>
          <a:ext cx="8516938" cy="4389438"/>
        </p:xfrm>
        <a:graphic>
          <a:graphicData uri="http://schemas.openxmlformats.org/presentationml/2006/ole">
            <p:oleObj spid="_x0000_s4098" name="Visio" r:id="rId4" imgW="4093845" imgH="2107692" progId="Visio.Drawing.11">
              <p:embed/>
            </p:oleObj>
          </a:graphicData>
        </a:graphic>
      </p:graphicFrame>
      <p:sp>
        <p:nvSpPr>
          <p:cNvPr id="4101" name="TextBox 10"/>
          <p:cNvSpPr txBox="1">
            <a:spLocks noChangeArrowheads="1"/>
          </p:cNvSpPr>
          <p:nvPr/>
        </p:nvSpPr>
        <p:spPr bwMode="auto">
          <a:xfrm>
            <a:off x="357188" y="5286375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The circumference should be described by the tip of the blade.</a:t>
            </a:r>
            <a:endParaRPr lang="zh-CN" altLang="en-US" sz="2400">
              <a:solidFill>
                <a:srgbClr val="632B8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Important parameters</a:t>
            </a:r>
            <a:endParaRPr lang="zh-CN" dirty="0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7A4A3D-9D83-4355-9120-F602B8461CBF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  <p:graphicFrame>
        <p:nvGraphicFramePr>
          <p:cNvPr id="5122" name="Object 62"/>
          <p:cNvGraphicFramePr>
            <a:graphicFrameLocks noGrp="1" noChangeAspect="1"/>
          </p:cNvGraphicFramePr>
          <p:nvPr/>
        </p:nvGraphicFramePr>
        <p:xfrm>
          <a:off x="285750" y="1000125"/>
          <a:ext cx="8516938" cy="4389438"/>
        </p:xfrm>
        <a:graphic>
          <a:graphicData uri="http://schemas.openxmlformats.org/presentationml/2006/ole">
            <p:oleObj spid="_x0000_s5122" name="Visio" r:id="rId4" imgW="4093845" imgH="2107692" progId="Visio.Drawing.11">
              <p:embed/>
            </p:oleObj>
          </a:graphicData>
        </a:graphic>
      </p:graphicFrame>
      <p:sp>
        <p:nvSpPr>
          <p:cNvPr id="5125" name="TextBox 10"/>
          <p:cNvSpPr txBox="1">
            <a:spLocks noChangeArrowheads="1"/>
          </p:cNvSpPr>
          <p:nvPr/>
        </p:nvSpPr>
        <p:spPr bwMode="auto">
          <a:xfrm>
            <a:off x="357188" y="542925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The synchronous area is defined via two position on the rotary cutter </a:t>
            </a:r>
            <a:endParaRPr lang="zh-CN" altLang="en-US" sz="2400">
              <a:solidFill>
                <a:srgbClr val="632B8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28596" y="1000125"/>
            <a:ext cx="8572560" cy="81967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77139" tIns="40112" rIns="77139" bIns="40112">
            <a:spAutoFit/>
          </a:bodyPr>
          <a:lstStyle/>
          <a:p>
            <a:pPr defTabSz="390525">
              <a:spcBef>
                <a:spcPts val="863"/>
              </a:spcBef>
              <a:buClr>
                <a:schemeClr val="tx1"/>
              </a:buClr>
              <a:buSzPct val="100000"/>
              <a:tabLst>
                <a:tab pos="0" algn="l"/>
                <a:tab pos="407988" algn="l"/>
                <a:tab pos="1566863" algn="l"/>
                <a:tab pos="2351088" algn="l"/>
                <a:tab pos="3133725" algn="l"/>
                <a:tab pos="3917950" algn="l"/>
                <a:tab pos="4702175" algn="l"/>
                <a:tab pos="5484813" algn="l"/>
                <a:tab pos="6269038" algn="l"/>
                <a:tab pos="7053263" algn="l"/>
                <a:tab pos="7835900" algn="l"/>
                <a:tab pos="8620125" algn="l"/>
              </a:tabLst>
            </a:pPr>
            <a:r>
              <a:rPr lang="en-GB" altLang="zh-TW" sz="2400" dirty="0" smtClean="0">
                <a:solidFill>
                  <a:srgbClr val="632B8D"/>
                </a:solidFill>
              </a:rPr>
              <a:t>The </a:t>
            </a:r>
            <a:r>
              <a:rPr lang="en-GB" altLang="zh-TW" sz="2400" dirty="0">
                <a:solidFill>
                  <a:srgbClr val="632B8D"/>
                </a:solidFill>
              </a:rPr>
              <a:t>length of </a:t>
            </a:r>
            <a:r>
              <a:rPr lang="en-GB" altLang="zh-TW" sz="2400" dirty="0" smtClean="0">
                <a:solidFill>
                  <a:srgbClr val="632B8D"/>
                </a:solidFill>
              </a:rPr>
              <a:t>synchronous area </a:t>
            </a:r>
            <a:r>
              <a:rPr lang="en-GB" altLang="zh-TW" sz="2400" dirty="0">
                <a:solidFill>
                  <a:srgbClr val="632B8D"/>
                </a:solidFill>
              </a:rPr>
              <a:t>should varied according to different application condition.</a:t>
            </a:r>
            <a:endParaRPr lang="en-US" altLang="zh-TW" sz="2400" dirty="0">
              <a:solidFill>
                <a:srgbClr val="632B8D"/>
              </a:solidFill>
            </a:endParaRPr>
          </a:p>
        </p:txBody>
      </p:sp>
      <p:sp>
        <p:nvSpPr>
          <p:cNvPr id="6148" name="标题 4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Important parameters</a:t>
            </a:r>
            <a:endParaRPr 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1214414" y="2000240"/>
          <a:ext cx="6797516" cy="4281499"/>
        </p:xfrm>
        <a:graphic>
          <a:graphicData uri="http://schemas.openxmlformats.org/presentationml/2006/ole">
            <p:oleObj spid="_x0000_s6146" name="Visio" r:id="rId4" imgW="7954518" imgH="5010912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profile(3)</a:t>
            </a:r>
            <a:endParaRPr lang="zh-CN" dirty="0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12E3AB-48C0-462E-A626-727917AFE2F1}" type="slidenum">
              <a:rPr lang="zh-TW" altLang="en-US" smtClean="0"/>
              <a:pPr>
                <a:defRPr/>
              </a:pPr>
              <a:t>14</a:t>
            </a:fld>
            <a:endParaRPr lang="en-US" altLang="zh-TW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0" y="1000108"/>
            <a:ext cx="87868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 dirty="0" smtClean="0">
                <a:solidFill>
                  <a:srgbClr val="632B8D"/>
                </a:solidFill>
              </a:rPr>
              <a:t>The whole cutting cam profile consist of 3 parts, start cutting cam  profile , cutting  cam profile and stop cutting cam profile.</a:t>
            </a:r>
            <a:endParaRPr lang="zh-CN" altLang="en-US" sz="2400" dirty="0">
              <a:solidFill>
                <a:srgbClr val="632B8D"/>
              </a:solidFill>
            </a:endParaRPr>
          </a:p>
        </p:txBody>
      </p:sp>
      <p:graphicFrame>
        <p:nvGraphicFramePr>
          <p:cNvPr id="62469" name="Object 62"/>
          <p:cNvGraphicFramePr>
            <a:graphicFrameLocks noGrp="1" noChangeAspect="1"/>
          </p:cNvGraphicFramePr>
          <p:nvPr/>
        </p:nvGraphicFramePr>
        <p:xfrm>
          <a:off x="714375" y="1857375"/>
          <a:ext cx="7572375" cy="4683125"/>
        </p:xfrm>
        <a:graphic>
          <a:graphicData uri="http://schemas.openxmlformats.org/presentationml/2006/ole">
            <p:oleObj spid="_x0000_s62469" name="Visio" r:id="rId4" imgW="5638800" imgH="3485007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profile(1)</a:t>
            </a:r>
            <a:endParaRPr lang="zh-CN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AE3BC4-1F87-4FF1-A7B2-428570E1D7EA}" type="slidenum">
              <a:rPr lang="zh-TW" altLang="en-US" smtClean="0"/>
              <a:pPr>
                <a:defRPr/>
              </a:pPr>
              <a:t>15</a:t>
            </a:fld>
            <a:endParaRPr lang="en-US" altLang="zh-TW"/>
          </a:p>
        </p:txBody>
      </p:sp>
      <p:graphicFrame>
        <p:nvGraphicFramePr>
          <p:cNvPr id="7170" name="Object 62"/>
          <p:cNvGraphicFramePr>
            <a:graphicFrameLocks noGrp="1" noChangeAspect="1"/>
          </p:cNvGraphicFramePr>
          <p:nvPr/>
        </p:nvGraphicFramePr>
        <p:xfrm>
          <a:off x="285750" y="1000125"/>
          <a:ext cx="8516938" cy="4389438"/>
        </p:xfrm>
        <a:graphic>
          <a:graphicData uri="http://schemas.openxmlformats.org/presentationml/2006/ole">
            <p:oleObj spid="_x0000_s7170" name="Visio" r:id="rId4" imgW="4093845" imgH="2107692" progId="Visio.Drawing.11">
              <p:embed/>
            </p:oleObj>
          </a:graphicData>
        </a:graphic>
      </p:graphicFrame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357188" y="542925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In the adjustment area, the rotary cutter adjust itself to desired length by changing the speed.</a:t>
            </a:r>
            <a:endParaRPr lang="zh-CN" altLang="en-US" sz="2400">
              <a:solidFill>
                <a:srgbClr val="632B8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3456789876543456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70" y="1857364"/>
            <a:ext cx="811530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7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profile(2)</a:t>
            </a:r>
            <a:endParaRPr lang="zh-CN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F4773F-9EB1-4970-BF9A-92C0D92E5357}" type="slidenum">
              <a:rPr lang="zh-TW" altLang="en-US" smtClean="0"/>
              <a:pPr>
                <a:defRPr/>
              </a:pPr>
              <a:t>16</a:t>
            </a:fld>
            <a:endParaRPr lang="en-US" altLang="zh-TW"/>
          </a:p>
        </p:txBody>
      </p:sp>
      <p:graphicFrame>
        <p:nvGraphicFramePr>
          <p:cNvPr id="8194" name="Object 62"/>
          <p:cNvGraphicFramePr>
            <a:graphicFrameLocks noGrp="1" noChangeAspect="1"/>
          </p:cNvGraphicFramePr>
          <p:nvPr/>
        </p:nvGraphicFramePr>
        <p:xfrm>
          <a:off x="0" y="2187575"/>
          <a:ext cx="8516938" cy="4389438"/>
        </p:xfrm>
        <a:graphic>
          <a:graphicData uri="http://schemas.openxmlformats.org/presentationml/2006/ole">
            <p:oleObj spid="_x0000_s8194" name="Visio" r:id="rId5" imgW="4093845" imgH="2107692" progId="Visio.Drawing.11">
              <p:embed/>
            </p:oleObj>
          </a:graphicData>
        </a:graphic>
      </p:graphicFrame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0" y="1214438"/>
            <a:ext cx="8786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If cutting length is equal to the rotary cutter circumference. </a:t>
            </a:r>
            <a:endParaRPr lang="zh-CN" altLang="en-US" sz="2400">
              <a:solidFill>
                <a:srgbClr val="632B8D"/>
              </a:solidFill>
            </a:endParaRPr>
          </a:p>
        </p:txBody>
      </p:sp>
      <p:sp>
        <p:nvSpPr>
          <p:cNvPr id="8200" name="矩形 10"/>
          <p:cNvSpPr>
            <a:spLocks noChangeArrowheads="1"/>
          </p:cNvSpPr>
          <p:nvPr/>
        </p:nvSpPr>
        <p:spPr bwMode="auto">
          <a:xfrm>
            <a:off x="214313" y="857250"/>
            <a:ext cx="2427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70C0"/>
                </a:solidFill>
              </a:rPr>
              <a:t>Adjustment area</a:t>
            </a:r>
            <a:endParaRPr lang="zh-CN" altLang="en-US" sz="2400">
              <a:solidFill>
                <a:srgbClr val="0070C0"/>
              </a:solidFill>
            </a:endParaRPr>
          </a:p>
        </p:txBody>
      </p:sp>
      <p:graphicFrame>
        <p:nvGraphicFramePr>
          <p:cNvPr id="8195" name="Object 62"/>
          <p:cNvGraphicFramePr>
            <a:graphicFrameLocks noGrp="1" noChangeAspect="1"/>
          </p:cNvGraphicFramePr>
          <p:nvPr/>
        </p:nvGraphicFramePr>
        <p:xfrm>
          <a:off x="4357688" y="1857375"/>
          <a:ext cx="4064000" cy="3673475"/>
        </p:xfrm>
        <a:graphic>
          <a:graphicData uri="http://schemas.openxmlformats.org/presentationml/2006/ole">
            <p:oleObj spid="_x0000_s8195" name="Visio" r:id="rId6" imgW="1954149" imgH="1764792" progId="Visio.Drawing.11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812925" y="5459413"/>
            <a:ext cx="5040313" cy="107950"/>
          </a:xfrm>
          <a:prstGeom prst="rect">
            <a:avLst/>
          </a:prstGeom>
          <a:solidFill>
            <a:srgbClr val="35A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 rot="238545">
            <a:off x="294616" y="2537389"/>
            <a:ext cx="3214710" cy="2428892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2896262"/>
              </a:avLst>
            </a:prstTxWarp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00B050"/>
                </a:solidFill>
              </a:rPr>
              <a:t>Cutting circumference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3456789876543456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70" y="1857364"/>
            <a:ext cx="811530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1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profile(3)</a:t>
            </a:r>
            <a:endParaRPr lang="zh-CN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EF0531-84C4-4B2D-9F2D-365A015922FC}" type="slidenum">
              <a:rPr lang="zh-TW" altLang="en-US" smtClean="0"/>
              <a:pPr>
                <a:defRPr/>
              </a:pPr>
              <a:t>17</a:t>
            </a:fld>
            <a:endParaRPr lang="en-US" altLang="zh-TW"/>
          </a:p>
        </p:txBody>
      </p:sp>
      <p:graphicFrame>
        <p:nvGraphicFramePr>
          <p:cNvPr id="9218" name="Object 62"/>
          <p:cNvGraphicFramePr>
            <a:graphicFrameLocks noGrp="1" noChangeAspect="1"/>
          </p:cNvGraphicFramePr>
          <p:nvPr/>
        </p:nvGraphicFramePr>
        <p:xfrm>
          <a:off x="0" y="2187575"/>
          <a:ext cx="8516938" cy="4389438"/>
        </p:xfrm>
        <a:graphic>
          <a:graphicData uri="http://schemas.openxmlformats.org/presentationml/2006/ole">
            <p:oleObj spid="_x0000_s9218" name="Visio" r:id="rId5" imgW="4093845" imgH="2107692" progId="Visio.Drawing.11">
              <p:embed/>
            </p:oleObj>
          </a:graphicData>
        </a:graphic>
      </p:graphicFrame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0" y="1214438"/>
            <a:ext cx="8786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If cutting length is smaller than the rotary cutter circumference, </a:t>
            </a:r>
            <a:endParaRPr lang="zh-CN" altLang="en-US" sz="2400">
              <a:solidFill>
                <a:srgbClr val="632B8D"/>
              </a:solidFill>
            </a:endParaRPr>
          </a:p>
        </p:txBody>
      </p:sp>
      <p:sp>
        <p:nvSpPr>
          <p:cNvPr id="9224" name="矩形 10"/>
          <p:cNvSpPr>
            <a:spLocks noChangeArrowheads="1"/>
          </p:cNvSpPr>
          <p:nvPr/>
        </p:nvSpPr>
        <p:spPr bwMode="auto">
          <a:xfrm>
            <a:off x="214313" y="857250"/>
            <a:ext cx="2427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70C0"/>
                </a:solidFill>
              </a:rPr>
              <a:t>Adjustment area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2925" y="5459413"/>
            <a:ext cx="5184775" cy="107950"/>
          </a:xfrm>
          <a:prstGeom prst="rect">
            <a:avLst/>
          </a:prstGeom>
          <a:solidFill>
            <a:srgbClr val="35A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 rot="238545">
            <a:off x="294616" y="2537389"/>
            <a:ext cx="3214710" cy="2428892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2896262"/>
              </a:avLst>
            </a:prstTxWarp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00B050"/>
                </a:solidFill>
              </a:rPr>
              <a:t>Cutting circumference</a:t>
            </a:r>
            <a:endParaRPr lang="zh-CN" altLang="en-US" dirty="0">
              <a:solidFill>
                <a:srgbClr val="00B050"/>
              </a:solidFill>
            </a:endParaRPr>
          </a:p>
        </p:txBody>
      </p:sp>
      <p:graphicFrame>
        <p:nvGraphicFramePr>
          <p:cNvPr id="9220" name="Object 4"/>
          <p:cNvGraphicFramePr>
            <a:graphicFrameLocks noGrp="1" noChangeAspect="1"/>
          </p:cNvGraphicFramePr>
          <p:nvPr/>
        </p:nvGraphicFramePr>
        <p:xfrm>
          <a:off x="4500562" y="1857364"/>
          <a:ext cx="3924279" cy="3548072"/>
        </p:xfrm>
        <a:graphic>
          <a:graphicData uri="http://schemas.openxmlformats.org/presentationml/2006/ole">
            <p:oleObj spid="_x0000_s9220" name="Visio" r:id="rId6" imgW="1954149" imgH="1764792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3456789876543456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70" y="1857364"/>
            <a:ext cx="811530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profile(4)</a:t>
            </a:r>
            <a:endParaRPr lang="zh-CN" dirty="0" smtClean="0"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12E3AB-48C0-462E-A626-727917AFE2F1}" type="slidenum">
              <a:rPr lang="zh-TW" altLang="en-US" smtClean="0"/>
              <a:pPr>
                <a:defRPr/>
              </a:pPr>
              <a:t>18</a:t>
            </a:fld>
            <a:endParaRPr lang="en-US" altLang="zh-TW"/>
          </a:p>
        </p:txBody>
      </p:sp>
      <p:graphicFrame>
        <p:nvGraphicFramePr>
          <p:cNvPr id="10242" name="Object 62"/>
          <p:cNvGraphicFramePr>
            <a:graphicFrameLocks noGrp="1" noChangeAspect="1"/>
          </p:cNvGraphicFramePr>
          <p:nvPr/>
        </p:nvGraphicFramePr>
        <p:xfrm>
          <a:off x="0" y="2187575"/>
          <a:ext cx="8516938" cy="4389438"/>
        </p:xfrm>
        <a:graphic>
          <a:graphicData uri="http://schemas.openxmlformats.org/presentationml/2006/ole">
            <p:oleObj spid="_x0000_s10242" name="Visio" r:id="rId5" imgW="4093845" imgH="2107692" progId="Visio.Drawing.11">
              <p:embed/>
            </p:oleObj>
          </a:graphicData>
        </a:graphic>
      </p:graphicFrame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0" y="1214438"/>
            <a:ext cx="8786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If cutting length is larger than the rotary cutter circumference, </a:t>
            </a:r>
            <a:endParaRPr lang="zh-CN" altLang="en-US" sz="2400">
              <a:solidFill>
                <a:srgbClr val="632B8D"/>
              </a:solidFill>
            </a:endParaRPr>
          </a:p>
        </p:txBody>
      </p:sp>
      <p:sp>
        <p:nvSpPr>
          <p:cNvPr id="10248" name="矩形 10"/>
          <p:cNvSpPr>
            <a:spLocks noChangeArrowheads="1"/>
          </p:cNvSpPr>
          <p:nvPr/>
        </p:nvSpPr>
        <p:spPr bwMode="auto">
          <a:xfrm>
            <a:off x="214313" y="857250"/>
            <a:ext cx="2427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70C0"/>
                </a:solidFill>
              </a:rPr>
              <a:t>Adjustment area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2925" y="5459413"/>
            <a:ext cx="5184775" cy="107950"/>
          </a:xfrm>
          <a:prstGeom prst="rect">
            <a:avLst/>
          </a:prstGeom>
          <a:solidFill>
            <a:srgbClr val="35A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 rot="238545">
            <a:off x="294616" y="2537389"/>
            <a:ext cx="3214710" cy="2428892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2896262"/>
              </a:avLst>
            </a:prstTxWarp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00B050"/>
                </a:solidFill>
              </a:rPr>
              <a:t>Cutting circumference</a:t>
            </a:r>
            <a:endParaRPr lang="zh-CN" altLang="en-US" dirty="0">
              <a:solidFill>
                <a:srgbClr val="00B050"/>
              </a:solidFill>
            </a:endParaRPr>
          </a:p>
        </p:txBody>
      </p:sp>
      <p:graphicFrame>
        <p:nvGraphicFramePr>
          <p:cNvPr id="10243" name="Object 62"/>
          <p:cNvGraphicFramePr>
            <a:graphicFrameLocks noGrp="1" noChangeAspect="1"/>
          </p:cNvGraphicFramePr>
          <p:nvPr/>
        </p:nvGraphicFramePr>
        <p:xfrm>
          <a:off x="4000500" y="1857375"/>
          <a:ext cx="4516438" cy="3698875"/>
        </p:xfrm>
        <a:graphic>
          <a:graphicData uri="http://schemas.openxmlformats.org/presentationml/2006/ole">
            <p:oleObj spid="_x0000_s10243" name="Visio" r:id="rId6" imgW="2171700" imgH="1778508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Cutting cam profile(4)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19</a:t>
            </a:fld>
            <a:endParaRPr lang="en-US" altLang="zh-TW"/>
          </a:p>
        </p:txBody>
      </p:sp>
      <p:graphicFrame>
        <p:nvGraphicFramePr>
          <p:cNvPr id="64514" name="Object 62"/>
          <p:cNvGraphicFramePr>
            <a:graphicFrameLocks noGrp="1" noChangeAspect="1"/>
          </p:cNvGraphicFramePr>
          <p:nvPr/>
        </p:nvGraphicFramePr>
        <p:xfrm>
          <a:off x="150749" y="1142984"/>
          <a:ext cx="2857520" cy="2582930"/>
        </p:xfrm>
        <a:graphic>
          <a:graphicData uri="http://schemas.openxmlformats.org/presentationml/2006/ole">
            <p:oleObj spid="_x0000_s64514" name="Visio" r:id="rId4" imgW="1954149" imgH="1764792" progId="Visio.Drawing.11">
              <p:embed/>
            </p:oleObj>
          </a:graphicData>
        </a:graphic>
      </p:graphicFrame>
      <p:graphicFrame>
        <p:nvGraphicFramePr>
          <p:cNvPr id="64515" name="Object 62"/>
          <p:cNvGraphicFramePr>
            <a:graphicFrameLocks noGrp="1" noChangeAspect="1"/>
          </p:cNvGraphicFramePr>
          <p:nvPr/>
        </p:nvGraphicFramePr>
        <p:xfrm>
          <a:off x="3046457" y="1237796"/>
          <a:ext cx="2766139" cy="2500330"/>
        </p:xfrm>
        <a:graphic>
          <a:graphicData uri="http://schemas.openxmlformats.org/presentationml/2006/ole">
            <p:oleObj spid="_x0000_s64515" name="Visio" r:id="rId5" imgW="1954149" imgH="1764792" progId="Visio.Drawing.11">
              <p:embed/>
            </p:oleObj>
          </a:graphicData>
        </a:graphic>
      </p:graphicFrame>
      <p:graphicFrame>
        <p:nvGraphicFramePr>
          <p:cNvPr id="64516" name="Object 62"/>
          <p:cNvGraphicFramePr>
            <a:graphicFrameLocks noGrp="1" noChangeAspect="1"/>
          </p:cNvGraphicFramePr>
          <p:nvPr/>
        </p:nvGraphicFramePr>
        <p:xfrm>
          <a:off x="5863978" y="1121421"/>
          <a:ext cx="3214706" cy="2632782"/>
        </p:xfrm>
        <a:graphic>
          <a:graphicData uri="http://schemas.openxmlformats.org/presentationml/2006/ole">
            <p:oleObj spid="_x0000_s64516" name="Visio" r:id="rId6" imgW="2171700" imgH="1778508" progId="Visio.Drawing.11">
              <p:embed/>
            </p:oleObj>
          </a:graphicData>
        </a:graphic>
      </p:graphicFrame>
      <p:graphicFrame>
        <p:nvGraphicFramePr>
          <p:cNvPr id="64517" name="Object 62"/>
          <p:cNvGraphicFramePr>
            <a:graphicFrameLocks noGrp="1" noChangeAspect="1"/>
          </p:cNvGraphicFramePr>
          <p:nvPr/>
        </p:nvGraphicFramePr>
        <p:xfrm>
          <a:off x="265341" y="3714752"/>
          <a:ext cx="8591551" cy="2628900"/>
        </p:xfrm>
        <a:graphic>
          <a:graphicData uri="http://schemas.openxmlformats.org/presentationml/2006/ole">
            <p:oleObj spid="_x0000_s64517" name="Visio" r:id="rId7" imgW="5876544" imgH="1796415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235AB-1538-4BA3-8ACC-70B2BCAF34DA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  <p:grpSp>
        <p:nvGrpSpPr>
          <p:cNvPr id="22532" name="组合 56"/>
          <p:cNvGrpSpPr>
            <a:grpSpLocks/>
          </p:cNvGrpSpPr>
          <p:nvPr/>
        </p:nvGrpSpPr>
        <p:grpSpPr bwMode="auto">
          <a:xfrm>
            <a:off x="714375" y="1100138"/>
            <a:ext cx="7929563" cy="757237"/>
            <a:chOff x="714348" y="1100124"/>
            <a:chExt cx="7929618" cy="645994"/>
          </a:xfrm>
        </p:grpSpPr>
        <p:sp>
          <p:nvSpPr>
            <p:cNvPr id="29" name="Rectangle 187"/>
            <p:cNvSpPr>
              <a:spLocks noChangeArrowheads="1"/>
            </p:cNvSpPr>
            <p:nvPr/>
          </p:nvSpPr>
          <p:spPr bwMode="auto">
            <a:xfrm>
              <a:off x="714348" y="1616919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61" name="Rectangle 188"/>
            <p:cNvSpPr>
              <a:spLocks noChangeArrowheads="1"/>
            </p:cNvSpPr>
            <p:nvPr/>
          </p:nvSpPr>
          <p:spPr bwMode="auto">
            <a:xfrm>
              <a:off x="714348" y="1100124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1.  Rotary Cut Function Application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  <p:grpSp>
        <p:nvGrpSpPr>
          <p:cNvPr id="22533" name="组合 57"/>
          <p:cNvGrpSpPr>
            <a:grpSpLocks/>
          </p:cNvGrpSpPr>
          <p:nvPr/>
        </p:nvGrpSpPr>
        <p:grpSpPr bwMode="auto">
          <a:xfrm>
            <a:off x="714375" y="1939925"/>
            <a:ext cx="7929563" cy="719138"/>
            <a:chOff x="714348" y="1939580"/>
            <a:chExt cx="7929618" cy="645995"/>
          </a:xfrm>
        </p:grpSpPr>
        <p:sp>
          <p:nvSpPr>
            <p:cNvPr id="32" name="Rectangle 190"/>
            <p:cNvSpPr>
              <a:spLocks noChangeArrowheads="1"/>
            </p:cNvSpPr>
            <p:nvPr/>
          </p:nvSpPr>
          <p:spPr bwMode="auto">
            <a:xfrm>
              <a:off x="714348" y="2456376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57" name="Rectangle 191"/>
            <p:cNvSpPr>
              <a:spLocks noChangeArrowheads="1"/>
            </p:cNvSpPr>
            <p:nvPr/>
          </p:nvSpPr>
          <p:spPr bwMode="auto">
            <a:xfrm>
              <a:off x="714348" y="1939580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2.  Feature of Rotary Cut Function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  <p:grpSp>
        <p:nvGrpSpPr>
          <p:cNvPr id="22534" name="组合 58"/>
          <p:cNvGrpSpPr>
            <a:grpSpLocks/>
          </p:cNvGrpSpPr>
          <p:nvPr/>
        </p:nvGrpSpPr>
        <p:grpSpPr bwMode="auto">
          <a:xfrm>
            <a:off x="714375" y="2779713"/>
            <a:ext cx="7929563" cy="790575"/>
            <a:chOff x="714348" y="2779035"/>
            <a:chExt cx="7929618" cy="743582"/>
          </a:xfrm>
        </p:grpSpPr>
        <p:sp>
          <p:nvSpPr>
            <p:cNvPr id="35" name="Rectangle 193"/>
            <p:cNvSpPr>
              <a:spLocks noChangeArrowheads="1"/>
            </p:cNvSpPr>
            <p:nvPr/>
          </p:nvSpPr>
          <p:spPr bwMode="auto">
            <a:xfrm>
              <a:off x="714348" y="3373901"/>
              <a:ext cx="7929618" cy="148716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53" name="Rectangle 194"/>
            <p:cNvSpPr>
              <a:spLocks noChangeArrowheads="1"/>
            </p:cNvSpPr>
            <p:nvPr/>
          </p:nvSpPr>
          <p:spPr bwMode="auto">
            <a:xfrm>
              <a:off x="714348" y="2779035"/>
              <a:ext cx="7929618" cy="5948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3.  Technical Parameter of Rotary  Cut Function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  <p:grpSp>
        <p:nvGrpSpPr>
          <p:cNvPr id="22535" name="组合 59"/>
          <p:cNvGrpSpPr>
            <a:grpSpLocks/>
          </p:cNvGrpSpPr>
          <p:nvPr/>
        </p:nvGrpSpPr>
        <p:grpSpPr bwMode="auto">
          <a:xfrm>
            <a:off x="714375" y="3765550"/>
            <a:ext cx="7929563" cy="719138"/>
            <a:chOff x="714348" y="3764862"/>
            <a:chExt cx="7929618" cy="645994"/>
          </a:xfrm>
        </p:grpSpPr>
        <p:sp>
          <p:nvSpPr>
            <p:cNvPr id="38" name="Rectangle 196"/>
            <p:cNvSpPr>
              <a:spLocks noChangeArrowheads="1"/>
            </p:cNvSpPr>
            <p:nvPr/>
          </p:nvSpPr>
          <p:spPr bwMode="auto">
            <a:xfrm>
              <a:off x="714348" y="4281657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49" name="Rectangle 197"/>
            <p:cNvSpPr>
              <a:spLocks noChangeArrowheads="1"/>
            </p:cNvSpPr>
            <p:nvPr/>
          </p:nvSpPr>
          <p:spPr bwMode="auto">
            <a:xfrm>
              <a:off x="714348" y="3764862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4.  Rotary Cut Cam Curve Planning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  <p:grpSp>
        <p:nvGrpSpPr>
          <p:cNvPr id="22536" name="组合 60"/>
          <p:cNvGrpSpPr>
            <a:grpSpLocks/>
          </p:cNvGrpSpPr>
          <p:nvPr/>
        </p:nvGrpSpPr>
        <p:grpSpPr bwMode="auto">
          <a:xfrm>
            <a:off x="714375" y="4603750"/>
            <a:ext cx="7929563" cy="757238"/>
            <a:chOff x="714348" y="4604318"/>
            <a:chExt cx="7929618" cy="645995"/>
          </a:xfrm>
        </p:grpSpPr>
        <p:sp>
          <p:nvSpPr>
            <p:cNvPr id="42" name="Rectangle 199"/>
            <p:cNvSpPr>
              <a:spLocks noChangeArrowheads="1"/>
            </p:cNvSpPr>
            <p:nvPr/>
          </p:nvSpPr>
          <p:spPr bwMode="auto">
            <a:xfrm>
              <a:off x="714348" y="5121114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45" name="Rectangle 200"/>
            <p:cNvSpPr>
              <a:spLocks noChangeArrowheads="1"/>
            </p:cNvSpPr>
            <p:nvPr/>
          </p:nvSpPr>
          <p:spPr bwMode="auto">
            <a:xfrm>
              <a:off x="714348" y="4604318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5.  Rotary Cut Application Instruction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  <p:grpSp>
        <p:nvGrpSpPr>
          <p:cNvPr id="22537" name="组合 61"/>
          <p:cNvGrpSpPr>
            <a:grpSpLocks/>
          </p:cNvGrpSpPr>
          <p:nvPr/>
        </p:nvGrpSpPr>
        <p:grpSpPr bwMode="auto">
          <a:xfrm>
            <a:off x="714375" y="5443538"/>
            <a:ext cx="7929563" cy="792162"/>
            <a:chOff x="714348" y="5443774"/>
            <a:chExt cx="7929618" cy="728448"/>
          </a:xfrm>
        </p:grpSpPr>
        <p:sp>
          <p:nvSpPr>
            <p:cNvPr id="45" name="Rectangle 202"/>
            <p:cNvSpPr>
              <a:spLocks noChangeArrowheads="1"/>
            </p:cNvSpPr>
            <p:nvPr/>
          </p:nvSpPr>
          <p:spPr bwMode="auto">
            <a:xfrm>
              <a:off x="714348" y="6026532"/>
              <a:ext cx="7929618" cy="145690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41" name="Rectangle 203"/>
            <p:cNvSpPr>
              <a:spLocks noChangeArrowheads="1"/>
            </p:cNvSpPr>
            <p:nvPr/>
          </p:nvSpPr>
          <p:spPr bwMode="auto">
            <a:xfrm>
              <a:off x="714348" y="5443774"/>
              <a:ext cx="7929618" cy="5827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>
                  <a:solidFill>
                    <a:srgbClr val="41641A"/>
                  </a:solidFill>
                </a:rPr>
                <a:t>6.  Solution to Packaging Machine</a:t>
              </a:r>
              <a:endParaRPr lang="zh-CN" altLang="en-US" sz="2200" b="1" i="1">
                <a:solidFill>
                  <a:srgbClr val="41641A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Starting cam profile</a:t>
            </a:r>
            <a:endParaRPr lang="zh-CN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B3DE6D-14BA-419C-8B94-FC9B5C3DF7F2}" type="slidenum">
              <a:rPr lang="zh-TW" altLang="en-US" smtClean="0"/>
              <a:pPr>
                <a:defRPr/>
              </a:pPr>
              <a:t>20</a:t>
            </a:fld>
            <a:endParaRPr lang="en-US" altLang="zh-TW"/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 flipV="1">
            <a:off x="885825" y="1641475"/>
            <a:ext cx="2143125" cy="3729038"/>
            <a:chOff x="4893743" y="1440010"/>
            <a:chExt cx="1800000" cy="3131998"/>
          </a:xfrm>
        </p:grpSpPr>
        <p:sp>
          <p:nvSpPr>
            <p:cNvPr id="7" name="等腰三角形 6"/>
            <p:cNvSpPr/>
            <p:nvPr/>
          </p:nvSpPr>
          <p:spPr>
            <a:xfrm rot="10800000">
              <a:off x="5591077" y="3857342"/>
              <a:ext cx="429333" cy="714666"/>
            </a:xfrm>
            <a:prstGeom prst="triangle">
              <a:avLst/>
            </a:prstGeom>
            <a:solidFill>
              <a:srgbClr val="00B0F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5572410" y="1440010"/>
              <a:ext cx="429333" cy="714666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893743" y="2106676"/>
              <a:ext cx="1800000" cy="1799999"/>
            </a:xfrm>
            <a:prstGeom prst="ellipse">
              <a:avLst/>
            </a:prstGeom>
            <a:solidFill>
              <a:srgbClr val="92D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1270" name="组合 22"/>
          <p:cNvGrpSpPr>
            <a:grpSpLocks/>
          </p:cNvGrpSpPr>
          <p:nvPr/>
        </p:nvGrpSpPr>
        <p:grpSpPr bwMode="auto">
          <a:xfrm>
            <a:off x="671513" y="1427163"/>
            <a:ext cx="3071812" cy="4000500"/>
            <a:chOff x="500034" y="1857364"/>
            <a:chExt cx="3071834" cy="400052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00034" y="3929065"/>
              <a:ext cx="3071834" cy="158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 flipH="1" flipV="1">
              <a:off x="-200058" y="3843340"/>
              <a:ext cx="4000528" cy="285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266" name="Object 62"/>
          <p:cNvGraphicFramePr>
            <a:graphicFrameLocks noGrp="1" noChangeAspect="1"/>
          </p:cNvGraphicFramePr>
          <p:nvPr/>
        </p:nvGraphicFramePr>
        <p:xfrm>
          <a:off x="3929063" y="1428750"/>
          <a:ext cx="4572000" cy="3744913"/>
        </p:xfrm>
        <a:graphic>
          <a:graphicData uri="http://schemas.openxmlformats.org/presentationml/2006/ole">
            <p:oleObj spid="_x0000_s11266" name="Visio" r:id="rId3" imgW="2171700" imgH="1778508" progId="Visio.Drawing.11">
              <p:embed/>
            </p:oleObj>
          </a:graphicData>
        </a:graphic>
      </p:graphicFrame>
      <p:sp>
        <p:nvSpPr>
          <p:cNvPr id="11271" name="TextBox 10"/>
          <p:cNvSpPr txBox="1">
            <a:spLocks noChangeArrowheads="1"/>
          </p:cNvSpPr>
          <p:nvPr/>
        </p:nvSpPr>
        <p:spPr bwMode="auto">
          <a:xfrm>
            <a:off x="0" y="542925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>
                <a:solidFill>
                  <a:srgbClr val="632B8D"/>
                </a:solidFill>
              </a:rPr>
              <a:t>The start cam profile is used for defined acceleration of the cross cutter to the material line velocity until the first cut. </a:t>
            </a:r>
            <a:endParaRPr lang="zh-CN" altLang="en-US" sz="2400">
              <a:solidFill>
                <a:srgbClr val="632B8D"/>
              </a:solidFill>
            </a:endParaRPr>
          </a:p>
        </p:txBody>
      </p:sp>
      <p:sp>
        <p:nvSpPr>
          <p:cNvPr id="26" name="环形箭头 25"/>
          <p:cNvSpPr/>
          <p:nvPr/>
        </p:nvSpPr>
        <p:spPr>
          <a:xfrm rot="16200000" flipH="1">
            <a:off x="1500188" y="2928938"/>
            <a:ext cx="1071562" cy="1071562"/>
          </a:xfrm>
          <a:prstGeom prst="circularArrow">
            <a:avLst>
              <a:gd name="adj1" fmla="val 12500"/>
              <a:gd name="adj2" fmla="val 881565"/>
              <a:gd name="adj3" fmla="val 20457681"/>
              <a:gd name="adj4" fmla="val 10819712"/>
              <a:gd name="adj5" fmla="val 125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Stop cam profile</a:t>
            </a:r>
            <a:endParaRPr lang="zh-CN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11ED45-ECEF-43B2-843C-411B6F49BE21}" type="slidenum">
              <a:rPr lang="zh-TW" altLang="en-US" smtClean="0"/>
              <a:pPr>
                <a:defRPr/>
              </a:pPr>
              <a:t>21</a:t>
            </a:fld>
            <a:endParaRPr lang="en-US" altLang="zh-TW"/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857250" y="1285875"/>
            <a:ext cx="2143125" cy="3729038"/>
            <a:chOff x="4893743" y="1440010"/>
            <a:chExt cx="1800000" cy="3131998"/>
          </a:xfrm>
        </p:grpSpPr>
        <p:sp>
          <p:nvSpPr>
            <p:cNvPr id="7" name="等腰三角形 6"/>
            <p:cNvSpPr/>
            <p:nvPr/>
          </p:nvSpPr>
          <p:spPr>
            <a:xfrm rot="10800000">
              <a:off x="5591077" y="3857342"/>
              <a:ext cx="429333" cy="714666"/>
            </a:xfrm>
            <a:prstGeom prst="triangle">
              <a:avLst/>
            </a:prstGeom>
            <a:solidFill>
              <a:srgbClr val="00B0F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5572410" y="1440010"/>
              <a:ext cx="429333" cy="714666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893743" y="2106676"/>
              <a:ext cx="1800000" cy="1799999"/>
            </a:xfrm>
            <a:prstGeom prst="ellipse">
              <a:avLst/>
            </a:prstGeom>
            <a:solidFill>
              <a:srgbClr val="92D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294" name="组合 22"/>
          <p:cNvGrpSpPr>
            <a:grpSpLocks/>
          </p:cNvGrpSpPr>
          <p:nvPr/>
        </p:nvGrpSpPr>
        <p:grpSpPr bwMode="auto">
          <a:xfrm>
            <a:off x="641350" y="1071563"/>
            <a:ext cx="3071813" cy="4000500"/>
            <a:chOff x="500034" y="1857364"/>
            <a:chExt cx="3071834" cy="400052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00034" y="3929065"/>
              <a:ext cx="3071834" cy="158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 flipH="1" flipV="1">
              <a:off x="-200058" y="3843340"/>
              <a:ext cx="4000528" cy="285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290" name="Object 62"/>
          <p:cNvGraphicFramePr>
            <a:graphicFrameLocks noGrp="1" noChangeAspect="1"/>
          </p:cNvGraphicFramePr>
          <p:nvPr/>
        </p:nvGraphicFramePr>
        <p:xfrm>
          <a:off x="3900488" y="1073150"/>
          <a:ext cx="4572000" cy="3743325"/>
        </p:xfrm>
        <a:graphic>
          <a:graphicData uri="http://schemas.openxmlformats.org/presentationml/2006/ole">
            <p:oleObj spid="_x0000_s12290" name="Visio" r:id="rId3" imgW="2171700" imgH="1778508" progId="Visio.Drawing.11">
              <p:embed/>
            </p:oleObj>
          </a:graphicData>
        </a:graphic>
      </p:graphicFrame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0" y="5357813"/>
            <a:ext cx="9001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 dirty="0">
                <a:solidFill>
                  <a:srgbClr val="632B8D"/>
                </a:solidFill>
              </a:rPr>
              <a:t>The stop cam </a:t>
            </a:r>
            <a:r>
              <a:rPr lang="en-US" altLang="zh-CN" sz="2400" dirty="0" smtClean="0">
                <a:solidFill>
                  <a:srgbClr val="632B8D"/>
                </a:solidFill>
              </a:rPr>
              <a:t>profile </a:t>
            </a:r>
            <a:r>
              <a:rPr lang="en-US" altLang="zh-CN" sz="2400" dirty="0">
                <a:solidFill>
                  <a:srgbClr val="632B8D"/>
                </a:solidFill>
              </a:rPr>
              <a:t>is used for defined deceleration and stopping the cross cutter after the last cut.</a:t>
            </a:r>
            <a:endParaRPr lang="zh-CN" altLang="en-US" sz="2400" dirty="0">
              <a:solidFill>
                <a:srgbClr val="632B8D"/>
              </a:solidFill>
            </a:endParaRPr>
          </a:p>
        </p:txBody>
      </p:sp>
      <p:sp>
        <p:nvSpPr>
          <p:cNvPr id="26" name="环形箭头 25"/>
          <p:cNvSpPr/>
          <p:nvPr/>
        </p:nvSpPr>
        <p:spPr>
          <a:xfrm rot="13661631" flipH="1">
            <a:off x="1471613" y="2573338"/>
            <a:ext cx="1071562" cy="1071562"/>
          </a:xfrm>
          <a:prstGeom prst="circularArrow">
            <a:avLst>
              <a:gd name="adj1" fmla="val 12500"/>
              <a:gd name="adj2" fmla="val 881565"/>
              <a:gd name="adj3" fmla="val 20457681"/>
              <a:gd name="adj4" fmla="val 10819712"/>
              <a:gd name="adj5" fmla="val 125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标题 16"/>
          <p:cNvSpPr>
            <a:spLocks noGrp="1"/>
          </p:cNvSpPr>
          <p:nvPr>
            <p:ph type="ctrTitle"/>
          </p:nvPr>
        </p:nvSpPr>
        <p:spPr>
          <a:xfrm>
            <a:off x="357159" y="0"/>
            <a:ext cx="8786842" cy="714375"/>
          </a:xfrm>
        </p:spPr>
        <p:txBody>
          <a:bodyPr/>
          <a:lstStyle/>
          <a:p>
            <a:r>
              <a:rPr lang="en-US" altLang="zh-CN" sz="3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Introduction to Packaging Machine(1)</a:t>
            </a:r>
            <a:endParaRPr lang="zh-CN" sz="3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5720" y="5715016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  <a:ea typeface="標楷體" pitchFamily="65" charset="-120"/>
              </a:rPr>
              <a:t>Continuous-packaging machine</a:t>
            </a:r>
            <a:endParaRPr lang="zh-CN" altLang="en-US" b="1" dirty="0">
              <a:solidFill>
                <a:srgbClr val="FF3300"/>
              </a:solidFill>
              <a:ea typeface="標楷體" pitchFamily="65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720" y="6000768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  <a:ea typeface="標楷體" pitchFamily="65" charset="-120"/>
              </a:rPr>
              <a:t>Feed system with rods</a:t>
            </a:r>
            <a:endParaRPr lang="zh-CN" altLang="en-US" b="1" dirty="0">
              <a:solidFill>
                <a:srgbClr val="FF3300"/>
              </a:solidFill>
              <a:ea typeface="標楷體" pitchFamily="65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2000" y="5770125"/>
            <a:ext cx="4572000" cy="394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rgbClr val="FF3300"/>
                </a:solidFill>
                <a:ea typeface="標楷體" pitchFamily="65" charset="-120"/>
              </a:rPr>
              <a:t>Reciprocating- packaging machine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10780" y="6117108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</a:rPr>
              <a:t>Feed system without rods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  <p:controls>
      <p:control spid="13314" name="ShockwaveFlash1" r:id="rId2" imgW="4321523" imgH="4681144"/>
      <p:control spid="13315" name="ShockwaveFlash2" r:id="rId3" imgW="4321523" imgH="4681144"/>
    </p:controls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标题 10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z="3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Introduction to Packaging Machine(2)</a:t>
            </a:r>
            <a:endParaRPr lang="zh-CN" sz="3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5929330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  <a:ea typeface="標楷體" pitchFamily="65" charset="-120"/>
              </a:rPr>
              <a:t>4-side sealing</a:t>
            </a:r>
            <a:endParaRPr lang="zh-CN" altLang="en-US" b="1" dirty="0">
              <a:solidFill>
                <a:srgbClr val="FF3300"/>
              </a:solidFill>
              <a:ea typeface="標楷體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0562" y="6000768"/>
            <a:ext cx="4326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  <a:ea typeface="標楷體" pitchFamily="65" charset="-120"/>
              </a:rPr>
              <a:t>From-bottom-to-up moving of the film</a:t>
            </a:r>
            <a:endParaRPr lang="zh-CN" altLang="en-US" b="1" dirty="0">
              <a:solidFill>
                <a:srgbClr val="FF3300"/>
              </a:solidFill>
              <a:ea typeface="標楷體" pitchFamily="65" charset="-120"/>
            </a:endParaRPr>
          </a:p>
        </p:txBody>
      </p:sp>
    </p:spTree>
    <p:controls>
      <p:control spid="14338" name="ShockwaveFlash1" r:id="rId2" imgW="4896533" imgH="4826018"/>
      <p:control spid="14339" name="ShockwaveFlash2" r:id="rId3" imgW="4681144" imgH="4824153"/>
    </p:controls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8"/>
          <p:cNvSpPr txBox="1">
            <a:spLocks noChangeArrowheads="1"/>
          </p:cNvSpPr>
          <p:nvPr/>
        </p:nvSpPr>
        <p:spPr bwMode="auto">
          <a:xfrm>
            <a:off x="3428992" y="1285860"/>
            <a:ext cx="1165225" cy="646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 b="1"/>
              <a:t>DVP10MC11T</a:t>
            </a:r>
          </a:p>
          <a:p>
            <a:r>
              <a:rPr lang="en-US" altLang="zh-CN" sz="1200" b="1"/>
              <a:t>DVP16SP</a:t>
            </a:r>
          </a:p>
          <a:p>
            <a:r>
              <a:rPr lang="en-US" altLang="zh-CN" sz="1200" b="1"/>
              <a:t>DVP04TC</a:t>
            </a:r>
            <a:endParaRPr lang="en-US" altLang="zh-TW" sz="1200" b="1"/>
          </a:p>
        </p:txBody>
      </p:sp>
      <p:pic>
        <p:nvPicPr>
          <p:cNvPr id="3072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1725" y="3716338"/>
            <a:ext cx="25400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Line 12"/>
          <p:cNvSpPr>
            <a:spLocks noChangeShapeType="1"/>
          </p:cNvSpPr>
          <p:nvPr/>
        </p:nvSpPr>
        <p:spPr bwMode="auto">
          <a:xfrm flipV="1">
            <a:off x="3736975" y="2781300"/>
            <a:ext cx="0" cy="1152525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27" name="Group 17"/>
          <p:cNvGrpSpPr>
            <a:grpSpLocks/>
          </p:cNvGrpSpPr>
          <p:nvPr/>
        </p:nvGrpSpPr>
        <p:grpSpPr bwMode="auto">
          <a:xfrm>
            <a:off x="4105275" y="4149725"/>
            <a:ext cx="133350" cy="431800"/>
            <a:chOff x="1079" y="2704"/>
            <a:chExt cx="91" cy="272"/>
          </a:xfrm>
        </p:grpSpPr>
        <p:sp>
          <p:nvSpPr>
            <p:cNvPr id="30758" name="Line 18"/>
            <p:cNvSpPr>
              <a:spLocks noChangeShapeType="1"/>
            </p:cNvSpPr>
            <p:nvPr/>
          </p:nvSpPr>
          <p:spPr bwMode="auto">
            <a:xfrm>
              <a:off x="1079" y="2976"/>
              <a:ext cx="91" cy="0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Line 19"/>
            <p:cNvSpPr>
              <a:spLocks noChangeShapeType="1"/>
            </p:cNvSpPr>
            <p:nvPr/>
          </p:nvSpPr>
          <p:spPr bwMode="auto">
            <a:xfrm flipV="1">
              <a:off x="1170" y="2704"/>
              <a:ext cx="0" cy="272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8" name="Group 20"/>
          <p:cNvGrpSpPr>
            <a:grpSpLocks/>
          </p:cNvGrpSpPr>
          <p:nvPr/>
        </p:nvGrpSpPr>
        <p:grpSpPr bwMode="auto">
          <a:xfrm>
            <a:off x="4970463" y="4149725"/>
            <a:ext cx="133350" cy="431800"/>
            <a:chOff x="1079" y="2704"/>
            <a:chExt cx="91" cy="272"/>
          </a:xfrm>
        </p:grpSpPr>
        <p:sp>
          <p:nvSpPr>
            <p:cNvPr id="30756" name="Line 21"/>
            <p:cNvSpPr>
              <a:spLocks noChangeShapeType="1"/>
            </p:cNvSpPr>
            <p:nvPr/>
          </p:nvSpPr>
          <p:spPr bwMode="auto">
            <a:xfrm>
              <a:off x="1079" y="2976"/>
              <a:ext cx="91" cy="0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Line 22"/>
            <p:cNvSpPr>
              <a:spLocks noChangeShapeType="1"/>
            </p:cNvSpPr>
            <p:nvPr/>
          </p:nvSpPr>
          <p:spPr bwMode="auto">
            <a:xfrm flipV="1">
              <a:off x="1170" y="2704"/>
              <a:ext cx="0" cy="272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9" name="Group 23"/>
          <p:cNvGrpSpPr>
            <a:grpSpLocks/>
          </p:cNvGrpSpPr>
          <p:nvPr/>
        </p:nvGrpSpPr>
        <p:grpSpPr bwMode="auto">
          <a:xfrm>
            <a:off x="5767388" y="4149725"/>
            <a:ext cx="133350" cy="431800"/>
            <a:chOff x="1079" y="2704"/>
            <a:chExt cx="91" cy="272"/>
          </a:xfrm>
        </p:grpSpPr>
        <p:sp>
          <p:nvSpPr>
            <p:cNvPr id="30754" name="Line 24"/>
            <p:cNvSpPr>
              <a:spLocks noChangeShapeType="1"/>
            </p:cNvSpPr>
            <p:nvPr/>
          </p:nvSpPr>
          <p:spPr bwMode="auto">
            <a:xfrm>
              <a:off x="1079" y="2976"/>
              <a:ext cx="91" cy="0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Line 25"/>
            <p:cNvSpPr>
              <a:spLocks noChangeShapeType="1"/>
            </p:cNvSpPr>
            <p:nvPr/>
          </p:nvSpPr>
          <p:spPr bwMode="auto">
            <a:xfrm flipV="1">
              <a:off x="1170" y="2704"/>
              <a:ext cx="0" cy="272"/>
            </a:xfrm>
            <a:prstGeom prst="line">
              <a:avLst/>
            </a:prstGeom>
            <a:noFill/>
            <a:ln w="2540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1" name="Line 29"/>
          <p:cNvSpPr>
            <a:spLocks noChangeShapeType="1"/>
          </p:cNvSpPr>
          <p:nvPr/>
        </p:nvSpPr>
        <p:spPr bwMode="auto">
          <a:xfrm flipV="1">
            <a:off x="4238625" y="4157894"/>
            <a:ext cx="1690697" cy="0"/>
          </a:xfrm>
          <a:prstGeom prst="line">
            <a:avLst/>
          </a:prstGeom>
          <a:noFill/>
          <a:ln w="2540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2" name="Text Box 30"/>
          <p:cNvSpPr txBox="1">
            <a:spLocks noChangeArrowheads="1"/>
          </p:cNvSpPr>
          <p:nvPr/>
        </p:nvSpPr>
        <p:spPr bwMode="auto">
          <a:xfrm>
            <a:off x="6000760" y="3929066"/>
            <a:ext cx="1282700" cy="2762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 b="1" dirty="0">
                <a:ea typeface="標楷體" pitchFamily="65" charset="-120"/>
              </a:rPr>
              <a:t>Position signal</a:t>
            </a:r>
            <a:endParaRPr lang="zh-CN" altLang="en-US" sz="1200" b="1" dirty="0">
              <a:ea typeface="標楷體" pitchFamily="65" charset="-120"/>
            </a:endParaRPr>
          </a:p>
        </p:txBody>
      </p:sp>
      <p:sp>
        <p:nvSpPr>
          <p:cNvPr id="30733" name="AutoShape 35"/>
          <p:cNvSpPr>
            <a:spLocks/>
          </p:cNvSpPr>
          <p:nvPr/>
        </p:nvSpPr>
        <p:spPr bwMode="auto">
          <a:xfrm>
            <a:off x="4691063" y="2060574"/>
            <a:ext cx="238127" cy="1725615"/>
          </a:xfrm>
          <a:prstGeom prst="leftBrace">
            <a:avLst>
              <a:gd name="adj1" fmla="val 43863"/>
              <a:gd name="adj2" fmla="val 22898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4" name="Text Box 36"/>
          <p:cNvSpPr txBox="1">
            <a:spLocks noChangeArrowheads="1"/>
          </p:cNvSpPr>
          <p:nvPr/>
        </p:nvSpPr>
        <p:spPr bwMode="auto">
          <a:xfrm>
            <a:off x="4970463" y="1916113"/>
            <a:ext cx="3870325" cy="2085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1. Control signal (Run, film moving, stop, Emergency stop)</a:t>
            </a:r>
          </a:p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2. External device detection signals ( film pressing, material-feeding detection, safety guard)</a:t>
            </a:r>
          </a:p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3. Temperature detection signal</a:t>
            </a:r>
          </a:p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4. Heater output of each channel</a:t>
            </a:r>
          </a:p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5. Cutting-knife control signal </a:t>
            </a:r>
          </a:p>
          <a:p>
            <a:pPr marL="180975" indent="-180975">
              <a:lnSpc>
                <a:spcPct val="120000"/>
              </a:lnSpc>
            </a:pPr>
            <a:r>
              <a:rPr lang="en-US" altLang="zh-CN" sz="1200">
                <a:ea typeface="標楷體" pitchFamily="65" charset="-120"/>
              </a:rPr>
              <a:t>6. Control over opening and closing of medium sealing wheel</a:t>
            </a:r>
            <a:endParaRPr lang="en-US" altLang="zh-TW" sz="140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0735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1441547" cy="1512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2" name="Line 44"/>
          <p:cNvSpPr>
            <a:spLocks noChangeShapeType="1"/>
          </p:cNvSpPr>
          <p:nvPr/>
        </p:nvSpPr>
        <p:spPr bwMode="auto">
          <a:xfrm>
            <a:off x="2046288" y="2492375"/>
            <a:ext cx="13303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3" name="Text Box 45"/>
          <p:cNvSpPr txBox="1">
            <a:spLocks noChangeArrowheads="1"/>
          </p:cNvSpPr>
          <p:nvPr/>
        </p:nvSpPr>
        <p:spPr bwMode="auto">
          <a:xfrm>
            <a:off x="650875" y="1341438"/>
            <a:ext cx="1397000" cy="6461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/>
              <a:t>Local monitoring, control over HMI</a:t>
            </a:r>
            <a:endParaRPr lang="zh-CN" altLang="en-US" sz="1200" b="1"/>
          </a:p>
        </p:txBody>
      </p:sp>
      <p:sp>
        <p:nvSpPr>
          <p:cNvPr id="624704" name="AutoShape 64"/>
          <p:cNvSpPr>
            <a:spLocks noChangeArrowheads="1"/>
          </p:cNvSpPr>
          <p:nvPr/>
        </p:nvSpPr>
        <p:spPr bwMode="auto">
          <a:xfrm>
            <a:off x="3441700" y="6092825"/>
            <a:ext cx="1862138" cy="504825"/>
          </a:xfrm>
          <a:prstGeom prst="wedgeRoundRectCallout">
            <a:avLst>
              <a:gd name="adj1" fmla="val 35593"/>
              <a:gd name="adj2" fmla="val -139310"/>
              <a:gd name="adj3" fmla="val 16667"/>
            </a:avLst>
          </a:prstGeom>
          <a:solidFill>
            <a:srgbClr val="92D050"/>
          </a:solidFill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/>
              <a:t>Film-pulling axis </a:t>
            </a:r>
          </a:p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/>
              <a:t>Color standard signal</a:t>
            </a:r>
            <a:endParaRPr lang="zh-CN" altLang="en-US" sz="1200"/>
          </a:p>
        </p:txBody>
      </p:sp>
      <p:sp>
        <p:nvSpPr>
          <p:cNvPr id="624705" name="AutoShape 65"/>
          <p:cNvSpPr>
            <a:spLocks noChangeArrowheads="1"/>
          </p:cNvSpPr>
          <p:nvPr/>
        </p:nvSpPr>
        <p:spPr bwMode="auto">
          <a:xfrm>
            <a:off x="6215074" y="5857892"/>
            <a:ext cx="1928813" cy="847708"/>
          </a:xfrm>
          <a:prstGeom prst="wedgeRoundRectCallout">
            <a:avLst>
              <a:gd name="adj1" fmla="val -56724"/>
              <a:gd name="adj2" fmla="val -102290"/>
              <a:gd name="adj3" fmla="val 16667"/>
            </a:avLst>
          </a:prstGeom>
          <a:solidFill>
            <a:srgbClr val="92D050"/>
          </a:solidFill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 dirty="0"/>
              <a:t>Medium sealing axis</a:t>
            </a:r>
          </a:p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 dirty="0"/>
              <a:t>Wrong cut </a:t>
            </a:r>
            <a:r>
              <a:rPr lang="en-US" altLang="zh-CN" sz="1200" dirty="0" smtClean="0"/>
              <a:t>signal</a:t>
            </a:r>
          </a:p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 dirty="0" smtClean="0"/>
              <a:t>Cut point signal</a:t>
            </a:r>
          </a:p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 dirty="0" smtClean="0"/>
              <a:t>Zero point signal</a:t>
            </a:r>
            <a:endParaRPr lang="zh-CN" altLang="en-US" sz="1200" dirty="0" smtClean="0"/>
          </a:p>
          <a:p>
            <a:pPr marL="180975" indent="-180975">
              <a:buFont typeface="Times New Roman" pitchFamily="18" charset="0"/>
              <a:buChar char="♣"/>
              <a:defRPr/>
            </a:pPr>
            <a:endParaRPr lang="zh-CN" altLang="en-US" sz="1200" dirty="0"/>
          </a:p>
        </p:txBody>
      </p:sp>
      <p:sp>
        <p:nvSpPr>
          <p:cNvPr id="624707" name="AutoShape 67"/>
          <p:cNvSpPr>
            <a:spLocks noChangeArrowheads="1"/>
          </p:cNvSpPr>
          <p:nvPr/>
        </p:nvSpPr>
        <p:spPr bwMode="auto">
          <a:xfrm>
            <a:off x="2244725" y="4724400"/>
            <a:ext cx="1528763" cy="792163"/>
          </a:xfrm>
          <a:prstGeom prst="wedgeRoundRectCallout">
            <a:avLst>
              <a:gd name="adj1" fmla="val 71764"/>
              <a:gd name="adj2" fmla="val 45593"/>
              <a:gd name="adj3" fmla="val 16667"/>
            </a:avLst>
          </a:prstGeom>
          <a:solidFill>
            <a:srgbClr val="92D050"/>
          </a:solidFill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/>
              <a:t>Feed axis</a:t>
            </a:r>
          </a:p>
          <a:p>
            <a:pPr marL="180975" indent="-180975">
              <a:buFont typeface="Times New Roman" pitchFamily="18" charset="0"/>
              <a:buChar char="♣"/>
              <a:defRPr/>
            </a:pPr>
            <a:r>
              <a:rPr lang="en-US" altLang="zh-CN" sz="1200"/>
              <a:t>Material-incoming signal</a:t>
            </a:r>
            <a:endParaRPr lang="zh-CN" altLang="en-US" sz="1200"/>
          </a:p>
        </p:txBody>
      </p:sp>
      <p:pic>
        <p:nvPicPr>
          <p:cNvPr id="30750" name="Picture 68"/>
          <p:cNvPicPr>
            <a:picLocks noChangeAspect="1" noChangeArrowheads="1"/>
          </p:cNvPicPr>
          <p:nvPr/>
        </p:nvPicPr>
        <p:blipFill>
          <a:blip r:embed="rId4"/>
          <a:srcRect b="1804"/>
          <a:stretch>
            <a:fillRect/>
          </a:stretch>
        </p:blipFill>
        <p:spPr bwMode="auto">
          <a:xfrm>
            <a:off x="3376613" y="1989138"/>
            <a:ext cx="1262062" cy="9318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30751" name="标题 41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z="3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Solution to Packaging Machine</a:t>
            </a:r>
            <a:endParaRPr lang="zh-CN" altLang="zh-CN" sz="3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z="360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Solution to Packaging Machine</a:t>
            </a:r>
            <a:endParaRPr lang="zh-CN" sz="3600" smtClean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EDC62B-F13D-414C-B414-671D9DCBBAF7}" type="slidenum">
              <a:rPr lang="zh-TW" altLang="en-US" smtClean="0"/>
              <a:pPr>
                <a:defRPr/>
              </a:pPr>
              <a:t>25</a:t>
            </a:fld>
            <a:endParaRPr lang="en-US" altLang="zh-TW"/>
          </a:p>
        </p:txBody>
      </p:sp>
      <p:sp>
        <p:nvSpPr>
          <p:cNvPr id="28676" name="Oval 7"/>
          <p:cNvSpPr>
            <a:spLocks noChangeArrowheads="1"/>
          </p:cNvSpPr>
          <p:nvPr/>
        </p:nvSpPr>
        <p:spPr bwMode="auto">
          <a:xfrm>
            <a:off x="714348" y="1571612"/>
            <a:ext cx="466725" cy="503237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1</a:t>
            </a:r>
            <a:endParaRPr lang="en-US" altLang="zh-TW"/>
          </a:p>
        </p:txBody>
      </p:sp>
      <p:sp>
        <p:nvSpPr>
          <p:cNvPr id="28677" name="Oval 8"/>
          <p:cNvSpPr>
            <a:spLocks noChangeArrowheads="1"/>
          </p:cNvSpPr>
          <p:nvPr/>
        </p:nvSpPr>
        <p:spPr bwMode="auto">
          <a:xfrm>
            <a:off x="5503863" y="1628775"/>
            <a:ext cx="466725" cy="503238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2</a:t>
            </a:r>
            <a:endParaRPr lang="en-US" altLang="zh-TW"/>
          </a:p>
        </p:txBody>
      </p:sp>
      <p:sp>
        <p:nvSpPr>
          <p:cNvPr id="28678" name="Oval 9"/>
          <p:cNvSpPr>
            <a:spLocks noChangeArrowheads="1"/>
          </p:cNvSpPr>
          <p:nvPr/>
        </p:nvSpPr>
        <p:spPr bwMode="auto">
          <a:xfrm>
            <a:off x="4705350" y="2781300"/>
            <a:ext cx="466725" cy="503238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3</a:t>
            </a:r>
            <a:endParaRPr lang="en-US" altLang="zh-TW"/>
          </a:p>
        </p:txBody>
      </p:sp>
      <p:sp>
        <p:nvSpPr>
          <p:cNvPr id="28679" name="Oval 10"/>
          <p:cNvSpPr>
            <a:spLocks noChangeArrowheads="1"/>
          </p:cNvSpPr>
          <p:nvPr/>
        </p:nvSpPr>
        <p:spPr bwMode="auto">
          <a:xfrm>
            <a:off x="4041775" y="3789363"/>
            <a:ext cx="465138" cy="503237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5</a:t>
            </a:r>
            <a:endParaRPr lang="en-US" altLang="zh-TW"/>
          </a:p>
        </p:txBody>
      </p:sp>
      <p:sp>
        <p:nvSpPr>
          <p:cNvPr id="28680" name="Oval 11"/>
          <p:cNvSpPr>
            <a:spLocks noChangeArrowheads="1"/>
          </p:cNvSpPr>
          <p:nvPr/>
        </p:nvSpPr>
        <p:spPr bwMode="auto">
          <a:xfrm>
            <a:off x="5370513" y="3789363"/>
            <a:ext cx="466725" cy="503237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6</a:t>
            </a:r>
            <a:endParaRPr lang="en-US" altLang="zh-TW"/>
          </a:p>
        </p:txBody>
      </p:sp>
      <p:sp>
        <p:nvSpPr>
          <p:cNvPr id="28681" name="Oval 12"/>
          <p:cNvSpPr>
            <a:spLocks noChangeArrowheads="1"/>
          </p:cNvSpPr>
          <p:nvPr/>
        </p:nvSpPr>
        <p:spPr bwMode="auto">
          <a:xfrm>
            <a:off x="6234113" y="2781300"/>
            <a:ext cx="465137" cy="503238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4</a:t>
            </a:r>
            <a:endParaRPr lang="en-US" altLang="zh-TW"/>
          </a:p>
        </p:txBody>
      </p:sp>
      <p:sp>
        <p:nvSpPr>
          <p:cNvPr id="28682" name="Oval 13"/>
          <p:cNvSpPr>
            <a:spLocks noChangeArrowheads="1"/>
          </p:cNvSpPr>
          <p:nvPr/>
        </p:nvSpPr>
        <p:spPr bwMode="auto">
          <a:xfrm>
            <a:off x="6765925" y="3789363"/>
            <a:ext cx="465138" cy="503237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7</a:t>
            </a:r>
            <a:endParaRPr lang="en-US" altLang="zh-TW"/>
          </a:p>
        </p:txBody>
      </p:sp>
      <p:sp>
        <p:nvSpPr>
          <p:cNvPr id="28683" name="Text Box 14"/>
          <p:cNvSpPr txBox="1">
            <a:spLocks noChangeArrowheads="1"/>
          </p:cNvSpPr>
          <p:nvPr/>
        </p:nvSpPr>
        <p:spPr bwMode="auto">
          <a:xfrm>
            <a:off x="582613" y="2133600"/>
            <a:ext cx="2713037" cy="7381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ym typeface="Wingdings" pitchFamily="2" charset="2"/>
              </a:rPr>
              <a:t> </a:t>
            </a:r>
            <a:r>
              <a:rPr lang="en-US" altLang="zh-CN" sz="1400">
                <a:sym typeface="Wingdings" pitchFamily="2" charset="2"/>
              </a:rPr>
              <a:t>Real axis for feeding material</a:t>
            </a:r>
            <a:endParaRPr lang="zh-CN" altLang="en-US" sz="1400">
              <a:sym typeface="Wingdings" pitchFamily="2" charset="2"/>
            </a:endParaRPr>
          </a:p>
          <a:p>
            <a:r>
              <a:rPr lang="en-US" altLang="zh-CN" sz="1400">
                <a:sym typeface="Wingdings" pitchFamily="2" charset="2"/>
              </a:rPr>
              <a:t>1. Velocity control</a:t>
            </a:r>
            <a:endParaRPr lang="zh-CN" altLang="en-US" sz="1400">
              <a:sym typeface="Wingdings" pitchFamily="2" charset="2"/>
            </a:endParaRPr>
          </a:p>
          <a:p>
            <a:r>
              <a:rPr lang="en-US" altLang="zh-CN" sz="1400">
                <a:sym typeface="Wingdings" pitchFamily="2" charset="2"/>
              </a:rPr>
              <a:t>2. Material discharging function</a:t>
            </a:r>
            <a:endParaRPr lang="zh-CN" altLang="en-US" sz="1400">
              <a:sym typeface="Wingdings" pitchFamily="2" charset="2"/>
            </a:endParaRPr>
          </a:p>
        </p:txBody>
      </p:sp>
      <p:sp>
        <p:nvSpPr>
          <p:cNvPr id="28684" name="Text Box 16"/>
          <p:cNvSpPr txBox="1">
            <a:spLocks noChangeArrowheads="1"/>
          </p:cNvSpPr>
          <p:nvPr/>
        </p:nvSpPr>
        <p:spPr bwMode="auto">
          <a:xfrm>
            <a:off x="1447800" y="1557338"/>
            <a:ext cx="3386138" cy="523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/>
              <a:t>Detecting incoming-material trigger</a:t>
            </a:r>
            <a:endParaRPr lang="zh-CN" altLang="en-US" sz="1400"/>
          </a:p>
          <a:p>
            <a:r>
              <a:rPr lang="en-US" altLang="zh-CN" sz="1400"/>
              <a:t> Virtual master axis of packaging system</a:t>
            </a:r>
            <a:endParaRPr lang="zh-CN" altLang="en-US" sz="1400"/>
          </a:p>
        </p:txBody>
      </p:sp>
      <p:sp>
        <p:nvSpPr>
          <p:cNvPr id="28685" name="Text Box 17"/>
          <p:cNvSpPr txBox="1">
            <a:spLocks noChangeArrowheads="1"/>
          </p:cNvSpPr>
          <p:nvPr/>
        </p:nvSpPr>
        <p:spPr bwMode="auto">
          <a:xfrm>
            <a:off x="4306888" y="1268413"/>
            <a:ext cx="3656012" cy="3698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標楷體" pitchFamily="65" charset="-120"/>
                <a:ea typeface="標楷體" pitchFamily="65" charset="-120"/>
                <a:sym typeface="Wingdings" pitchFamily="2" charset="2"/>
              </a:rPr>
              <a:t> </a:t>
            </a:r>
            <a:r>
              <a:rPr lang="en-US" altLang="zh-CN" sz="1400"/>
              <a:t>Virtual master axis of packaging system</a:t>
            </a:r>
            <a:endParaRPr lang="zh-CN" altLang="en-US" sz="1400"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86" name="Text Box 18"/>
          <p:cNvSpPr txBox="1">
            <a:spLocks noChangeArrowheads="1"/>
          </p:cNvSpPr>
          <p:nvPr/>
        </p:nvSpPr>
        <p:spPr bwMode="auto">
          <a:xfrm>
            <a:off x="3243263" y="2636838"/>
            <a:ext cx="1527175" cy="7381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Virtual master axis for pulling film</a:t>
            </a:r>
            <a:endParaRPr lang="zh-CN" altLang="en-US" sz="1400"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87" name="Text Box 19"/>
          <p:cNvSpPr txBox="1">
            <a:spLocks noChangeArrowheads="1"/>
          </p:cNvSpPr>
          <p:nvPr/>
        </p:nvSpPr>
        <p:spPr bwMode="auto">
          <a:xfrm>
            <a:off x="3575050" y="4365625"/>
            <a:ext cx="1438275" cy="523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Real axis </a:t>
            </a:r>
          </a:p>
          <a:p>
            <a:pPr>
              <a:buFont typeface="Wingdings" pitchFamily="2" charset="2"/>
              <a:buNone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   for pulling film</a:t>
            </a:r>
            <a:endParaRPr lang="zh-CN" altLang="en-US" sz="1400"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88" name="Text Box 20"/>
          <p:cNvSpPr txBox="1">
            <a:spLocks noChangeArrowheads="1"/>
          </p:cNvSpPr>
          <p:nvPr/>
        </p:nvSpPr>
        <p:spPr bwMode="auto">
          <a:xfrm>
            <a:off x="4837113" y="4365625"/>
            <a:ext cx="1846262" cy="523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Real axis </a:t>
            </a:r>
          </a:p>
          <a:p>
            <a:pPr>
              <a:buFont typeface="Wingdings" pitchFamily="2" charset="2"/>
              <a:buNone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   for medium sealing</a:t>
            </a:r>
            <a:endParaRPr lang="zh-CN" altLang="en-US" sz="1400"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89" name="Text Box 21"/>
          <p:cNvSpPr txBox="1">
            <a:spLocks noChangeArrowheads="1"/>
          </p:cNvSpPr>
          <p:nvPr/>
        </p:nvSpPr>
        <p:spPr bwMode="auto">
          <a:xfrm>
            <a:off x="6499225" y="4365625"/>
            <a:ext cx="1662113" cy="523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Real axis </a:t>
            </a:r>
          </a:p>
          <a:p>
            <a:pPr>
              <a:buFont typeface="Wingdings" pitchFamily="2" charset="2"/>
              <a:buNone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   for edge sealing</a:t>
            </a:r>
            <a:endParaRPr lang="zh-CN" altLang="en-US" sz="1400"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90" name="Text Box 22"/>
          <p:cNvSpPr txBox="1">
            <a:spLocks noChangeArrowheads="1"/>
          </p:cNvSpPr>
          <p:nvPr/>
        </p:nvSpPr>
        <p:spPr bwMode="auto">
          <a:xfrm>
            <a:off x="6565900" y="2636838"/>
            <a:ext cx="1527175" cy="584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Virtual axis for </a:t>
            </a:r>
          </a:p>
          <a:p>
            <a:pPr>
              <a:buFont typeface="Wingdings" pitchFamily="2" charset="2"/>
              <a:buNone/>
            </a:pPr>
            <a:r>
              <a:rPr lang="en-US" altLang="zh-CN" sz="1400">
                <a:ea typeface="標楷體" pitchFamily="65" charset="-120"/>
                <a:sym typeface="Wingdings" pitchFamily="2" charset="2"/>
              </a:rPr>
              <a:t>     edge sealing</a:t>
            </a:r>
            <a:r>
              <a:rPr lang="en-US" altLang="zh-CN">
                <a:ea typeface="標楷體" pitchFamily="65" charset="-120"/>
                <a:sym typeface="Wingdings" pitchFamily="2" charset="2"/>
              </a:rPr>
              <a:t> </a:t>
            </a:r>
            <a:endParaRPr lang="zh-CN" altLang="en-US">
              <a:latin typeface="標楷體" pitchFamily="65" charset="-120"/>
              <a:ea typeface="標楷體" pitchFamily="65" charset="-120"/>
              <a:sym typeface="Wingdings" pitchFamily="2" charset="2"/>
            </a:endParaRPr>
          </a:p>
        </p:txBody>
      </p:sp>
      <p:sp>
        <p:nvSpPr>
          <p:cNvPr id="28691" name="Line 23"/>
          <p:cNvSpPr>
            <a:spLocks noChangeShapeType="1"/>
          </p:cNvSpPr>
          <p:nvPr/>
        </p:nvSpPr>
        <p:spPr bwMode="auto">
          <a:xfrm flipH="1">
            <a:off x="5038725" y="2060575"/>
            <a:ext cx="465138" cy="6477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2" name="Line 24"/>
          <p:cNvSpPr>
            <a:spLocks noChangeShapeType="1"/>
          </p:cNvSpPr>
          <p:nvPr/>
        </p:nvSpPr>
        <p:spPr bwMode="auto">
          <a:xfrm flipH="1">
            <a:off x="4373563" y="3284538"/>
            <a:ext cx="398462" cy="504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3" name="Line 25"/>
          <p:cNvSpPr>
            <a:spLocks noChangeShapeType="1"/>
          </p:cNvSpPr>
          <p:nvPr/>
        </p:nvSpPr>
        <p:spPr bwMode="auto">
          <a:xfrm>
            <a:off x="5105400" y="3284538"/>
            <a:ext cx="331788" cy="504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4" name="Line 26"/>
          <p:cNvSpPr>
            <a:spLocks noChangeShapeType="1"/>
          </p:cNvSpPr>
          <p:nvPr/>
        </p:nvSpPr>
        <p:spPr bwMode="auto">
          <a:xfrm>
            <a:off x="5837238" y="2132013"/>
            <a:ext cx="461962" cy="6492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27"/>
          <p:cNvSpPr>
            <a:spLocks noChangeShapeType="1"/>
          </p:cNvSpPr>
          <p:nvPr/>
        </p:nvSpPr>
        <p:spPr bwMode="auto">
          <a:xfrm>
            <a:off x="6565900" y="3284538"/>
            <a:ext cx="333375" cy="504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6" name="Text Box 28"/>
          <p:cNvSpPr txBox="1">
            <a:spLocks noChangeArrowheads="1"/>
          </p:cNvSpPr>
          <p:nvPr/>
        </p:nvSpPr>
        <p:spPr bwMode="auto">
          <a:xfrm rot="-3194700">
            <a:off x="4887913" y="2173288"/>
            <a:ext cx="581025" cy="307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/>
              <a:t>Gear</a:t>
            </a:r>
          </a:p>
        </p:txBody>
      </p:sp>
      <p:sp>
        <p:nvSpPr>
          <p:cNvPr id="28697" name="Text Box 29"/>
          <p:cNvSpPr txBox="1">
            <a:spLocks noChangeArrowheads="1"/>
          </p:cNvSpPr>
          <p:nvPr/>
        </p:nvSpPr>
        <p:spPr bwMode="auto">
          <a:xfrm rot="3364303">
            <a:off x="5019675" y="3276600"/>
            <a:ext cx="581025" cy="307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/>
              <a:t>Gear</a:t>
            </a:r>
          </a:p>
        </p:txBody>
      </p:sp>
      <p:sp>
        <p:nvSpPr>
          <p:cNvPr id="28698" name="Text Box 30"/>
          <p:cNvSpPr txBox="1">
            <a:spLocks noChangeArrowheads="1"/>
          </p:cNvSpPr>
          <p:nvPr/>
        </p:nvSpPr>
        <p:spPr bwMode="auto">
          <a:xfrm rot="-3010911">
            <a:off x="4217988" y="3282950"/>
            <a:ext cx="590550" cy="307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Gear</a:t>
            </a:r>
          </a:p>
        </p:txBody>
      </p:sp>
      <p:sp>
        <p:nvSpPr>
          <p:cNvPr id="28699" name="Text Box 31"/>
          <p:cNvSpPr txBox="1">
            <a:spLocks noChangeArrowheads="1"/>
          </p:cNvSpPr>
          <p:nvPr/>
        </p:nvSpPr>
        <p:spPr bwMode="auto">
          <a:xfrm rot="3323554">
            <a:off x="6550025" y="3276600"/>
            <a:ext cx="581025" cy="307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/>
              <a:t>Gear</a:t>
            </a:r>
          </a:p>
        </p:txBody>
      </p:sp>
      <p:sp>
        <p:nvSpPr>
          <p:cNvPr id="28700" name="Text Box 32"/>
          <p:cNvSpPr txBox="1">
            <a:spLocks noChangeArrowheads="1"/>
          </p:cNvSpPr>
          <p:nvPr/>
        </p:nvSpPr>
        <p:spPr bwMode="auto">
          <a:xfrm rot="3220837">
            <a:off x="5679282" y="2253456"/>
            <a:ext cx="992188" cy="307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/>
              <a:t>RotaryCut</a:t>
            </a:r>
          </a:p>
        </p:txBody>
      </p:sp>
      <p:sp>
        <p:nvSpPr>
          <p:cNvPr id="28701" name="Line 33"/>
          <p:cNvSpPr>
            <a:spLocks noChangeShapeType="1"/>
          </p:cNvSpPr>
          <p:nvPr/>
        </p:nvSpPr>
        <p:spPr bwMode="auto">
          <a:xfrm>
            <a:off x="1447800" y="1844675"/>
            <a:ext cx="33242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7319" y="500043"/>
            <a:ext cx="3824681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ea typeface="+mn-ea"/>
                <a:cs typeface="Arial" charset="0"/>
              </a:rPr>
              <a:t>Thank you!</a:t>
            </a:r>
            <a:endParaRPr lang="en-US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ea typeface="+mn-ea"/>
              <a:cs typeface="Arial" charset="0"/>
            </a:endParaRPr>
          </a:p>
        </p:txBody>
      </p:sp>
      <p:sp>
        <p:nvSpPr>
          <p:cNvPr id="31747" name="文本占位符 1"/>
          <p:cNvSpPr txBox="1">
            <a:spLocks/>
          </p:cNvSpPr>
          <p:nvPr/>
        </p:nvSpPr>
        <p:spPr bwMode="auto">
          <a:xfrm>
            <a:off x="1000125" y="4714875"/>
            <a:ext cx="81438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Version 1.0   </a:t>
            </a:r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2012.4  PLC</a:t>
            </a:r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Version 1.1   </a:t>
            </a:r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2012.9   WJSC</a:t>
            </a:r>
            <a:endParaRPr lang="zh-CN" alt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7"/>
          <p:cNvSpPr txBox="1">
            <a:spLocks noChangeArrowheads="1"/>
          </p:cNvSpPr>
          <p:nvPr/>
        </p:nvSpPr>
        <p:spPr bwMode="auto">
          <a:xfrm>
            <a:off x="500063" y="4686300"/>
            <a:ext cx="6500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552579"/>
                </a:solidFill>
              </a:rPr>
              <a:t>Features Of Rotary Cut:</a:t>
            </a:r>
            <a:endParaRPr lang="zh-CN" altLang="en-US" sz="2800">
              <a:solidFill>
                <a:srgbClr val="552579"/>
              </a:solidFill>
            </a:endParaRPr>
          </a:p>
        </p:txBody>
      </p:sp>
      <p:sp>
        <p:nvSpPr>
          <p:cNvPr id="1028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TW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Introduction to Rotary cut(1)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571875" y="6492875"/>
            <a:ext cx="2133600" cy="365125"/>
          </a:xfrm>
        </p:spPr>
        <p:txBody>
          <a:bodyPr/>
          <a:lstStyle/>
          <a:p>
            <a:pPr>
              <a:defRPr/>
            </a:pPr>
            <a:fld id="{319AC8F1-BF09-42D9-AE33-3D5ADB2E2779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42938" y="1000125"/>
          <a:ext cx="7929562" cy="3608388"/>
        </p:xfrm>
        <a:graphic>
          <a:graphicData uri="http://schemas.openxmlformats.org/presentationml/2006/ole">
            <p:oleObj spid="_x0000_s1026" name="Visio" r:id="rId4" imgW="5484495" imgH="2494788" progId="Visio.Drawing.11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61596" y="5214950"/>
            <a:ext cx="5510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632B8D"/>
                </a:solidFill>
              </a:rPr>
              <a:t>Continues Cutting without stop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571472" y="5572140"/>
            <a:ext cx="5510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632B8D"/>
                </a:solidFill>
              </a:rPr>
              <a:t>Same speed while cutting.</a:t>
            </a:r>
            <a:endParaRPr lang="zh-CN" altLang="en-US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TW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Introduction to Rotary cut(2)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6FE20F-40EC-40D8-8EA0-661D260EA355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  <p:graphicFrame>
        <p:nvGraphicFramePr>
          <p:cNvPr id="2050" name="Object 60"/>
          <p:cNvGraphicFramePr>
            <a:graphicFrameLocks noGrp="1" noChangeAspect="1"/>
          </p:cNvGraphicFramePr>
          <p:nvPr/>
        </p:nvGraphicFramePr>
        <p:xfrm>
          <a:off x="285750" y="1500188"/>
          <a:ext cx="4249738" cy="3281362"/>
        </p:xfrm>
        <a:graphic>
          <a:graphicData uri="http://schemas.openxmlformats.org/presentationml/2006/ole">
            <p:oleObj spid="_x0000_s2050" name="Visio" r:id="rId4" imgW="3972306" imgH="3067050" progId="Visio.Drawing.11">
              <p:embed/>
            </p:oleObj>
          </a:graphicData>
        </a:graphic>
      </p:graphicFrame>
      <p:graphicFrame>
        <p:nvGraphicFramePr>
          <p:cNvPr id="2051" name="Object 62"/>
          <p:cNvGraphicFramePr>
            <a:graphicFrameLocks noGrp="1" noChangeAspect="1"/>
          </p:cNvGraphicFramePr>
          <p:nvPr/>
        </p:nvGraphicFramePr>
        <p:xfrm>
          <a:off x="4786313" y="1616075"/>
          <a:ext cx="4076700" cy="3313113"/>
        </p:xfrm>
        <a:graphic>
          <a:graphicData uri="http://schemas.openxmlformats.org/presentationml/2006/ole">
            <p:oleObj spid="_x0000_s2051" name="Visio" r:id="rId5" imgW="3900678" imgH="3170301" progId="Visio.Drawing.11">
              <p:embed/>
            </p:oleObj>
          </a:graphicData>
        </a:graphic>
      </p:graphicFrame>
      <p:sp>
        <p:nvSpPr>
          <p:cNvPr id="2054" name="TextBox 10"/>
          <p:cNvSpPr txBox="1">
            <a:spLocks noChangeArrowheads="1"/>
          </p:cNvSpPr>
          <p:nvPr/>
        </p:nvSpPr>
        <p:spPr bwMode="auto">
          <a:xfrm>
            <a:off x="357188" y="514350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/>
            <a:r>
              <a:rPr lang="en-US" altLang="zh-CN" sz="2400" dirty="0">
                <a:solidFill>
                  <a:srgbClr val="632B8D"/>
                </a:solidFill>
              </a:rPr>
              <a:t>The feeding  speed and the cutter axis speed must be same while cutting, or else the material is stocked or pulled.</a:t>
            </a:r>
            <a:endParaRPr lang="zh-CN" altLang="en-US" sz="2400" dirty="0">
              <a:solidFill>
                <a:srgbClr val="632B8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itchFamily="34" charset="0"/>
              </a:rPr>
              <a:t>Introduction to Rotary cut(3)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11619" name="公式" r:id="rId4" imgW="114120" imgH="215640" progId="Equation.3">
              <p:embed/>
            </p:oleObj>
          </a:graphicData>
        </a:graphic>
      </p:graphicFrame>
    </p:spTree>
    <p:controls>
      <p:control spid="111618" name="ShockwaveFlash1" r:id="rId2" imgW="5904762" imgH="5401429"/>
    </p:controls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2"/>
          <p:cNvSpPr>
            <a:spLocks noChangeArrowheads="1"/>
          </p:cNvSpPr>
          <p:nvPr/>
        </p:nvSpPr>
        <p:spPr bwMode="auto">
          <a:xfrm>
            <a:off x="714375" y="1143000"/>
            <a:ext cx="7643813" cy="16004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71463" indent="-271463">
              <a:buFont typeface="Wingdings" pitchFamily="2" charset="2"/>
              <a:buChar char="Ø"/>
              <a:tabLst>
                <a:tab pos="546100" algn="l"/>
                <a:tab pos="685800" algn="l"/>
              </a:tabLst>
            </a:pPr>
            <a:r>
              <a:rPr lang="en-US" altLang="zh-CN" sz="1400" dirty="0">
                <a:ea typeface="標楷體" pitchFamily="65" charset="-120"/>
              </a:rPr>
              <a:t>Rotary cut function is a type of special e-cam function and the </a:t>
            </a:r>
            <a:r>
              <a:rPr lang="en-US" altLang="zh-CN" sz="1400" dirty="0" smtClean="0">
                <a:ea typeface="標楷體" pitchFamily="65" charset="-120"/>
              </a:rPr>
              <a:t> cam </a:t>
            </a:r>
            <a:r>
              <a:rPr lang="en-US" altLang="zh-CN" sz="1400" dirty="0">
                <a:ea typeface="標楷體" pitchFamily="65" charset="-120"/>
              </a:rPr>
              <a:t>curve is open.</a:t>
            </a:r>
          </a:p>
          <a:p>
            <a:pPr marL="271463" indent="-271463">
              <a:buFont typeface="Wingdings" pitchFamily="2" charset="2"/>
              <a:buChar char="Ø"/>
              <a:tabLst>
                <a:tab pos="546100" algn="l"/>
                <a:tab pos="685800" algn="l"/>
              </a:tabLst>
            </a:pPr>
            <a:r>
              <a:rPr lang="en-US" altLang="zh-CN" sz="1400" dirty="0">
                <a:ea typeface="標楷體" pitchFamily="65" charset="-120"/>
              </a:rPr>
              <a:t>The cam curve of the</a:t>
            </a:r>
            <a:r>
              <a:rPr lang="en-US" altLang="zh-CN" sz="1400" dirty="0"/>
              <a:t> 5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-order polynomials is constructed automatically. </a:t>
            </a:r>
          </a:p>
          <a:p>
            <a:pPr marL="271463" indent="-271463">
              <a:buFont typeface="Wingdings" pitchFamily="2" charset="2"/>
              <a:buChar char="Ø"/>
              <a:tabLst>
                <a:tab pos="546100" algn="l"/>
                <a:tab pos="685800" algn="l"/>
              </a:tabLst>
            </a:pPr>
            <a:r>
              <a:rPr lang="en-US" altLang="zh-CN" sz="1400" dirty="0">
                <a:ea typeface="標楷體" pitchFamily="65" charset="-120"/>
              </a:rPr>
              <a:t>The technical parameters could be modified in process of motion and the modified parameters will get effective in the next cycle.  </a:t>
            </a:r>
          </a:p>
          <a:p>
            <a:pPr marL="271463" indent="-271463">
              <a:buFont typeface="Wingdings" pitchFamily="2" charset="2"/>
              <a:buChar char="Ø"/>
              <a:tabLst>
                <a:tab pos="546100" algn="l"/>
                <a:tab pos="685800" algn="l"/>
              </a:tabLst>
            </a:pPr>
            <a:r>
              <a:rPr lang="en-US" altLang="zh-CN" sz="1400" dirty="0" smtClean="0">
                <a:ea typeface="標楷體" pitchFamily="65" charset="-120"/>
              </a:rPr>
              <a:t>Supporting </a:t>
            </a:r>
            <a:r>
              <a:rPr lang="en-US" altLang="zh-CN" sz="1400" dirty="0">
                <a:ea typeface="標楷體" pitchFamily="65" charset="-120"/>
              </a:rPr>
              <a:t>rotary cut roller with multi-knives</a:t>
            </a:r>
            <a:endParaRPr lang="zh-CN" altLang="en-US" sz="1400" dirty="0">
              <a:ea typeface="標楷體" pitchFamily="65" charset="-120"/>
            </a:endParaRPr>
          </a:p>
          <a:p>
            <a:pPr marL="271463" indent="-271463">
              <a:buFont typeface="Wingdings" pitchFamily="2" charset="2"/>
              <a:buChar char="Ø"/>
              <a:tabLst>
                <a:tab pos="546100" algn="l"/>
                <a:tab pos="685800" algn="l"/>
              </a:tabLst>
            </a:pPr>
            <a:r>
              <a:rPr lang="en-US" altLang="zh-CN" sz="1400" dirty="0">
                <a:ea typeface="標楷體" pitchFamily="65" charset="-120"/>
              </a:rPr>
              <a:t>When rotary cut  function is broken away, the rotary cutter stops at the system zero point, that is, the entry point for rotary cutting.</a:t>
            </a:r>
            <a:endParaRPr lang="zh-CN" altLang="en-US" sz="1400" dirty="0">
              <a:ea typeface="標楷體" pitchFamily="65" charset="-120"/>
            </a:endParaRPr>
          </a:p>
        </p:txBody>
      </p:sp>
      <p:pic>
        <p:nvPicPr>
          <p:cNvPr id="24579" name="Picture 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7825" y="3068638"/>
            <a:ext cx="6315075" cy="35607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4580" name="标题 6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10MC Rotary cut solution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6313" y="5143500"/>
            <a:ext cx="71437" cy="28575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16200000" flipH="1">
            <a:off x="4452937" y="5786438"/>
            <a:ext cx="71437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10MC Rotary cut solution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  <p:graphicFrame>
        <p:nvGraphicFramePr>
          <p:cNvPr id="81922" name="Object 62"/>
          <p:cNvGraphicFramePr>
            <a:graphicFrameLocks noGrp="1" noChangeAspect="1"/>
          </p:cNvGraphicFramePr>
          <p:nvPr/>
        </p:nvGraphicFramePr>
        <p:xfrm>
          <a:off x="928662" y="1071546"/>
          <a:ext cx="6929486" cy="4876357"/>
        </p:xfrm>
        <a:graphic>
          <a:graphicData uri="http://schemas.openxmlformats.org/presentationml/2006/ole">
            <p:oleObj spid="_x0000_s81922" name="Visio" r:id="rId4" imgW="7954899" imgH="5594985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1196975"/>
            <a:ext cx="5908675" cy="2047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25603" name="Picture 3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141663"/>
            <a:ext cx="6154738" cy="3438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5604" name="标题 6"/>
          <p:cNvSpPr>
            <a:spLocks noGrp="1"/>
          </p:cNvSpPr>
          <p:nvPr>
            <p:ph type="ctrTitle"/>
          </p:nvPr>
        </p:nvSpPr>
        <p:spPr>
          <a:xfrm>
            <a:off x="357188" y="0"/>
            <a:ext cx="8786812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Technical Parameters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z="320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Rotary Cut Application instruction</a:t>
            </a:r>
            <a:endParaRPr lang="zh-CN" sz="3000" smtClean="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12962A-8EFD-4231-BE28-0288CE104276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  <p:graphicFrame>
        <p:nvGraphicFramePr>
          <p:cNvPr id="3074" name="Object 62"/>
          <p:cNvGraphicFramePr>
            <a:graphicFrameLocks noGrp="1" noChangeAspect="1"/>
          </p:cNvGraphicFramePr>
          <p:nvPr/>
        </p:nvGraphicFramePr>
        <p:xfrm>
          <a:off x="571472" y="1142984"/>
          <a:ext cx="8072438" cy="5235575"/>
        </p:xfrm>
        <a:graphic>
          <a:graphicData uri="http://schemas.openxmlformats.org/presentationml/2006/ole">
            <p:oleObj spid="_x0000_s3074" name="Visio" r:id="rId3" imgW="3880485" imgH="2514600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20340</TotalTime>
  <Words>691</Words>
  <Application>Microsoft Office PowerPoint</Application>
  <PresentationFormat>全屏显示(4:3)</PresentationFormat>
  <Paragraphs>150</Paragraphs>
  <Slides>26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Office 主题</vt:lpstr>
      <vt:lpstr>Visio</vt:lpstr>
      <vt:lpstr>公式</vt:lpstr>
      <vt:lpstr>幻灯片 1</vt:lpstr>
      <vt:lpstr>Content</vt:lpstr>
      <vt:lpstr>Introduction to Rotary cut(1)</vt:lpstr>
      <vt:lpstr>Introduction to Rotary cut(2)</vt:lpstr>
      <vt:lpstr>Introduction to Rotary cut(3)</vt:lpstr>
      <vt:lpstr>10MC Rotary cut solution</vt:lpstr>
      <vt:lpstr>10MC Rotary cut solution</vt:lpstr>
      <vt:lpstr>Technical Parameters</vt:lpstr>
      <vt:lpstr>Rotary Cut Application instruction</vt:lpstr>
      <vt:lpstr>Rotary Cut Application instruction</vt:lpstr>
      <vt:lpstr>Important parameters</vt:lpstr>
      <vt:lpstr>Important parameters</vt:lpstr>
      <vt:lpstr>Important parameters</vt:lpstr>
      <vt:lpstr>Cutting cam profile(3)</vt:lpstr>
      <vt:lpstr>Cutting cam profile(1)</vt:lpstr>
      <vt:lpstr>Cutting cam profile(2)</vt:lpstr>
      <vt:lpstr>Cutting cam profile(3)</vt:lpstr>
      <vt:lpstr>Cutting cam profile(4)</vt:lpstr>
      <vt:lpstr>Cutting cam profile(4)</vt:lpstr>
      <vt:lpstr>Starting cam profile</vt:lpstr>
      <vt:lpstr>Stop cam profile</vt:lpstr>
      <vt:lpstr>Introduction to Packaging Machine(1)</vt:lpstr>
      <vt:lpstr>Introduction to Packaging Machine(2)</vt:lpstr>
      <vt:lpstr>Solution to Packaging Machine</vt:lpstr>
      <vt:lpstr>Solution to Packaging Machine</vt:lpstr>
      <vt:lpstr>幻灯片 26</vt:lpstr>
    </vt:vector>
  </TitlesOfParts>
  <Company>earth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jack</dc:creator>
  <cp:lastModifiedBy>微软用户</cp:lastModifiedBy>
  <cp:revision>228</cp:revision>
  <dcterms:created xsi:type="dcterms:W3CDTF">2011-09-29T03:00:32Z</dcterms:created>
  <dcterms:modified xsi:type="dcterms:W3CDTF">2012-10-22T03:11:44Z</dcterms:modified>
</cp:coreProperties>
</file>