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12"/>
  </p:notesMasterIdLst>
  <p:handoutMasterIdLst>
    <p:handoutMasterId r:id="rId13"/>
  </p:handoutMasterIdLst>
  <p:sldIdLst>
    <p:sldId id="573" r:id="rId2"/>
    <p:sldId id="503" r:id="rId3"/>
    <p:sldId id="587" r:id="rId4"/>
    <p:sldId id="585" r:id="rId5"/>
    <p:sldId id="578" r:id="rId6"/>
    <p:sldId id="581" r:id="rId7"/>
    <p:sldId id="582" r:id="rId8"/>
    <p:sldId id="583" r:id="rId9"/>
    <p:sldId id="577" r:id="rId10"/>
    <p:sldId id="574" r:id="rId11"/>
  </p:sldIdLst>
  <p:sldSz cx="9906000" cy="6858000" type="A4"/>
  <p:notesSz cx="10234613" cy="7099300"/>
  <p:defaultTextStyle>
    <a:defPPr>
      <a:defRPr lang="zh-TW"/>
    </a:defPPr>
    <a:lvl1pPr algn="l" rtl="0" fontAlgn="ctr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1pPr>
    <a:lvl2pPr marL="457200" algn="l" rtl="0" fontAlgn="ctr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2pPr>
    <a:lvl3pPr marL="914400" algn="l" rtl="0" fontAlgn="ctr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3pPr>
    <a:lvl4pPr marL="1371600" algn="l" rtl="0" fontAlgn="ctr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4pPr>
    <a:lvl5pPr marL="1828800" algn="l" rtl="0" fontAlgn="ctr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3399FF"/>
    <a:srgbClr val="990000"/>
    <a:srgbClr val="800000"/>
    <a:srgbClr val="336699"/>
    <a:srgbClr val="99CCFF"/>
    <a:srgbClr val="FFFFCC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367" autoAdjust="0"/>
    <p:restoredTop sz="81034" autoAdjust="0"/>
  </p:normalViewPr>
  <p:slideViewPr>
    <p:cSldViewPr snapToObjects="1">
      <p:cViewPr varScale="1">
        <p:scale>
          <a:sx n="57" d="100"/>
          <a:sy n="57" d="100"/>
        </p:scale>
        <p:origin x="-1200" y="-90"/>
      </p:cViewPr>
      <p:guideLst>
        <p:guide orient="horz" pos="-360"/>
        <p:guide pos="69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47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56" tIns="46328" rIns="92656" bIns="46328" numCol="1" anchor="t" anchorCtr="0" compatLnSpc="1">
            <a:prstTxWarp prst="textNoShape">
              <a:avLst/>
            </a:prstTxWarp>
          </a:bodyPr>
          <a:lstStyle>
            <a:lvl1pPr defTabSz="927100" fontAlgn="base"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799138" y="0"/>
            <a:ext cx="443547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56" tIns="46328" rIns="92656" bIns="46328" numCol="1" anchor="t" anchorCtr="0" compatLnSpc="1">
            <a:prstTxWarp prst="textNoShape">
              <a:avLst/>
            </a:prstTxWarp>
          </a:bodyPr>
          <a:lstStyle>
            <a:lvl1pPr algn="r" defTabSz="927100" fontAlgn="base"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705600"/>
            <a:ext cx="443547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56" tIns="46328" rIns="92656" bIns="46328" numCol="1" anchor="b" anchorCtr="0" compatLnSpc="1">
            <a:prstTxWarp prst="textNoShape">
              <a:avLst/>
            </a:prstTxWarp>
          </a:bodyPr>
          <a:lstStyle>
            <a:lvl1pPr defTabSz="927100" fontAlgn="base"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799138" y="6705600"/>
            <a:ext cx="443547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56" tIns="46328" rIns="92656" bIns="46328" numCol="1" anchor="b" anchorCtr="0" compatLnSpc="1">
            <a:prstTxWarp prst="textNoShape">
              <a:avLst/>
            </a:prstTxWarp>
          </a:bodyPr>
          <a:lstStyle>
            <a:lvl1pPr algn="r" defTabSz="927100" fontAlgn="base">
              <a:defRPr sz="1200"/>
            </a:lvl1pPr>
          </a:lstStyle>
          <a:p>
            <a:pPr>
              <a:defRPr/>
            </a:pPr>
            <a:fld id="{E6643A90-8A0D-4D5F-AF0A-3FFF65DB2F0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227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811838" y="0"/>
            <a:ext cx="44227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92463" y="533400"/>
            <a:ext cx="3849687" cy="26654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9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87475" y="3351213"/>
            <a:ext cx="7459663" cy="319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149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778625"/>
            <a:ext cx="44227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49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11838" y="6778625"/>
            <a:ext cx="44227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618E5B2-CC16-4FB4-8A14-379C731C981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DB286B-8F54-4901-8411-806836623E85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F9ACA4-2FA5-4290-9521-59F3BD555EAF}" type="slidenum">
              <a:rPr lang="en-US" altLang="zh-TW" smtClean="0"/>
              <a:pPr/>
              <a:t>9</a:t>
            </a:fld>
            <a:endParaRPr lang="en-US" altLang="zh-TW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D4D31E-8982-43C9-8A2C-AE17B8602156}" type="slidenum">
              <a:rPr lang="zh-CN" altLang="en-US" smtClean="0"/>
              <a:pPr/>
              <a:t>10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58589-27F9-45B4-B846-2502D9B0F200}" type="datetimeFigureOut">
              <a:rPr lang="zh-CN" altLang="en-US"/>
              <a:pPr>
                <a:defRPr/>
              </a:pPr>
              <a:t>2012-10-20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3887E-B323-4570-B329-A442AAC703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70740-CB89-4A20-A059-5A8352C15C03}" type="datetimeFigureOut">
              <a:rPr lang="zh-CN" altLang="en-US"/>
              <a:pPr>
                <a:defRPr/>
              </a:pPr>
              <a:t>2012-10-20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F029D-5E88-4024-AE27-A755566781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C1B48-2549-441D-B9B7-7157F5C4B2D6}" type="datetimeFigureOut">
              <a:rPr lang="zh-CN" altLang="en-US"/>
              <a:pPr>
                <a:defRPr/>
              </a:pPr>
              <a:t>2012-10-20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F9C6B-A56A-4F87-9A27-B13F8CD2FB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42950" y="404664"/>
            <a:ext cx="8420100" cy="1224136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aseline="0">
                <a:solidFill>
                  <a:srgbClr val="0087D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9" name="文字版面配置區 8"/>
          <p:cNvSpPr>
            <a:spLocks noGrp="1"/>
          </p:cNvSpPr>
          <p:nvPr>
            <p:ph type="body" sz="quarter" idx="10"/>
          </p:nvPr>
        </p:nvSpPr>
        <p:spPr>
          <a:xfrm>
            <a:off x="704527" y="2276872"/>
            <a:ext cx="8568952" cy="72008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000"/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902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 1"/>
          <p:cNvSpPr>
            <a:spLocks noGrp="1"/>
          </p:cNvSpPr>
          <p:nvPr>
            <p:ph type="ctrTitle"/>
          </p:nvPr>
        </p:nvSpPr>
        <p:spPr>
          <a:xfrm>
            <a:off x="742951" y="764704"/>
            <a:ext cx="4990137" cy="403244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aseline="0">
                <a:solidFill>
                  <a:srgbClr val="0087DC"/>
                </a:solidFill>
                <a:latin typeface="+mj-ea"/>
                <a:ea typeface="+mj-ea"/>
                <a:cs typeface="Arial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标题 1"/>
          <p:cNvSpPr>
            <a:spLocks noGrp="1"/>
          </p:cNvSpPr>
          <p:nvPr>
            <p:ph type="ctrTitle"/>
          </p:nvPr>
        </p:nvSpPr>
        <p:spPr>
          <a:xfrm>
            <a:off x="2889250" y="0"/>
            <a:ext cx="7016750" cy="771525"/>
          </a:xfrm>
          <a:prstGeom prst="rect">
            <a:avLst/>
          </a:prstGeom>
        </p:spPr>
        <p:txBody>
          <a:bodyPr anchor="ctr"/>
          <a:lstStyle>
            <a:lvl1pPr algn="r">
              <a:defRPr sz="3600" b="1">
                <a:solidFill>
                  <a:srgbClr val="0070C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nse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"/>
          <p:cNvPicPr>
            <a:picLocks noChangeAspect="1" noChangeArrowheads="1"/>
          </p:cNvPicPr>
          <p:nvPr userDrawn="1"/>
        </p:nvPicPr>
        <p:blipFill>
          <a:blip r:embed="rId2"/>
          <a:srcRect l="417"/>
          <a:stretch>
            <a:fillRect/>
          </a:stretch>
        </p:blipFill>
        <p:spPr bwMode="auto">
          <a:xfrm>
            <a:off x="0" y="0"/>
            <a:ext cx="9906000" cy="762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文字方塊 10"/>
          <p:cNvSpPr txBox="1">
            <a:spLocks noChangeArrowheads="1"/>
          </p:cNvSpPr>
          <p:nvPr userDrawn="1"/>
        </p:nvSpPr>
        <p:spPr bwMode="auto">
          <a:xfrm>
            <a:off x="350838" y="6311900"/>
            <a:ext cx="179374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1200">
                <a:solidFill>
                  <a:srgbClr val="4D4D4D"/>
                </a:solidFill>
                <a:latin typeface="+mn-lt"/>
                <a:ea typeface="+mn-ea"/>
              </a:rPr>
              <a:t>Confidential</a:t>
            </a:r>
            <a:endParaRPr lang="zh-TW" altLang="en-US" sz="1200">
              <a:solidFill>
                <a:srgbClr val="4D4D4D"/>
              </a:solidFill>
              <a:latin typeface="+mn-lt"/>
              <a:ea typeface="+mn-ea"/>
            </a:endParaRPr>
          </a:p>
        </p:txBody>
      </p:sp>
      <p:sp>
        <p:nvSpPr>
          <p:cNvPr id="9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504728" y="1988840"/>
            <a:ext cx="7056784" cy="388843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ts val="1800"/>
              </a:lnSpc>
              <a:spcBef>
                <a:spcPts val="22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 sz="2800">
                <a:solidFill>
                  <a:schemeClr val="tx1"/>
                </a:solidFill>
              </a:defRPr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10" name="標題 1"/>
          <p:cNvSpPr>
            <a:spLocks noGrp="1"/>
          </p:cNvSpPr>
          <p:nvPr>
            <p:ph type="ctrTitle"/>
          </p:nvPr>
        </p:nvSpPr>
        <p:spPr>
          <a:xfrm>
            <a:off x="1613239" y="0"/>
            <a:ext cx="8292761" cy="714356"/>
          </a:xfrm>
        </p:spPr>
        <p:txBody>
          <a:bodyPr>
            <a:noAutofit/>
          </a:bodyPr>
          <a:lstStyle>
            <a:lvl1pPr algn="r">
              <a:defRPr lang="zh-TW" altLang="en-US" sz="4000" kern="1200" baseline="0" dirty="0">
                <a:solidFill>
                  <a:srgbClr val="005F9A"/>
                </a:solidFill>
                <a:latin typeface="黑体" pitchFamily="2" charset="-122"/>
                <a:ea typeface="黑体" pitchFamily="2" charset="-122"/>
                <a:cs typeface="Arial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3" name="投影片編號版面配置區 5"/>
          <p:cNvSpPr>
            <a:spLocks noGrp="1"/>
          </p:cNvSpPr>
          <p:nvPr userDrawn="1">
            <p:ph type="sldNum" sz="quarter" idx="10"/>
          </p:nvPr>
        </p:nvSpPr>
        <p:spPr>
          <a:xfrm>
            <a:off x="3938323" y="6308726"/>
            <a:ext cx="2311400" cy="365125"/>
          </a:xfrm>
          <a:prstGeom prst="rect">
            <a:avLst/>
          </a:prstGeom>
        </p:spPr>
        <p:txBody>
          <a:bodyPr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0F9353D-B14B-4B3B-B6EB-0580EF1D4242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med"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82199-4121-4F86-B206-743D78754BE3}" type="datetimeFigureOut">
              <a:rPr lang="zh-CN" altLang="en-US"/>
              <a:pPr>
                <a:defRPr/>
              </a:pPr>
              <a:t>2012-10-20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46C0B-06B0-4640-BFD6-5CC296FEB8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99C8A-AC18-4D9F-9ABD-996D87FD32AB}" type="datetimeFigureOut">
              <a:rPr lang="zh-CN" altLang="en-US"/>
              <a:pPr>
                <a:defRPr/>
              </a:pPr>
              <a:t>2012-10-20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30428-283F-4B84-9AA9-FB198E3734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D1D3C-EA7B-4681-9115-9C4DB4269857}" type="datetimeFigureOut">
              <a:rPr lang="zh-CN" altLang="en-US"/>
              <a:pPr>
                <a:defRPr/>
              </a:pPr>
              <a:t>2012-10-20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ECC1A-89F9-46F5-8424-13EF375F1A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D8E38-FDB7-4605-93BE-9C64C1BBF69A}" type="datetimeFigureOut">
              <a:rPr lang="zh-CN" altLang="en-US"/>
              <a:pPr>
                <a:defRPr/>
              </a:pPr>
              <a:t>2012-10-20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AB487-A666-4CFB-9624-5CE65D4FDE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40FD0-3505-489F-B9BF-60A81B023050}" type="datetimeFigureOut">
              <a:rPr lang="zh-CN" altLang="en-US"/>
              <a:pPr>
                <a:defRPr/>
              </a:pPr>
              <a:t>2012-10-20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B0609-C32E-4D6B-90FC-74E5FD190D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081BF-3196-483E-8402-C086FCD1A6B3}" type="datetimeFigureOut">
              <a:rPr lang="zh-CN" altLang="en-US"/>
              <a:pPr>
                <a:defRPr/>
              </a:pPr>
              <a:t>2012-10-20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0A1E1-6A5B-44C5-AF9A-3FC29CFBCA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FF482-6A45-4593-8A1D-3E419E5B3087}" type="datetimeFigureOut">
              <a:rPr lang="zh-CN" altLang="en-US"/>
              <a:pPr>
                <a:defRPr/>
              </a:pPr>
              <a:t>2012-10-20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98AB96-9A3B-46EC-A22E-3F3344C27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773A0-783E-43A1-9E8D-A42A55818AFF}" type="datetimeFigureOut">
              <a:rPr lang="zh-CN" altLang="en-US"/>
              <a:pPr>
                <a:defRPr/>
              </a:pPr>
              <a:t>2012-10-20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79A82D-D41C-40D1-BA1D-8B954E321B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/>
          </p:cNvSpPr>
          <p:nvPr>
            <p:ph type="title"/>
          </p:nvPr>
        </p:nvSpPr>
        <p:spPr bwMode="auto">
          <a:xfrm>
            <a:off x="4238625" y="11113"/>
            <a:ext cx="5667375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grpSp>
        <p:nvGrpSpPr>
          <p:cNvPr id="7171" name="群組 32"/>
          <p:cNvGrpSpPr>
            <a:grpSpLocks/>
          </p:cNvGrpSpPr>
          <p:nvPr userDrawn="1"/>
        </p:nvGrpSpPr>
        <p:grpSpPr bwMode="auto">
          <a:xfrm>
            <a:off x="0" y="0"/>
            <a:ext cx="9906000" cy="785813"/>
            <a:chOff x="1193800" y="2170113"/>
            <a:chExt cx="2070100" cy="2751138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gray">
            <a:xfrm>
              <a:off x="1193800" y="4209846"/>
              <a:ext cx="2070100" cy="71140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r">
                <a:defRPr/>
              </a:pPr>
              <a:endParaRPr lang="zh-CN" altLang="en-US" dirty="0">
                <a:ea typeface="SimSun" pitchFamily="2" charset="-122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gray">
            <a:xfrm>
              <a:off x="1193800" y="2170113"/>
              <a:ext cx="2070100" cy="70584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SimSun" pitchFamily="2" charset="-122"/>
              </a:endParaRPr>
            </a:p>
          </p:txBody>
        </p:sp>
      </p:grpSp>
      <p:grpSp>
        <p:nvGrpSpPr>
          <p:cNvPr id="4" name="组合 23"/>
          <p:cNvGrpSpPr/>
          <p:nvPr userDrawn="1"/>
        </p:nvGrpSpPr>
        <p:grpSpPr>
          <a:xfrm>
            <a:off x="0" y="0"/>
            <a:ext cx="4881562" cy="785818"/>
            <a:chOff x="380968" y="1857364"/>
            <a:chExt cx="4071966" cy="785818"/>
          </a:xfrm>
          <a:gradFill flip="none" rotWithShape="1">
            <a:gsLst>
              <a:gs pos="11000">
                <a:schemeClr val="accent5">
                  <a:lumMod val="40000"/>
                  <a:lumOff val="60000"/>
                </a:schemeClr>
              </a:gs>
              <a:gs pos="51000">
                <a:schemeClr val="bg1"/>
              </a:gs>
              <a:gs pos="98000">
                <a:schemeClr val="accent5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1" name="流程图: 库存数据 10"/>
            <p:cNvSpPr/>
            <p:nvPr/>
          </p:nvSpPr>
          <p:spPr>
            <a:xfrm>
              <a:off x="380968" y="1857364"/>
              <a:ext cx="4071966" cy="785794"/>
            </a:xfrm>
            <a:prstGeom prst="flowChartOnlineStorag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80968" y="1857364"/>
              <a:ext cx="714380" cy="7858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</p:grpSp>
      <p:pic>
        <p:nvPicPr>
          <p:cNvPr id="7173" name="Picture 2" descr="C:\Documents and Settings\ellie.ni\桌面\logo.png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238125" y="90488"/>
            <a:ext cx="1811338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</p:sldLayoutIdLst>
  <p:txStyles>
    <p:titleStyle>
      <a:lvl1pPr algn="r" rtl="0" fontAlgn="base">
        <a:spcBef>
          <a:spcPct val="0"/>
        </a:spcBef>
        <a:spcAft>
          <a:spcPct val="0"/>
        </a:spcAft>
        <a:defRPr lang="zh-CN" altLang="en-US" sz="3200" kern="1200" dirty="0">
          <a:solidFill>
            <a:srgbClr val="0087DC"/>
          </a:solidFill>
          <a:latin typeface="Arial Unicode MS" pitchFamily="34" charset="-122"/>
          <a:ea typeface="Arial Unicode MS" pitchFamily="34" charset="-122"/>
          <a:cs typeface="Arial Unicode MS" pitchFamily="34" charset="-122"/>
        </a:defRPr>
      </a:lvl1pPr>
      <a:lvl2pPr algn="r" rtl="0" fontAlgn="base">
        <a:spcBef>
          <a:spcPct val="0"/>
        </a:spcBef>
        <a:spcAft>
          <a:spcPct val="0"/>
        </a:spcAft>
        <a:defRPr sz="3200">
          <a:solidFill>
            <a:srgbClr val="0087DC"/>
          </a:solidFill>
          <a:latin typeface="Arial Unicode MS" pitchFamily="34" charset="-122"/>
          <a:ea typeface="Arial Unicode MS" pitchFamily="34" charset="-122"/>
          <a:cs typeface="Arial Unicode MS" pitchFamily="34" charset="-122"/>
        </a:defRPr>
      </a:lvl2pPr>
      <a:lvl3pPr algn="r" rtl="0" fontAlgn="base">
        <a:spcBef>
          <a:spcPct val="0"/>
        </a:spcBef>
        <a:spcAft>
          <a:spcPct val="0"/>
        </a:spcAft>
        <a:defRPr sz="3200">
          <a:solidFill>
            <a:srgbClr val="0087DC"/>
          </a:solidFill>
          <a:latin typeface="Arial Unicode MS" pitchFamily="34" charset="-122"/>
          <a:ea typeface="Arial Unicode MS" pitchFamily="34" charset="-122"/>
          <a:cs typeface="Arial Unicode MS" pitchFamily="34" charset="-122"/>
        </a:defRPr>
      </a:lvl3pPr>
      <a:lvl4pPr algn="r" rtl="0" fontAlgn="base">
        <a:spcBef>
          <a:spcPct val="0"/>
        </a:spcBef>
        <a:spcAft>
          <a:spcPct val="0"/>
        </a:spcAft>
        <a:defRPr sz="3200">
          <a:solidFill>
            <a:srgbClr val="0087DC"/>
          </a:solidFill>
          <a:latin typeface="Arial Unicode MS" pitchFamily="34" charset="-122"/>
          <a:ea typeface="Arial Unicode MS" pitchFamily="34" charset="-122"/>
          <a:cs typeface="Arial Unicode MS" pitchFamily="34" charset="-122"/>
        </a:defRPr>
      </a:lvl4pPr>
      <a:lvl5pPr algn="r" rtl="0" fontAlgn="base">
        <a:spcBef>
          <a:spcPct val="0"/>
        </a:spcBef>
        <a:spcAft>
          <a:spcPct val="0"/>
        </a:spcAft>
        <a:defRPr sz="3200">
          <a:solidFill>
            <a:srgbClr val="0087DC"/>
          </a:solidFill>
          <a:latin typeface="Arial Unicode MS" pitchFamily="34" charset="-122"/>
          <a:ea typeface="Arial Unicode MS" pitchFamily="34" charset="-122"/>
          <a:cs typeface="Arial Unicode MS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rgbClr val="0087DC"/>
          </a:solidFill>
          <a:latin typeface="Arial Unicode MS" pitchFamily="34" charset="-122"/>
          <a:ea typeface="Arial Unicode MS" pitchFamily="34" charset="-122"/>
          <a:cs typeface="Arial Unicode MS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rgbClr val="0087DC"/>
          </a:solidFill>
          <a:latin typeface="Arial Unicode MS" pitchFamily="34" charset="-122"/>
          <a:ea typeface="Arial Unicode MS" pitchFamily="34" charset="-122"/>
          <a:cs typeface="Arial Unicode MS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rgbClr val="0087DC"/>
          </a:solidFill>
          <a:latin typeface="Arial Unicode MS" pitchFamily="34" charset="-122"/>
          <a:ea typeface="Arial Unicode MS" pitchFamily="34" charset="-122"/>
          <a:cs typeface="Arial Unicode MS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rgbClr val="0087DC"/>
          </a:solidFill>
          <a:latin typeface="Arial Unicode MS" pitchFamily="34" charset="-122"/>
          <a:ea typeface="Arial Unicode MS" pitchFamily="34" charset="-122"/>
          <a:cs typeface="Arial Unicode MS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gi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6"/>
          <p:cNvSpPr>
            <a:spLocks noChangeArrowheads="1"/>
          </p:cNvSpPr>
          <p:nvPr/>
        </p:nvSpPr>
        <p:spPr bwMode="auto">
          <a:xfrm>
            <a:off x="465138" y="1857375"/>
            <a:ext cx="3429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52513"/>
            <a:r>
              <a:rPr lang="en-US" altLang="zh-CN" sz="2000" b="1">
                <a:solidFill>
                  <a:srgbClr val="7F7F7F"/>
                </a:solidFill>
                <a:cs typeface="Arial" pitchFamily="34" charset="0"/>
              </a:rPr>
              <a:t>WJ Solution center</a:t>
            </a:r>
          </a:p>
          <a:p>
            <a:pPr defTabSz="1052513"/>
            <a:r>
              <a:rPr lang="en-US" altLang="zh-CN" sz="2000" b="1">
                <a:solidFill>
                  <a:srgbClr val="7F7F7F"/>
                </a:solidFill>
                <a:cs typeface="Arial" pitchFamily="34" charset="0"/>
              </a:rPr>
              <a:t>2012. Oct. 25</a:t>
            </a:r>
            <a:endParaRPr lang="zh-TW" altLang="en-US" sz="2000" b="1">
              <a:solidFill>
                <a:srgbClr val="7F7F7F"/>
              </a:solidFill>
              <a:cs typeface="Arial" pitchFamily="34" charset="0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65138" y="673100"/>
            <a:ext cx="9131300" cy="63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104" tIns="41052" rIns="82104" bIns="41052">
            <a:spAutoFit/>
          </a:bodyPr>
          <a:lstStyle/>
          <a:p>
            <a:pPr defTabSz="820738">
              <a:defRPr/>
            </a:pP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DVP10MC </a:t>
            </a: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標楷體" pitchFamily="65" charset="-120"/>
              </a:rPr>
              <a:t>NC function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標楷體" pitchFamily="65" charset="-12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09596" y="500043"/>
            <a:ext cx="4143404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cap="all" dirty="0">
                <a:ln/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ea typeface="+mn-ea"/>
                <a:cs typeface="Arial" charset="0"/>
              </a:rPr>
              <a:t>Thank you!</a:t>
            </a:r>
            <a:endParaRPr lang="en-US" sz="4400" b="1" cap="all" dirty="0">
              <a:ln/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ea typeface="+mn-ea"/>
              <a:cs typeface="Arial" charset="0"/>
            </a:endParaRPr>
          </a:p>
        </p:txBody>
      </p:sp>
      <p:sp>
        <p:nvSpPr>
          <p:cNvPr id="51203" name="文本占位符 1"/>
          <p:cNvSpPr txBox="1">
            <a:spLocks/>
          </p:cNvSpPr>
          <p:nvPr/>
        </p:nvSpPr>
        <p:spPr bwMode="auto">
          <a:xfrm>
            <a:off x="1084263" y="4714875"/>
            <a:ext cx="8821737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Version 1.0   </a:t>
            </a:r>
            <a:r>
              <a:rPr lang="en-US" altLang="zh-CN" sz="2000" dirty="0" smtClean="0">
                <a:solidFill>
                  <a:srgbClr val="0070C0"/>
                </a:solidFill>
                <a:latin typeface="Calibri" pitchFamily="34" charset="0"/>
              </a:rPr>
              <a:t>2012.10  WJSC</a:t>
            </a:r>
            <a:endParaRPr lang="en-US" altLang="zh-CN" sz="2000" dirty="0">
              <a:solidFill>
                <a:srgbClr val="0070C0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</a:pPr>
            <a:endParaRPr lang="zh-CN" altLang="en-US" sz="2000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1"/>
          <p:cNvSpPr txBox="1">
            <a:spLocks/>
          </p:cNvSpPr>
          <p:nvPr/>
        </p:nvSpPr>
        <p:spPr bwMode="auto">
          <a:xfrm>
            <a:off x="2889250" y="0"/>
            <a:ext cx="70167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fontAlgn="base"/>
            <a:r>
              <a:rPr kumimoji="0" lang="en-US" altLang="zh-CN" sz="3200" b="1">
                <a:solidFill>
                  <a:srgbClr val="0087D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Content</a:t>
            </a:r>
            <a:endParaRPr kumimoji="0" lang="zh-CN" altLang="en-US" sz="3200" b="1">
              <a:solidFill>
                <a:srgbClr val="0087DC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2531" name="组合 73"/>
          <p:cNvGrpSpPr>
            <a:grpSpLocks/>
          </p:cNvGrpSpPr>
          <p:nvPr/>
        </p:nvGrpSpPr>
        <p:grpSpPr bwMode="auto">
          <a:xfrm>
            <a:off x="774700" y="1177695"/>
            <a:ext cx="8589963" cy="4381186"/>
            <a:chOff x="773907" y="989517"/>
            <a:chExt cx="8590360" cy="4658997"/>
          </a:xfrm>
        </p:grpSpPr>
        <p:grpSp>
          <p:nvGrpSpPr>
            <p:cNvPr id="22532" name="组合 57"/>
            <p:cNvGrpSpPr>
              <a:grpSpLocks/>
            </p:cNvGrpSpPr>
            <p:nvPr/>
          </p:nvGrpSpPr>
          <p:grpSpPr bwMode="auto">
            <a:xfrm>
              <a:off x="773907" y="989517"/>
              <a:ext cx="8590360" cy="779945"/>
              <a:chOff x="714348" y="1939580"/>
              <a:chExt cx="7929618" cy="645995"/>
            </a:xfrm>
          </p:grpSpPr>
          <p:sp>
            <p:nvSpPr>
              <p:cNvPr id="69" name="Rectangle 190"/>
              <p:cNvSpPr>
                <a:spLocks noChangeArrowheads="1"/>
              </p:cNvSpPr>
              <p:nvPr/>
            </p:nvSpPr>
            <p:spPr bwMode="auto">
              <a:xfrm>
                <a:off x="714348" y="2456376"/>
                <a:ext cx="7929618" cy="129199"/>
              </a:xfrm>
              <a:prstGeom prst="rect">
                <a:avLst/>
              </a:prstGeom>
              <a:gradFill flip="none" rotWithShape="1">
                <a:gsLst>
                  <a:gs pos="0">
                    <a:srgbClr val="92D050">
                      <a:tint val="66000"/>
                      <a:satMod val="160000"/>
                    </a:srgbClr>
                  </a:gs>
                  <a:gs pos="50000">
                    <a:srgbClr val="92D050">
                      <a:tint val="44500"/>
                      <a:satMod val="160000"/>
                    </a:srgbClr>
                  </a:gs>
                  <a:gs pos="71000">
                    <a:srgbClr val="92D050">
                      <a:tint val="23500"/>
                      <a:satMod val="160000"/>
                      <a:alpha val="63000"/>
                    </a:srgbClr>
                  </a:gs>
                </a:gsLst>
                <a:lin ang="0" scaled="1"/>
                <a:tileRect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>
                  <a:solidFill>
                    <a:srgbClr val="0070C0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22561" name="Rectangle 191"/>
              <p:cNvSpPr>
                <a:spLocks noChangeArrowheads="1"/>
              </p:cNvSpPr>
              <p:nvPr/>
            </p:nvSpPr>
            <p:spPr bwMode="auto">
              <a:xfrm>
                <a:off x="714348" y="1939580"/>
                <a:ext cx="7929618" cy="51679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92D05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41641A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1. </a:t>
                </a:r>
                <a:r>
                  <a:rPr lang="en-US" altLang="zh-CN" sz="2400" dirty="0" smtClean="0">
                    <a:solidFill>
                      <a:srgbClr val="41641A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G-Code Introduction</a:t>
                </a:r>
                <a:endParaRPr lang="en-US" altLang="zh-CN" sz="2400" dirty="0">
                  <a:solidFill>
                    <a:srgbClr val="41641A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22533" name="组合 58"/>
            <p:cNvGrpSpPr>
              <a:grpSpLocks/>
            </p:cNvGrpSpPr>
            <p:nvPr/>
          </p:nvGrpSpPr>
          <p:grpSpPr bwMode="auto">
            <a:xfrm>
              <a:off x="773907" y="1900313"/>
              <a:ext cx="8590360" cy="857423"/>
              <a:chOff x="714348" y="2779035"/>
              <a:chExt cx="7929618" cy="743582"/>
            </a:xfrm>
          </p:grpSpPr>
          <p:sp>
            <p:nvSpPr>
              <p:cNvPr id="67" name="Rectangle 193"/>
              <p:cNvSpPr>
                <a:spLocks noChangeArrowheads="1"/>
              </p:cNvSpPr>
              <p:nvPr/>
            </p:nvSpPr>
            <p:spPr bwMode="auto">
              <a:xfrm>
                <a:off x="714348" y="3373901"/>
                <a:ext cx="7929618" cy="148716"/>
              </a:xfrm>
              <a:prstGeom prst="rect">
                <a:avLst/>
              </a:prstGeom>
              <a:gradFill flip="none" rotWithShape="1">
                <a:gsLst>
                  <a:gs pos="0">
                    <a:srgbClr val="92D050">
                      <a:tint val="66000"/>
                      <a:satMod val="160000"/>
                    </a:srgbClr>
                  </a:gs>
                  <a:gs pos="50000">
                    <a:srgbClr val="92D050">
                      <a:tint val="44500"/>
                      <a:satMod val="160000"/>
                    </a:srgbClr>
                  </a:gs>
                  <a:gs pos="71000">
                    <a:srgbClr val="92D050">
                      <a:tint val="23500"/>
                      <a:satMod val="160000"/>
                      <a:alpha val="63000"/>
                    </a:srgbClr>
                  </a:gs>
                </a:gsLst>
                <a:lin ang="0" scaled="1"/>
                <a:tileRect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>
                  <a:solidFill>
                    <a:srgbClr val="0070C0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22557" name="Rectangle 194"/>
              <p:cNvSpPr>
                <a:spLocks noChangeArrowheads="1"/>
              </p:cNvSpPr>
              <p:nvPr/>
            </p:nvSpPr>
            <p:spPr bwMode="auto">
              <a:xfrm>
                <a:off x="714348" y="2779035"/>
                <a:ext cx="7929618" cy="5948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92D05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 smtClean="0">
                    <a:solidFill>
                      <a:srgbClr val="41641A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2. </a:t>
                </a:r>
                <a:r>
                  <a:rPr lang="en-US" altLang="zh-CN" sz="2400" dirty="0" smtClean="0">
                    <a:solidFill>
                      <a:srgbClr val="41641A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Axis Interpolation</a:t>
                </a:r>
                <a:endParaRPr lang="en-US" altLang="zh-CN" sz="2400" dirty="0">
                  <a:solidFill>
                    <a:srgbClr val="41641A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22534" name="组合 59"/>
            <p:cNvGrpSpPr>
              <a:grpSpLocks/>
            </p:cNvGrpSpPr>
            <p:nvPr/>
          </p:nvGrpSpPr>
          <p:grpSpPr bwMode="auto">
            <a:xfrm>
              <a:off x="773907" y="2969503"/>
              <a:ext cx="8590360" cy="779944"/>
              <a:chOff x="714348" y="3764862"/>
              <a:chExt cx="7929618" cy="645994"/>
            </a:xfrm>
          </p:grpSpPr>
          <p:sp>
            <p:nvSpPr>
              <p:cNvPr id="65" name="Rectangle 196"/>
              <p:cNvSpPr>
                <a:spLocks noChangeArrowheads="1"/>
              </p:cNvSpPr>
              <p:nvPr/>
            </p:nvSpPr>
            <p:spPr bwMode="auto">
              <a:xfrm>
                <a:off x="714348" y="4281657"/>
                <a:ext cx="7929618" cy="129199"/>
              </a:xfrm>
              <a:prstGeom prst="rect">
                <a:avLst/>
              </a:prstGeom>
              <a:gradFill flip="none" rotWithShape="1">
                <a:gsLst>
                  <a:gs pos="0">
                    <a:srgbClr val="92D050">
                      <a:tint val="66000"/>
                      <a:satMod val="160000"/>
                    </a:srgbClr>
                  </a:gs>
                  <a:gs pos="50000">
                    <a:srgbClr val="92D050">
                      <a:tint val="44500"/>
                      <a:satMod val="160000"/>
                    </a:srgbClr>
                  </a:gs>
                  <a:gs pos="71000">
                    <a:srgbClr val="92D050">
                      <a:tint val="23500"/>
                      <a:satMod val="160000"/>
                      <a:alpha val="63000"/>
                    </a:srgbClr>
                  </a:gs>
                </a:gsLst>
                <a:lin ang="0" scaled="1"/>
                <a:tileRect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>
                  <a:solidFill>
                    <a:srgbClr val="0070C0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22553" name="Rectangle 197"/>
              <p:cNvSpPr>
                <a:spLocks noChangeArrowheads="1"/>
              </p:cNvSpPr>
              <p:nvPr/>
            </p:nvSpPr>
            <p:spPr bwMode="auto">
              <a:xfrm>
                <a:off x="714348" y="3764862"/>
                <a:ext cx="7929618" cy="51679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92D05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41641A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3. </a:t>
                </a:r>
                <a:r>
                  <a:rPr lang="en-US" altLang="zh-CN" sz="2400" dirty="0" smtClean="0">
                    <a:solidFill>
                      <a:srgbClr val="41641A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Import G-code files</a:t>
                </a:r>
                <a:endParaRPr lang="en-US" altLang="zh-CN" sz="2400" dirty="0">
                  <a:solidFill>
                    <a:srgbClr val="41641A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22535" name="组合 60"/>
            <p:cNvGrpSpPr>
              <a:grpSpLocks/>
            </p:cNvGrpSpPr>
            <p:nvPr/>
          </p:nvGrpSpPr>
          <p:grpSpPr bwMode="auto">
            <a:xfrm>
              <a:off x="773907" y="3878584"/>
              <a:ext cx="8590360" cy="821267"/>
              <a:chOff x="714348" y="4604318"/>
              <a:chExt cx="7929618" cy="645995"/>
            </a:xfrm>
          </p:grpSpPr>
          <p:sp>
            <p:nvSpPr>
              <p:cNvPr id="63" name="Rectangle 199"/>
              <p:cNvSpPr>
                <a:spLocks noChangeArrowheads="1"/>
              </p:cNvSpPr>
              <p:nvPr/>
            </p:nvSpPr>
            <p:spPr bwMode="auto">
              <a:xfrm>
                <a:off x="714348" y="5121114"/>
                <a:ext cx="7929618" cy="129199"/>
              </a:xfrm>
              <a:prstGeom prst="rect">
                <a:avLst/>
              </a:prstGeom>
              <a:gradFill flip="none" rotWithShape="1">
                <a:gsLst>
                  <a:gs pos="0">
                    <a:srgbClr val="92D050">
                      <a:tint val="66000"/>
                      <a:satMod val="160000"/>
                    </a:srgbClr>
                  </a:gs>
                  <a:gs pos="50000">
                    <a:srgbClr val="92D050">
                      <a:tint val="44500"/>
                      <a:satMod val="160000"/>
                    </a:srgbClr>
                  </a:gs>
                  <a:gs pos="71000">
                    <a:srgbClr val="92D050">
                      <a:tint val="23500"/>
                      <a:satMod val="160000"/>
                      <a:alpha val="63000"/>
                    </a:srgbClr>
                  </a:gs>
                </a:gsLst>
                <a:lin ang="0" scaled="1"/>
                <a:tileRect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>
                  <a:solidFill>
                    <a:srgbClr val="0070C0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22549" name="Rectangle 200"/>
              <p:cNvSpPr>
                <a:spLocks noChangeArrowheads="1"/>
              </p:cNvSpPr>
              <p:nvPr/>
            </p:nvSpPr>
            <p:spPr bwMode="auto">
              <a:xfrm>
                <a:off x="714348" y="4604318"/>
                <a:ext cx="7929618" cy="51679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92D05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41641A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4</a:t>
                </a:r>
                <a:r>
                  <a:rPr lang="en-US" altLang="zh-CN" sz="2400" dirty="0">
                    <a:solidFill>
                      <a:srgbClr val="41641A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. </a:t>
                </a:r>
                <a:r>
                  <a:rPr lang="en-US" altLang="zh-CN" sz="2400" dirty="0" smtClean="0">
                    <a:solidFill>
                      <a:srgbClr val="41641A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G-Code Preview</a:t>
                </a:r>
                <a:endParaRPr lang="en-US" altLang="zh-CN" sz="2400" dirty="0">
                  <a:solidFill>
                    <a:srgbClr val="41641A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22536" name="组合 61"/>
            <p:cNvGrpSpPr>
              <a:grpSpLocks/>
            </p:cNvGrpSpPr>
            <p:nvPr/>
          </p:nvGrpSpPr>
          <p:grpSpPr bwMode="auto">
            <a:xfrm>
              <a:off x="773907" y="4789371"/>
              <a:ext cx="8590360" cy="859143"/>
              <a:chOff x="714348" y="5443774"/>
              <a:chExt cx="7929618" cy="728448"/>
            </a:xfrm>
          </p:grpSpPr>
          <p:sp>
            <p:nvSpPr>
              <p:cNvPr id="61" name="Rectangle 202"/>
              <p:cNvSpPr>
                <a:spLocks noChangeArrowheads="1"/>
              </p:cNvSpPr>
              <p:nvPr/>
            </p:nvSpPr>
            <p:spPr bwMode="auto">
              <a:xfrm>
                <a:off x="714348" y="6026532"/>
                <a:ext cx="7929618" cy="145690"/>
              </a:xfrm>
              <a:prstGeom prst="rect">
                <a:avLst/>
              </a:prstGeom>
              <a:gradFill flip="none" rotWithShape="1">
                <a:gsLst>
                  <a:gs pos="0">
                    <a:srgbClr val="92D050">
                      <a:tint val="66000"/>
                      <a:satMod val="160000"/>
                    </a:srgbClr>
                  </a:gs>
                  <a:gs pos="50000">
                    <a:srgbClr val="92D050">
                      <a:tint val="44500"/>
                      <a:satMod val="160000"/>
                    </a:srgbClr>
                  </a:gs>
                  <a:gs pos="71000">
                    <a:srgbClr val="92D050">
                      <a:tint val="23500"/>
                      <a:satMod val="160000"/>
                      <a:alpha val="63000"/>
                    </a:srgbClr>
                  </a:gs>
                </a:gsLst>
                <a:lin ang="0" scaled="1"/>
                <a:tileRect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>
                  <a:solidFill>
                    <a:srgbClr val="0070C0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22545" name="Rectangle 203"/>
              <p:cNvSpPr>
                <a:spLocks noChangeArrowheads="1"/>
              </p:cNvSpPr>
              <p:nvPr/>
            </p:nvSpPr>
            <p:spPr bwMode="auto">
              <a:xfrm>
                <a:off x="714348" y="5443774"/>
                <a:ext cx="7929618" cy="58275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92D05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41641A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5. </a:t>
                </a:r>
                <a:r>
                  <a:rPr lang="en-US" altLang="zh-CN" sz="2400" dirty="0" smtClean="0">
                    <a:solidFill>
                      <a:srgbClr val="41641A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Trace monitoring</a:t>
                </a:r>
                <a:endParaRPr lang="en-US" altLang="zh-CN" sz="2400" dirty="0">
                  <a:solidFill>
                    <a:srgbClr val="41641A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G-Code Instruction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3</a:t>
            </a:fld>
            <a:endParaRPr lang="en-US" altLang="zh-TW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81035" y="1115560"/>
          <a:ext cx="8786872" cy="5193163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604744"/>
                <a:gridCol w="2309159"/>
                <a:gridCol w="5872969"/>
              </a:tblGrid>
              <a:tr h="40235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</a:rPr>
                        <a:t> G Code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</a:rPr>
                        <a:t>Function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</a:rPr>
                        <a:t> Format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FF"/>
                    </a:solidFill>
                  </a:tcPr>
                </a:tc>
              </a:tr>
              <a:tr h="230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G0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Rapid positioning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N_G0 </a:t>
                      </a:r>
                      <a:r>
                        <a:rPr lang="en-US" sz="1400" u="none" strike="noStrike" dirty="0"/>
                        <a:t>X_Y_Z_A_B_C_P_Q_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G1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Linear interpolation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N_G1 </a:t>
                      </a:r>
                      <a:r>
                        <a:rPr lang="en-US" sz="1400" u="none" strike="noStrike" dirty="0"/>
                        <a:t>X_Y_Z_A_B_C_P_Q_ E_E_ F_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 rowSpan="4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 smtClean="0"/>
                        <a:t> G2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 smtClean="0"/>
                        <a:t> Clockwise  Circular     interpolation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N_G2 X_Y_Z_A_B_C_P_Q_I_J_T_E_E_F</a:t>
                      </a:r>
                      <a:r>
                        <a:rPr lang="en-US" sz="1400" u="none" strike="noStrike" dirty="0"/>
                        <a:t>_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 vMerge="1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N_G2 </a:t>
                      </a:r>
                      <a:r>
                        <a:rPr lang="en-US" sz="1400" u="none" strike="noStrike" dirty="0"/>
                        <a:t>X_Y_Z_A_B_C_P_Q_I_K_T_E_E_F_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 vMerge="1">
                  <a:txBody>
                    <a:bodyPr/>
                    <a:lstStyle/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N_G2 </a:t>
                      </a:r>
                      <a:r>
                        <a:rPr lang="en-US" sz="1400" u="none" strike="noStrike" dirty="0"/>
                        <a:t>X_Y_Z_A_B_C_P_Q_J_K_T_E_E_F_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 vMerge="1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dirty="0" smtClean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 smtClean="0"/>
                        <a:t> helical interpolation</a:t>
                      </a:r>
                      <a:endParaRPr lang="en-US" sz="1400" b="0" i="0" u="none" strike="noStrike" dirty="0" smtClean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 smtClean="0"/>
                        <a:t> N_G2 X_Y_Z_A_B_C_P_Q_R_T_ E_E_ F_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 rowSpan="4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 smtClean="0"/>
                        <a:t> G3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Anticlockwise circular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N_G3 </a:t>
                      </a:r>
                      <a:r>
                        <a:rPr lang="en-US" sz="1400" u="none" strike="noStrike" dirty="0"/>
                        <a:t>X_Y_Z_A_B_C_P_Q_I _J_T_ E_E_F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 vMerge="1"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N_G3 </a:t>
                      </a:r>
                      <a:r>
                        <a:rPr lang="en-US" sz="1400" u="none" strike="noStrike" dirty="0"/>
                        <a:t>X_Y_Z_A_B_C_P_Q_I_ K_T_ E_E_F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 vMerge="1"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N_G3 </a:t>
                      </a:r>
                      <a:r>
                        <a:rPr lang="en-US" sz="1400" u="none" strike="noStrike" dirty="0"/>
                        <a:t>X_Y_Z_A_B_C_P_Q_J_K_T_ E_ E_F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4712">
                <a:tc vMerge="1">
                  <a:txBody>
                    <a:bodyPr/>
                    <a:lstStyle/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 smtClean="0"/>
                        <a:t> helical interpolation</a:t>
                      </a:r>
                      <a:endParaRPr lang="en-US" sz="1400" b="0" i="0" u="none" strike="noStrike" dirty="0" smtClean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u="none" strike="noStrike" dirty="0" smtClean="0"/>
                        <a:t> N_G3 X_Y_Z_A_B_C_P_Q_R_T_ E_ E_ F_ </a:t>
                      </a:r>
                      <a:endParaRPr lang="zh-CN" altLang="en-US" sz="1400" dirty="0"/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91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G4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Dwell instruction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none" strike="noStrike" dirty="0" smtClean="0"/>
                        <a:t> N_G4 K_ </a:t>
                      </a:r>
                      <a:endParaRPr lang="zh-CN" altLang="en-US" sz="1400" dirty="0"/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G36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 smtClean="0"/>
                        <a:t> Set/Reset </a:t>
                      </a:r>
                    </a:p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N_G36 </a:t>
                      </a:r>
                      <a:r>
                        <a:rPr lang="en-US" sz="1400" u="none" strike="noStrike" dirty="0"/>
                        <a:t>M0 K1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 vMerge="1">
                  <a:txBody>
                    <a:bodyPr/>
                    <a:lstStyle/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N_G36 </a:t>
                      </a:r>
                      <a:r>
                        <a:rPr lang="en-US" sz="1400" u="none" strike="noStrike" dirty="0"/>
                        <a:t>M0 K0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G37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 smtClean="0"/>
                        <a:t> Status judgment </a:t>
                      </a:r>
                    </a:p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N_G37 </a:t>
                      </a:r>
                      <a:r>
                        <a:rPr lang="en-US" sz="1400" u="none" strike="noStrike" dirty="0"/>
                        <a:t>M_ K1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 vMerge="1">
                  <a:txBody>
                    <a:bodyPr/>
                    <a:lstStyle/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N_G37 </a:t>
                      </a:r>
                      <a:r>
                        <a:rPr lang="en-US" sz="1400" u="none" strike="noStrike" dirty="0"/>
                        <a:t>M_ K0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G17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XY plane selection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N_G17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G18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ZX plane selection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N_G18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G19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YZ plane selection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N_G19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G90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Absolute mode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N_G90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G91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Relative mode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smtClean="0"/>
                        <a:t> N_G91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7397" marR="7397" marT="7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Axis Interpolation(1)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 flipV="1">
            <a:off x="5339956" y="4805214"/>
            <a:ext cx="4333905" cy="1428760"/>
          </a:xfrm>
          <a:prstGeom prst="roundRect">
            <a:avLst>
              <a:gd name="adj" fmla="val 7960"/>
            </a:avLst>
          </a:prstGeom>
          <a:solidFill>
            <a:srgbClr val="FFFF00">
              <a:alpha val="23000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 flipV="1">
            <a:off x="464313" y="4805214"/>
            <a:ext cx="4333905" cy="1428760"/>
          </a:xfrm>
          <a:prstGeom prst="roundRect">
            <a:avLst>
              <a:gd name="adj" fmla="val 7960"/>
            </a:avLst>
          </a:prstGeom>
          <a:solidFill>
            <a:srgbClr val="FFFF00">
              <a:alpha val="23000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12"/>
          <p:cNvGrpSpPr/>
          <p:nvPr/>
        </p:nvGrpSpPr>
        <p:grpSpPr>
          <a:xfrm>
            <a:off x="5881694" y="1785926"/>
            <a:ext cx="2708690" cy="2882462"/>
            <a:chOff x="3071803" y="1504868"/>
            <a:chExt cx="3071813" cy="3209994"/>
          </a:xfrm>
        </p:grpSpPr>
        <p:sp>
          <p:nvSpPr>
            <p:cNvPr id="6" name="圆角矩形 5"/>
            <p:cNvSpPr/>
            <p:nvPr/>
          </p:nvSpPr>
          <p:spPr>
            <a:xfrm>
              <a:off x="3286116" y="1571612"/>
              <a:ext cx="2571750" cy="3000375"/>
            </a:xfrm>
            <a:prstGeom prst="roundRect">
              <a:avLst>
                <a:gd name="adj" fmla="val 1111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7" name="组合 32"/>
            <p:cNvGrpSpPr>
              <a:grpSpLocks/>
            </p:cNvGrpSpPr>
            <p:nvPr/>
          </p:nvGrpSpPr>
          <p:grpSpPr bwMode="auto">
            <a:xfrm>
              <a:off x="3071803" y="1504868"/>
              <a:ext cx="3071813" cy="3209994"/>
              <a:chOff x="214282" y="1451322"/>
              <a:chExt cx="3643338" cy="4978074"/>
            </a:xfrm>
          </p:grpSpPr>
          <p:pic>
            <p:nvPicPr>
              <p:cNvPr id="8" name="Picture 3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53960">
                <a:off x="519391" y="1773925"/>
                <a:ext cx="2747384" cy="41175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9" name="直接箭头连接符 8"/>
              <p:cNvCxnSpPr/>
              <p:nvPr/>
            </p:nvCxnSpPr>
            <p:spPr>
              <a:xfrm>
                <a:off x="214282" y="5712983"/>
                <a:ext cx="3643338" cy="2461"/>
              </a:xfrm>
              <a:prstGeom prst="straightConnector1">
                <a:avLst/>
              </a:prstGeom>
              <a:ln w="38100"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箭头连接符 9"/>
              <p:cNvCxnSpPr/>
              <p:nvPr/>
            </p:nvCxnSpPr>
            <p:spPr>
              <a:xfrm rot="5400000" flipH="1" flipV="1">
                <a:off x="-252253" y="3583382"/>
                <a:ext cx="4264120" cy="0"/>
              </a:xfrm>
              <a:prstGeom prst="straightConnector1">
                <a:avLst/>
              </a:prstGeom>
              <a:ln w="38100"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箭头连接符 10"/>
              <p:cNvCxnSpPr/>
              <p:nvPr/>
            </p:nvCxnSpPr>
            <p:spPr>
              <a:xfrm flipV="1">
                <a:off x="285831" y="4930098"/>
                <a:ext cx="3357143" cy="1499298"/>
              </a:xfrm>
              <a:prstGeom prst="straightConnector1">
                <a:avLst/>
              </a:prstGeom>
              <a:ln w="38100"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38"/>
          <p:cNvGrpSpPr/>
          <p:nvPr/>
        </p:nvGrpSpPr>
        <p:grpSpPr>
          <a:xfrm>
            <a:off x="791476" y="1519067"/>
            <a:ext cx="2805213" cy="3143269"/>
            <a:chOff x="730593" y="1643050"/>
            <a:chExt cx="2589427" cy="3143269"/>
          </a:xfrm>
        </p:grpSpPr>
        <p:cxnSp>
          <p:nvCxnSpPr>
            <p:cNvPr id="13" name="直接箭头连接符 12"/>
            <p:cNvCxnSpPr/>
            <p:nvPr/>
          </p:nvCxnSpPr>
          <p:spPr bwMode="auto">
            <a:xfrm>
              <a:off x="730593" y="4371493"/>
              <a:ext cx="2500329" cy="1425"/>
            </a:xfrm>
            <a:prstGeom prst="straightConnector1">
              <a:avLst/>
            </a:prstGeom>
            <a:ln w="38100"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 bwMode="auto">
            <a:xfrm rot="5400000" flipH="1" flipV="1">
              <a:off x="493068" y="3007338"/>
              <a:ext cx="2729868" cy="1292"/>
            </a:xfrm>
            <a:prstGeom prst="straightConnector1">
              <a:avLst/>
            </a:prstGeom>
            <a:ln w="38100"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 bwMode="auto">
            <a:xfrm flipV="1">
              <a:off x="779695" y="3918178"/>
              <a:ext cx="2303921" cy="868141"/>
            </a:xfrm>
            <a:prstGeom prst="straightConnector1">
              <a:avLst/>
            </a:prstGeom>
            <a:ln w="38100"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 rot="19123688" flipV="1">
              <a:off x="1257346" y="3015427"/>
              <a:ext cx="2062674" cy="46353"/>
            </a:xfrm>
            <a:prstGeom prst="rect">
              <a:avLst/>
            </a:prstGeom>
            <a:gradFill flip="none" rotWithShape="1">
              <a:gsLst>
                <a:gs pos="0">
                  <a:srgbClr val="6600FF">
                    <a:shade val="30000"/>
                    <a:satMod val="115000"/>
                  </a:srgbClr>
                </a:gs>
                <a:gs pos="50000">
                  <a:srgbClr val="6600FF">
                    <a:shade val="67500"/>
                    <a:satMod val="115000"/>
                  </a:srgbClr>
                </a:gs>
                <a:gs pos="100000">
                  <a:srgbClr val="6600FF">
                    <a:shade val="100000"/>
                    <a:satMod val="115000"/>
                  </a:srgbClr>
                </a:gs>
              </a:gsLst>
              <a:lin ang="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箭头连接符 16"/>
            <p:cNvCxnSpPr/>
            <p:nvPr/>
          </p:nvCxnSpPr>
          <p:spPr bwMode="auto">
            <a:xfrm rot="16200000" flipV="1">
              <a:off x="2250265" y="3107529"/>
              <a:ext cx="1223970" cy="9524"/>
            </a:xfrm>
            <a:prstGeom prst="straightConnector1">
              <a:avLst/>
            </a:prstGeom>
            <a:ln w="6350"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30"/>
            <p:cNvGrpSpPr/>
            <p:nvPr/>
          </p:nvGrpSpPr>
          <p:grpSpPr>
            <a:xfrm>
              <a:off x="1500166" y="3571876"/>
              <a:ext cx="1714512" cy="152398"/>
              <a:chOff x="1500166" y="3571876"/>
              <a:chExt cx="1714512" cy="152398"/>
            </a:xfrm>
          </p:grpSpPr>
          <p:cxnSp>
            <p:nvCxnSpPr>
              <p:cNvPr id="27" name="直接箭头连接符 26"/>
              <p:cNvCxnSpPr/>
              <p:nvPr/>
            </p:nvCxnSpPr>
            <p:spPr bwMode="auto">
              <a:xfrm flipV="1">
                <a:off x="1500166" y="3571876"/>
                <a:ext cx="357190" cy="152398"/>
              </a:xfrm>
              <a:prstGeom prst="straightConnector1">
                <a:avLst/>
              </a:prstGeom>
              <a:ln w="6350"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箭头连接符 27"/>
              <p:cNvCxnSpPr/>
              <p:nvPr/>
            </p:nvCxnSpPr>
            <p:spPr bwMode="auto">
              <a:xfrm>
                <a:off x="1500166" y="3714752"/>
                <a:ext cx="1357322" cy="1588"/>
              </a:xfrm>
              <a:prstGeom prst="straightConnector1">
                <a:avLst/>
              </a:prstGeom>
              <a:ln w="6350"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箭头连接符 28"/>
              <p:cNvCxnSpPr/>
              <p:nvPr/>
            </p:nvCxnSpPr>
            <p:spPr bwMode="auto">
              <a:xfrm>
                <a:off x="1857356" y="3571876"/>
                <a:ext cx="1357322" cy="1588"/>
              </a:xfrm>
              <a:prstGeom prst="straightConnector1">
                <a:avLst/>
              </a:prstGeom>
              <a:ln w="6350"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箭头连接符 29"/>
              <p:cNvCxnSpPr/>
              <p:nvPr/>
            </p:nvCxnSpPr>
            <p:spPr bwMode="auto">
              <a:xfrm flipV="1">
                <a:off x="2857488" y="3571876"/>
                <a:ext cx="357190" cy="152398"/>
              </a:xfrm>
              <a:prstGeom prst="straightConnector1">
                <a:avLst/>
              </a:prstGeom>
              <a:ln w="6350"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31"/>
            <p:cNvGrpSpPr/>
            <p:nvPr/>
          </p:nvGrpSpPr>
          <p:grpSpPr>
            <a:xfrm>
              <a:off x="1460478" y="2357430"/>
              <a:ext cx="1714512" cy="152398"/>
              <a:chOff x="1500166" y="3571876"/>
              <a:chExt cx="1714512" cy="152398"/>
            </a:xfrm>
          </p:grpSpPr>
          <p:cxnSp>
            <p:nvCxnSpPr>
              <p:cNvPr id="23" name="直接箭头连接符 22"/>
              <p:cNvCxnSpPr/>
              <p:nvPr/>
            </p:nvCxnSpPr>
            <p:spPr bwMode="auto">
              <a:xfrm flipV="1">
                <a:off x="1500166" y="3571876"/>
                <a:ext cx="357190" cy="152398"/>
              </a:xfrm>
              <a:prstGeom prst="straightConnector1">
                <a:avLst/>
              </a:prstGeom>
              <a:ln w="6350"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箭头连接符 23"/>
              <p:cNvCxnSpPr/>
              <p:nvPr/>
            </p:nvCxnSpPr>
            <p:spPr bwMode="auto">
              <a:xfrm>
                <a:off x="1500166" y="3714752"/>
                <a:ext cx="1357322" cy="1588"/>
              </a:xfrm>
              <a:prstGeom prst="straightConnector1">
                <a:avLst/>
              </a:prstGeom>
              <a:ln w="6350"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箭头连接符 24"/>
              <p:cNvCxnSpPr/>
              <p:nvPr/>
            </p:nvCxnSpPr>
            <p:spPr bwMode="auto">
              <a:xfrm>
                <a:off x="1857356" y="3571876"/>
                <a:ext cx="1357322" cy="1588"/>
              </a:xfrm>
              <a:prstGeom prst="straightConnector1">
                <a:avLst/>
              </a:prstGeom>
              <a:ln w="6350"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箭头连接符 25"/>
              <p:cNvCxnSpPr/>
              <p:nvPr/>
            </p:nvCxnSpPr>
            <p:spPr bwMode="auto">
              <a:xfrm flipV="1">
                <a:off x="2857488" y="3571876"/>
                <a:ext cx="357190" cy="152398"/>
              </a:xfrm>
              <a:prstGeom prst="straightConnector1">
                <a:avLst/>
              </a:prstGeom>
              <a:ln w="6350"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" name="直接箭头连接符 20"/>
            <p:cNvCxnSpPr/>
            <p:nvPr/>
          </p:nvCxnSpPr>
          <p:spPr bwMode="auto">
            <a:xfrm rot="16200000" flipV="1">
              <a:off x="2536017" y="2964653"/>
              <a:ext cx="1223970" cy="9524"/>
            </a:xfrm>
            <a:prstGeom prst="straightConnector1">
              <a:avLst/>
            </a:prstGeom>
            <a:ln w="6350"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 bwMode="auto">
            <a:xfrm rot="16200000" flipV="1">
              <a:off x="892943" y="3107529"/>
              <a:ext cx="1223970" cy="9524"/>
            </a:xfrm>
            <a:prstGeom prst="straightConnector1">
              <a:avLst/>
            </a:prstGeom>
            <a:ln w="6350"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444927" y="4948091"/>
            <a:ext cx="5298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smtClean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Max. 8 axis line interpolation</a:t>
            </a:r>
            <a:endParaRPr lang="zh-CN" altLang="en-US" sz="2400" dirty="0">
              <a:solidFill>
                <a:srgbClr val="C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649520" y="4948091"/>
            <a:ext cx="4256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smtClean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Circular /helical interpolation</a:t>
            </a:r>
            <a:endParaRPr lang="zh-CN" altLang="en-US" sz="2400" dirty="0">
              <a:solidFill>
                <a:srgbClr val="C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 flipV="1">
            <a:off x="464313" y="1161876"/>
            <a:ext cx="4333905" cy="3571900"/>
          </a:xfrm>
          <a:prstGeom prst="roundRect">
            <a:avLst>
              <a:gd name="adj" fmla="val 7960"/>
            </a:avLst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 flipV="1">
            <a:off x="5339956" y="1167928"/>
            <a:ext cx="4256514" cy="3571900"/>
          </a:xfrm>
          <a:prstGeom prst="roundRect">
            <a:avLst>
              <a:gd name="adj" fmla="val 7960"/>
            </a:avLst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9095" y="1214422"/>
            <a:ext cx="4024341" cy="291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9521" y="1285860"/>
            <a:ext cx="37147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9520" y="1500174"/>
            <a:ext cx="3632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Axis Interpolation(2)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4024306" y="6286521"/>
            <a:ext cx="2311400" cy="365125"/>
          </a:xfrm>
        </p:spPr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139" y="1571612"/>
            <a:ext cx="9432503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309530" y="1000109"/>
            <a:ext cx="7661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 smtClean="0">
                <a:solidFill>
                  <a:srgbClr val="552579"/>
                </a:solidFill>
                <a:latin typeface="Arial" pitchFamily="34" charset="0"/>
                <a:cs typeface="Arial" pitchFamily="34" charset="0"/>
              </a:rPr>
              <a:t>Multi axis interpolation</a:t>
            </a:r>
            <a:endParaRPr lang="zh-CN" altLang="en-US" sz="2400" b="1" dirty="0">
              <a:solidFill>
                <a:srgbClr val="55257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19095" y="5286388"/>
            <a:ext cx="1702606" cy="642942"/>
          </a:xfrm>
          <a:prstGeom prst="roundRect">
            <a:avLst>
              <a:gd name="adj" fmla="val 18642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609661" y="5286388"/>
            <a:ext cx="1702606" cy="64294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2892416" y="5286388"/>
            <a:ext cx="3240094" cy="64294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006051" y="5358958"/>
            <a:ext cx="1083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Pause</a:t>
            </a:r>
            <a:endParaRPr lang="zh-CN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19226" y="5358958"/>
            <a:ext cx="1083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Stop</a:t>
            </a:r>
            <a:endParaRPr lang="zh-CN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69757" y="5358958"/>
            <a:ext cx="3204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Manual Mode shifting</a:t>
            </a:r>
            <a:endParaRPr lang="zh-CN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Import G-code files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69524" y="6215083"/>
            <a:ext cx="2311400" cy="365125"/>
          </a:xfrm>
        </p:spPr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6</a:t>
            </a:fld>
            <a:endParaRPr lang="en-US" altLang="zh-TW"/>
          </a:p>
        </p:txBody>
      </p:sp>
      <p:grpSp>
        <p:nvGrpSpPr>
          <p:cNvPr id="17" name="组合 8"/>
          <p:cNvGrpSpPr/>
          <p:nvPr/>
        </p:nvGrpSpPr>
        <p:grpSpPr>
          <a:xfrm>
            <a:off x="195362" y="1239366"/>
            <a:ext cx="9448279" cy="4118460"/>
            <a:chOff x="136792" y="1239366"/>
            <a:chExt cx="9007208" cy="4214842"/>
          </a:xfrm>
        </p:grpSpPr>
        <p:sp>
          <p:nvSpPr>
            <p:cNvPr id="23" name="圆角矩形 22"/>
            <p:cNvSpPr/>
            <p:nvPr/>
          </p:nvSpPr>
          <p:spPr>
            <a:xfrm flipV="1">
              <a:off x="136792" y="1239366"/>
              <a:ext cx="9007208" cy="4214842"/>
            </a:xfrm>
            <a:prstGeom prst="roundRect">
              <a:avLst>
                <a:gd name="adj" fmla="val 7960"/>
              </a:avLst>
            </a:prstGeom>
            <a:solidFill>
              <a:srgbClr val="FFC000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/>
            <a:srcRect r="2481"/>
            <a:stretch>
              <a:fillRect/>
            </a:stretch>
          </p:blipFill>
          <p:spPr bwMode="auto">
            <a:xfrm>
              <a:off x="208230" y="1310804"/>
              <a:ext cx="4363770" cy="4071966"/>
            </a:xfrm>
            <a:prstGeom prst="roundRect">
              <a:avLst>
                <a:gd name="adj" fmla="val 9055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4"/>
            <a:srcRect r="30940"/>
            <a:stretch>
              <a:fillRect/>
            </a:stretch>
          </p:blipFill>
          <p:spPr bwMode="auto">
            <a:xfrm>
              <a:off x="4708824" y="1343916"/>
              <a:ext cx="4357686" cy="4025472"/>
            </a:xfrm>
            <a:prstGeom prst="roundRect">
              <a:avLst>
                <a:gd name="adj" fmla="val 6411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6" name="TextBox 25"/>
          <p:cNvSpPr txBox="1"/>
          <p:nvPr/>
        </p:nvSpPr>
        <p:spPr>
          <a:xfrm>
            <a:off x="251474" y="5500702"/>
            <a:ext cx="931088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Besides .txt G Code , user can also import DXF format directly </a:t>
            </a:r>
            <a:r>
              <a:rPr lang="zh-TW" altLang="en-US" sz="2400" dirty="0" smtClean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TW" sz="2400" dirty="0" smtClean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which is convert to G Code in </a:t>
            </a:r>
            <a:r>
              <a:rPr lang="en-US" altLang="zh-CN" sz="2400" dirty="0" smtClean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CANopenbuider</a:t>
            </a:r>
            <a:r>
              <a:rPr lang="zh-CN" altLang="en-US" sz="2400" dirty="0" smtClean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。</a:t>
            </a:r>
            <a:endParaRPr lang="zh-CN" altLang="en-US" sz="2400" dirty="0">
              <a:solidFill>
                <a:srgbClr val="C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7" name="上弧形箭头 26"/>
          <p:cNvSpPr/>
          <p:nvPr/>
        </p:nvSpPr>
        <p:spPr>
          <a:xfrm>
            <a:off x="4256480" y="3357562"/>
            <a:ext cx="1470432" cy="571504"/>
          </a:xfrm>
          <a:prstGeom prst="curved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713815" y="3584576"/>
            <a:ext cx="2399126" cy="1857388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73003" y="3929066"/>
            <a:ext cx="1491022" cy="1162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矩形 29"/>
          <p:cNvSpPr/>
          <p:nvPr/>
        </p:nvSpPr>
        <p:spPr>
          <a:xfrm>
            <a:off x="4842933" y="3525838"/>
            <a:ext cx="2553909" cy="2000264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85173" y="3922965"/>
            <a:ext cx="1894458" cy="121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G-Code Preview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938323" y="6308726"/>
            <a:ext cx="2311400" cy="365125"/>
          </a:xfrm>
        </p:spPr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7</a:t>
            </a:fld>
            <a:endParaRPr lang="en-US" altLang="zh-TW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89527" y="1857364"/>
            <a:ext cx="6036511" cy="4520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309530" y="885128"/>
            <a:ext cx="959647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TW" sz="2200" dirty="0" smtClean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User can preview the G-Code in the graphics window</a:t>
            </a:r>
            <a:r>
              <a:rPr lang="zh-CN" altLang="en-US" sz="2200" dirty="0" smtClean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lang="en-US" altLang="zh-CN" sz="2200" dirty="0" smtClean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track in the graphics window will be highlight if the corresponding G-code is selected. </a:t>
            </a:r>
            <a:endParaRPr lang="zh-CN" altLang="en-US" sz="2200" dirty="0">
              <a:solidFill>
                <a:srgbClr val="C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09530" y="2643182"/>
            <a:ext cx="1470467" cy="1857388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3571221">
            <a:off x="1839412" y="2417822"/>
            <a:ext cx="333882" cy="851303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77371" y="2714621"/>
            <a:ext cx="1402591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Support G-code graphics enlarge, shrink, shift .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09530" y="1000108"/>
            <a:ext cx="7661726" cy="4714908"/>
          </a:xfrm>
          <a:prstGeom prst="roundRect">
            <a:avLst>
              <a:gd name="adj" fmla="val 496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Trace monitoring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8</a:t>
            </a:fld>
            <a:endParaRPr lang="en-US" altLang="zh-TW"/>
          </a:p>
        </p:txBody>
      </p:sp>
      <p:pic>
        <p:nvPicPr>
          <p:cNvPr id="5" name="图片 4" descr="123456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12" y="1142984"/>
            <a:ext cx="7236704" cy="4445318"/>
          </a:xfrm>
          <a:prstGeom prst="rect">
            <a:avLst/>
          </a:prstGeom>
        </p:spPr>
      </p:pic>
      <p:graphicFrame>
        <p:nvGraphicFramePr>
          <p:cNvPr id="28674" name="Object 2"/>
          <p:cNvGraphicFramePr>
            <a:graphicFrameLocks noGrp="1" noChangeAspect="1"/>
          </p:cNvGraphicFramePr>
          <p:nvPr/>
        </p:nvGraphicFramePr>
        <p:xfrm>
          <a:off x="7212807" y="3429000"/>
          <a:ext cx="2693194" cy="3087688"/>
        </p:xfrm>
        <a:graphic>
          <a:graphicData uri="http://schemas.openxmlformats.org/presentationml/2006/ole">
            <p:oleObj spid="_x0000_s92162" name="Visio" r:id="rId5" imgW="5103876" imgH="6331458" progId="Visio.Drawing.11">
              <p:embed/>
            </p:oleObj>
          </a:graphicData>
        </a:graphic>
      </p:graphicFrame>
      <p:sp>
        <p:nvSpPr>
          <p:cNvPr id="8" name="等腰三角形 7"/>
          <p:cNvSpPr/>
          <p:nvPr/>
        </p:nvSpPr>
        <p:spPr>
          <a:xfrm rot="7272201">
            <a:off x="8029910" y="3063944"/>
            <a:ext cx="333882" cy="851303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1234567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35602" y="3643315"/>
            <a:ext cx="851303" cy="522933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7971256" y="1500174"/>
            <a:ext cx="1470467" cy="135732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034856">
            <a:off x="8635413" y="2636999"/>
            <a:ext cx="333882" cy="851303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008932" y="1620623"/>
            <a:ext cx="13930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Max. 4 curves can be monitor in each group </a:t>
            </a:r>
            <a:endParaRPr lang="zh-CN" altLang="en-US" sz="16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6921" y="5701277"/>
            <a:ext cx="8048681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TW" sz="2200" dirty="0" smtClean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Support max. 8 groups trace monitoring , which include y-t and x-y monitoring</a:t>
            </a:r>
            <a:endParaRPr lang="zh-CN" altLang="en-US" sz="2200" dirty="0">
              <a:solidFill>
                <a:srgbClr val="C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Exercise 1</a:t>
            </a:r>
            <a:endParaRPr lang="zh-CN" altLang="en-US" dirty="0"/>
          </a:p>
        </p:txBody>
      </p:sp>
      <p:sp>
        <p:nvSpPr>
          <p:cNvPr id="50" name="矩形 49"/>
          <p:cNvSpPr/>
          <p:nvPr/>
        </p:nvSpPr>
        <p:spPr>
          <a:xfrm>
            <a:off x="326589" y="771525"/>
            <a:ext cx="939798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600" b="0" dirty="0" smtClean="0">
                <a:solidFill>
                  <a:srgbClr val="C00000"/>
                </a:solidFill>
              </a:rPr>
              <a:t>G01/G02</a:t>
            </a:r>
          </a:p>
          <a:p>
            <a:pPr fontAlgn="ctr">
              <a:lnSpc>
                <a:spcPct val="150000"/>
              </a:lnSpc>
            </a:pPr>
            <a:r>
              <a:rPr lang="en-US" altLang="zh-CN" sz="2600" b="0" dirty="0" smtClean="0">
                <a:solidFill>
                  <a:srgbClr val="00B050"/>
                </a:solidFill>
              </a:rPr>
              <a:t>Try to use G02 to realize the helical interpolation .</a:t>
            </a:r>
            <a:endParaRPr lang="en-US" altLang="zh-CN" sz="2600" b="0" dirty="0">
              <a:solidFill>
                <a:srgbClr val="00B050"/>
              </a:solidFill>
            </a:endParaRPr>
          </a:p>
        </p:txBody>
      </p:sp>
      <p:grpSp>
        <p:nvGrpSpPr>
          <p:cNvPr id="4" name="组合 12"/>
          <p:cNvGrpSpPr/>
          <p:nvPr/>
        </p:nvGrpSpPr>
        <p:grpSpPr>
          <a:xfrm>
            <a:off x="6056185" y="2813756"/>
            <a:ext cx="2708690" cy="2882462"/>
            <a:chOff x="3071803" y="1504868"/>
            <a:chExt cx="3071813" cy="3209994"/>
          </a:xfrm>
        </p:grpSpPr>
        <p:sp>
          <p:nvSpPr>
            <p:cNvPr id="5" name="圆角矩形 4"/>
            <p:cNvSpPr/>
            <p:nvPr/>
          </p:nvSpPr>
          <p:spPr>
            <a:xfrm>
              <a:off x="3286116" y="1571612"/>
              <a:ext cx="2571750" cy="3000375"/>
            </a:xfrm>
            <a:prstGeom prst="roundRect">
              <a:avLst>
                <a:gd name="adj" fmla="val 1111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" name="组合 32"/>
            <p:cNvGrpSpPr>
              <a:grpSpLocks/>
            </p:cNvGrpSpPr>
            <p:nvPr/>
          </p:nvGrpSpPr>
          <p:grpSpPr bwMode="auto">
            <a:xfrm>
              <a:off x="3071803" y="1504868"/>
              <a:ext cx="3071813" cy="3209994"/>
              <a:chOff x="214282" y="1451322"/>
              <a:chExt cx="3643338" cy="4978074"/>
            </a:xfrm>
          </p:grpSpPr>
          <p:pic>
            <p:nvPicPr>
              <p:cNvPr id="7" name="Picture 3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53960">
                <a:off x="519391" y="1773925"/>
                <a:ext cx="2747384" cy="41175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8" name="直接箭头连接符 7"/>
              <p:cNvCxnSpPr/>
              <p:nvPr/>
            </p:nvCxnSpPr>
            <p:spPr>
              <a:xfrm>
                <a:off x="214282" y="5712983"/>
                <a:ext cx="3643338" cy="2461"/>
              </a:xfrm>
              <a:prstGeom prst="straightConnector1">
                <a:avLst/>
              </a:prstGeom>
              <a:ln w="38100"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箭头连接符 8"/>
              <p:cNvCxnSpPr/>
              <p:nvPr/>
            </p:nvCxnSpPr>
            <p:spPr>
              <a:xfrm rot="5400000" flipH="1" flipV="1">
                <a:off x="-252253" y="3583382"/>
                <a:ext cx="4264120" cy="0"/>
              </a:xfrm>
              <a:prstGeom prst="straightConnector1">
                <a:avLst/>
              </a:prstGeom>
              <a:ln w="38100"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箭头连接符 9"/>
              <p:cNvCxnSpPr/>
              <p:nvPr/>
            </p:nvCxnSpPr>
            <p:spPr>
              <a:xfrm flipV="1">
                <a:off x="285831" y="4930098"/>
                <a:ext cx="3357143" cy="1499298"/>
              </a:xfrm>
              <a:prstGeom prst="straightConnector1">
                <a:avLst/>
              </a:prstGeom>
              <a:ln w="38100"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31651</TotalTime>
  <Words>350</Words>
  <Application>Microsoft PowerPoint</Application>
  <PresentationFormat>A4 纸张(210x297 毫米)</PresentationFormat>
  <Paragraphs>93</Paragraphs>
  <Slides>10</Slides>
  <Notes>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Visio</vt:lpstr>
      <vt:lpstr>幻灯片 1</vt:lpstr>
      <vt:lpstr>幻灯片 2</vt:lpstr>
      <vt:lpstr>G-Code Instruction</vt:lpstr>
      <vt:lpstr>Axis Interpolation(1)</vt:lpstr>
      <vt:lpstr>Axis Interpolation(2)</vt:lpstr>
      <vt:lpstr>Import G-code files</vt:lpstr>
      <vt:lpstr>G-Code Preview</vt:lpstr>
      <vt:lpstr>Trace monitoring</vt:lpstr>
      <vt:lpstr>Exercise 1</vt:lpstr>
      <vt:lpstr>幻灯片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微软用户</cp:lastModifiedBy>
  <cp:revision>878</cp:revision>
  <dcterms:created xsi:type="dcterms:W3CDTF">2000-11-17T03:25:11Z</dcterms:created>
  <dcterms:modified xsi:type="dcterms:W3CDTF">2012-10-20T02:47:30Z</dcterms:modified>
</cp:coreProperties>
</file>